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73" r:id="rId4"/>
    <p:sldMasterId id="2147483739" r:id="rId5"/>
  </p:sldMasterIdLst>
  <p:notesMasterIdLst>
    <p:notesMasterId r:id="rId29"/>
  </p:notesMasterIdLst>
  <p:sldIdLst>
    <p:sldId id="257" r:id="rId6"/>
    <p:sldId id="613" r:id="rId7"/>
    <p:sldId id="300" r:id="rId8"/>
    <p:sldId id="298" r:id="rId9"/>
    <p:sldId id="611" r:id="rId10"/>
    <p:sldId id="501" r:id="rId11"/>
    <p:sldId id="263" r:id="rId12"/>
    <p:sldId id="264" r:id="rId13"/>
    <p:sldId id="1252" r:id="rId14"/>
    <p:sldId id="1162" r:id="rId15"/>
    <p:sldId id="10649" r:id="rId16"/>
    <p:sldId id="10647" r:id="rId17"/>
    <p:sldId id="10646" r:id="rId18"/>
    <p:sldId id="10648" r:id="rId19"/>
    <p:sldId id="268" r:id="rId20"/>
    <p:sldId id="269" r:id="rId21"/>
    <p:sldId id="270" r:id="rId22"/>
    <p:sldId id="272" r:id="rId23"/>
    <p:sldId id="1222" r:id="rId24"/>
    <p:sldId id="1223" r:id="rId25"/>
    <p:sldId id="1253" r:id="rId26"/>
    <p:sldId id="276" r:id="rId27"/>
    <p:sldId id="297" r:id="rId28"/>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174CA8-89C5-D2F9-ECD5-B621BD957FAB}" name="Oniye Okolo" initials="OO" userId="S::oniye.okolo@tonyelumelufoundation.org::9ab1e790-fa6b-49ca-ac38-cd3c6d194d1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CA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0D2E34-0547-472E-A87D-93C792E641EC}" v="138" dt="2024-05-21T10:03:37.1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1.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3.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01E3A4-CE43-4128-8806-79D9609FA132}" type="datetimeFigureOut">
              <a:rPr lang="LID4096" smtClean="0"/>
              <a:t>05/21/2024</a:t>
            </a:fld>
            <a:endParaRPr lang="LID4096"/>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0B6FDF-AE43-45FB-80E6-772394F86FEA}" type="slidenum">
              <a:rPr lang="LID4096" smtClean="0"/>
              <a:t>‹#›</a:t>
            </a:fld>
            <a:endParaRPr lang="LID4096"/>
          </a:p>
        </p:txBody>
      </p:sp>
    </p:spTree>
    <p:extLst>
      <p:ext uri="{BB962C8B-B14F-4D97-AF65-F5344CB8AC3E}">
        <p14:creationId xmlns:p14="http://schemas.microsoft.com/office/powerpoint/2010/main" val="2871192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14754904b1b_19_1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44" name="Google Shape;744;g14754904b1b_19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14754904b1b_2_781: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7" name="Google Shape;1027;g14754904b1b_2_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Impact for the foundation  - job creation, women economic empowerment, poverty alleviation </a:t>
            </a:r>
            <a:endParaRPr lang="LID4096"/>
          </a:p>
        </p:txBody>
      </p:sp>
      <p:sp>
        <p:nvSpPr>
          <p:cNvPr id="4" name="Slide Number Placeholder 3"/>
          <p:cNvSpPr>
            <a:spLocks noGrp="1"/>
          </p:cNvSpPr>
          <p:nvPr>
            <p:ph type="sldNum" sz="quarter" idx="5"/>
          </p:nvPr>
        </p:nvSpPr>
        <p:spPr/>
        <p:txBody>
          <a:bodyPr/>
          <a:lstStyle/>
          <a:p>
            <a:fld id="{98FE1C23-BE9F-D345-8036-FA15034A60B4}" type="slidenum">
              <a:rPr lang="en-US" smtClean="0"/>
              <a:pPr/>
              <a:t>20</a:t>
            </a:fld>
            <a:endParaRPr lang="en-US"/>
          </a:p>
        </p:txBody>
      </p:sp>
    </p:spTree>
    <p:extLst>
      <p:ext uri="{BB962C8B-B14F-4D97-AF65-F5344CB8AC3E}">
        <p14:creationId xmlns:p14="http://schemas.microsoft.com/office/powerpoint/2010/main" val="206562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14754904b1b_2_655: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6" name="Google Shape;906;g14754904b1b_2_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14754904b1b_2_808: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4" name="Google Shape;1104;g14754904b1b_2_8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g14754904b1b_2_121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2" name="Google Shape;1532;g14754904b1b_2_1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14754904b1b_19_4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864" name="Google Shape;864;g14754904b1b_19_4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g14754904b1b_2_929: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6" name="Google Shape;1226;g14754904b1b_2_9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5562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g14754904b1b_2_929: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6" name="Google Shape;1226;g14754904b1b_2_9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5384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14754904b1b_2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8" name="Google Shape;828;g14754904b1b_2_58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14754904b1b_2_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6" name="Google Shape;846;g14754904b1b_2_60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14754904b1b_2_67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8" name="Google Shape;928;g14754904b1b_2_6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14754904b1b_2_724: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8" name="Google Shape;968;g14754904b1b_2_7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14754904b1b_2_75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1" name="Google Shape;1001;g14754904b1b_2_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Section Divider">
  <p:cSld name="Section Divider">
    <p:spTree>
      <p:nvGrpSpPr>
        <p:cNvPr id="1" name="Shape 592"/>
        <p:cNvGrpSpPr/>
        <p:nvPr/>
      </p:nvGrpSpPr>
      <p:grpSpPr>
        <a:xfrm>
          <a:off x="0" y="0"/>
          <a:ext cx="0" cy="0"/>
          <a:chOff x="0" y="0"/>
          <a:chExt cx="0" cy="0"/>
        </a:xfrm>
      </p:grpSpPr>
      <p:sp>
        <p:nvSpPr>
          <p:cNvPr id="593" name="Google Shape;593;p67"/>
          <p:cNvSpPr/>
          <p:nvPr/>
        </p:nvSpPr>
        <p:spPr>
          <a:xfrm>
            <a:off x="0" y="0"/>
            <a:ext cx="12192000" cy="6858000"/>
          </a:xfrm>
          <a:prstGeom prst="rect">
            <a:avLst/>
          </a:prstGeom>
          <a:solidFill>
            <a:schemeClr val="lt1"/>
          </a:solidFill>
          <a:ln>
            <a:noFill/>
          </a:ln>
        </p:spPr>
        <p:txBody>
          <a:bodyPr spcFirstLastPara="1" wrap="square" lIns="58600" tIns="29300" rIns="58600" bIns="29300" anchor="ctr" anchorCtr="0">
            <a:noAutofit/>
          </a:bodyPr>
          <a:lstStyle/>
          <a:p>
            <a:pPr marL="0" marR="0" lvl="0" indent="0" algn="ctr" rtl="0">
              <a:spcBef>
                <a:spcPts val="0"/>
              </a:spcBef>
              <a:spcAft>
                <a:spcPts val="0"/>
              </a:spcAft>
              <a:buClr>
                <a:schemeClr val="dk1"/>
              </a:buClr>
              <a:buSzPts val="900"/>
              <a:buFont typeface="Calibri"/>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67563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45"/>
        <p:cNvGrpSpPr/>
        <p:nvPr/>
      </p:nvGrpSpPr>
      <p:grpSpPr>
        <a:xfrm>
          <a:off x="0" y="0"/>
          <a:ext cx="0" cy="0"/>
          <a:chOff x="0" y="0"/>
          <a:chExt cx="0" cy="0"/>
        </a:xfrm>
      </p:grpSpPr>
      <p:sp>
        <p:nvSpPr>
          <p:cNvPr id="646" name="Google Shape;646;p76"/>
          <p:cNvSpPr txBox="1">
            <a:spLocks noGrp="1"/>
          </p:cNvSpPr>
          <p:nvPr>
            <p:ph type="title"/>
          </p:nvPr>
        </p:nvSpPr>
        <p:spPr>
          <a:xfrm>
            <a:off x="839788" y="457200"/>
            <a:ext cx="3932400" cy="16004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32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47" name="Google Shape;647;p76"/>
          <p:cNvSpPr>
            <a:spLocks noGrp="1"/>
          </p:cNvSpPr>
          <p:nvPr>
            <p:ph type="pic" idx="2"/>
          </p:nvPr>
        </p:nvSpPr>
        <p:spPr>
          <a:xfrm>
            <a:off x="5183188" y="987425"/>
            <a:ext cx="6172400" cy="4873600"/>
          </a:xfrm>
          <a:prstGeom prst="rect">
            <a:avLst/>
          </a:prstGeom>
          <a:noFill/>
          <a:ln>
            <a:noFill/>
          </a:ln>
        </p:spPr>
      </p:sp>
      <p:sp>
        <p:nvSpPr>
          <p:cNvPr id="648" name="Google Shape;648;p76"/>
          <p:cNvSpPr txBox="1">
            <a:spLocks noGrp="1"/>
          </p:cNvSpPr>
          <p:nvPr>
            <p:ph type="body" idx="1"/>
          </p:nvPr>
        </p:nvSpPr>
        <p:spPr>
          <a:xfrm>
            <a:off x="839788" y="2057400"/>
            <a:ext cx="3932400" cy="38116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chemeClr val="dk1"/>
              </a:buClr>
              <a:buSzPts val="1200"/>
              <a:buNone/>
              <a:defRPr sz="1600"/>
            </a:lvl1pPr>
            <a:lvl2pPr marL="1219170" lvl="1" indent="-304792" algn="l" rtl="0">
              <a:lnSpc>
                <a:spcPct val="90000"/>
              </a:lnSpc>
              <a:spcBef>
                <a:spcPts val="533"/>
              </a:spcBef>
              <a:spcAft>
                <a:spcPts val="0"/>
              </a:spcAft>
              <a:buClr>
                <a:schemeClr val="dk1"/>
              </a:buClr>
              <a:buSzPts val="1100"/>
              <a:buNone/>
              <a:defRPr sz="1467"/>
            </a:lvl2pPr>
            <a:lvl3pPr marL="1828754" lvl="2" indent="-304792" algn="l" rtl="0">
              <a:lnSpc>
                <a:spcPct val="90000"/>
              </a:lnSpc>
              <a:spcBef>
                <a:spcPts val="533"/>
              </a:spcBef>
              <a:spcAft>
                <a:spcPts val="0"/>
              </a:spcAft>
              <a:buClr>
                <a:schemeClr val="dk1"/>
              </a:buClr>
              <a:buSzPts val="900"/>
              <a:buNone/>
              <a:defRPr sz="1200"/>
            </a:lvl3pPr>
            <a:lvl4pPr marL="2438339" lvl="3" indent="-304792" algn="l" rtl="0">
              <a:lnSpc>
                <a:spcPct val="90000"/>
              </a:lnSpc>
              <a:spcBef>
                <a:spcPts val="533"/>
              </a:spcBef>
              <a:spcAft>
                <a:spcPts val="0"/>
              </a:spcAft>
              <a:buClr>
                <a:schemeClr val="dk1"/>
              </a:buClr>
              <a:buSzPts val="800"/>
              <a:buNone/>
              <a:defRPr sz="1067"/>
            </a:lvl4pPr>
            <a:lvl5pPr marL="3047924" lvl="4" indent="-304792" algn="l" rtl="0">
              <a:lnSpc>
                <a:spcPct val="90000"/>
              </a:lnSpc>
              <a:spcBef>
                <a:spcPts val="533"/>
              </a:spcBef>
              <a:spcAft>
                <a:spcPts val="0"/>
              </a:spcAft>
              <a:buClr>
                <a:schemeClr val="dk1"/>
              </a:buClr>
              <a:buSzPts val="800"/>
              <a:buNone/>
              <a:defRPr sz="1067"/>
            </a:lvl5pPr>
            <a:lvl6pPr marL="3657509" lvl="5" indent="-304792" algn="l" rtl="0">
              <a:lnSpc>
                <a:spcPct val="90000"/>
              </a:lnSpc>
              <a:spcBef>
                <a:spcPts val="533"/>
              </a:spcBef>
              <a:spcAft>
                <a:spcPts val="0"/>
              </a:spcAft>
              <a:buClr>
                <a:schemeClr val="dk1"/>
              </a:buClr>
              <a:buSzPts val="800"/>
              <a:buNone/>
              <a:defRPr sz="1067"/>
            </a:lvl6pPr>
            <a:lvl7pPr marL="4267093" lvl="6" indent="-304792" algn="l" rtl="0">
              <a:lnSpc>
                <a:spcPct val="90000"/>
              </a:lnSpc>
              <a:spcBef>
                <a:spcPts val="533"/>
              </a:spcBef>
              <a:spcAft>
                <a:spcPts val="0"/>
              </a:spcAft>
              <a:buClr>
                <a:schemeClr val="dk1"/>
              </a:buClr>
              <a:buSzPts val="800"/>
              <a:buNone/>
              <a:defRPr sz="1067"/>
            </a:lvl7pPr>
            <a:lvl8pPr marL="4876678" lvl="7" indent="-304792" algn="l" rtl="0">
              <a:lnSpc>
                <a:spcPct val="90000"/>
              </a:lnSpc>
              <a:spcBef>
                <a:spcPts val="533"/>
              </a:spcBef>
              <a:spcAft>
                <a:spcPts val="0"/>
              </a:spcAft>
              <a:buClr>
                <a:schemeClr val="dk1"/>
              </a:buClr>
              <a:buSzPts val="800"/>
              <a:buNone/>
              <a:defRPr sz="1067"/>
            </a:lvl8pPr>
            <a:lvl9pPr marL="5486263" lvl="8" indent="-304792" algn="l" rtl="0">
              <a:lnSpc>
                <a:spcPct val="90000"/>
              </a:lnSpc>
              <a:spcBef>
                <a:spcPts val="533"/>
              </a:spcBef>
              <a:spcAft>
                <a:spcPts val="0"/>
              </a:spcAft>
              <a:buClr>
                <a:schemeClr val="dk1"/>
              </a:buClr>
              <a:buSzPts val="800"/>
              <a:buNone/>
              <a:defRPr sz="1067"/>
            </a:lvl9pPr>
          </a:lstStyle>
          <a:p>
            <a:endParaRPr/>
          </a:p>
        </p:txBody>
      </p:sp>
      <p:sp>
        <p:nvSpPr>
          <p:cNvPr id="649" name="Google Shape;649;p76"/>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50" name="Google Shape;650;p76"/>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51" name="Google Shape;651;p76"/>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21814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52"/>
        <p:cNvGrpSpPr/>
        <p:nvPr/>
      </p:nvGrpSpPr>
      <p:grpSpPr>
        <a:xfrm>
          <a:off x="0" y="0"/>
          <a:ext cx="0" cy="0"/>
          <a:chOff x="0" y="0"/>
          <a:chExt cx="0" cy="0"/>
        </a:xfrm>
      </p:grpSpPr>
      <p:sp>
        <p:nvSpPr>
          <p:cNvPr id="653" name="Google Shape;653;p77"/>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54" name="Google Shape;654;p77"/>
          <p:cNvSpPr txBox="1">
            <a:spLocks noGrp="1"/>
          </p:cNvSpPr>
          <p:nvPr>
            <p:ph type="body" idx="1"/>
          </p:nvPr>
        </p:nvSpPr>
        <p:spPr>
          <a:xfrm rot="5400000">
            <a:off x="3920400" y="-1256575"/>
            <a:ext cx="4351200" cy="105156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655" name="Google Shape;655;p77"/>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56" name="Google Shape;656;p77"/>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57" name="Google Shape;657;p7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26939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658"/>
        <p:cNvGrpSpPr/>
        <p:nvPr/>
      </p:nvGrpSpPr>
      <p:grpSpPr>
        <a:xfrm>
          <a:off x="0" y="0"/>
          <a:ext cx="0" cy="0"/>
          <a:chOff x="0" y="0"/>
          <a:chExt cx="0" cy="0"/>
        </a:xfrm>
      </p:grpSpPr>
      <p:sp>
        <p:nvSpPr>
          <p:cNvPr id="659" name="Google Shape;659;p78"/>
          <p:cNvSpPr txBox="1">
            <a:spLocks noGrp="1"/>
          </p:cNvSpPr>
          <p:nvPr>
            <p:ph type="title"/>
          </p:nvPr>
        </p:nvSpPr>
        <p:spPr>
          <a:xfrm rot="5400000">
            <a:off x="7133400" y="1956725"/>
            <a:ext cx="5812000" cy="26288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60" name="Google Shape;660;p78"/>
          <p:cNvSpPr txBox="1">
            <a:spLocks noGrp="1"/>
          </p:cNvSpPr>
          <p:nvPr>
            <p:ph type="body" idx="1"/>
          </p:nvPr>
        </p:nvSpPr>
        <p:spPr>
          <a:xfrm rot="5400000">
            <a:off x="1799300" y="-596075"/>
            <a:ext cx="5812000" cy="77344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661" name="Google Shape;661;p78"/>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62" name="Google Shape;662;p78"/>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63" name="Google Shape;663;p78"/>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760912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type="tx">
  <p:cSld name="Title">
    <p:spTree>
      <p:nvGrpSpPr>
        <p:cNvPr id="1" name="Shape 61"/>
        <p:cNvGrpSpPr/>
        <p:nvPr/>
      </p:nvGrpSpPr>
      <p:grpSpPr>
        <a:xfrm>
          <a:off x="0" y="0"/>
          <a:ext cx="0" cy="0"/>
          <a:chOff x="0" y="0"/>
          <a:chExt cx="0" cy="0"/>
        </a:xfrm>
      </p:grpSpPr>
      <p:sp>
        <p:nvSpPr>
          <p:cNvPr id="62" name="Google Shape;62;p14"/>
          <p:cNvSpPr txBox="1">
            <a:spLocks noGrp="1"/>
          </p:cNvSpPr>
          <p:nvPr>
            <p:ph type="body" idx="1"/>
          </p:nvPr>
        </p:nvSpPr>
        <p:spPr>
          <a:xfrm>
            <a:off x="600671" y="5929931"/>
            <a:ext cx="10985503" cy="318491"/>
          </a:xfrm>
          <a:prstGeom prst="rect">
            <a:avLst/>
          </a:prstGeom>
          <a:noFill/>
          <a:ln>
            <a:noFill/>
          </a:ln>
        </p:spPr>
        <p:txBody>
          <a:bodyPr spcFirstLastPara="1" wrap="square" lIns="17150" tIns="17150" rIns="17150" bIns="17150" anchor="t" anchorCtr="0">
            <a:normAutofit/>
          </a:bodyPr>
          <a:lstStyle>
            <a:lvl1pPr marL="609585" lvl="0" indent="-304792" algn="l">
              <a:lnSpc>
                <a:spcPct val="100000"/>
              </a:lnSpc>
              <a:spcBef>
                <a:spcPts val="0"/>
              </a:spcBef>
              <a:spcAft>
                <a:spcPts val="0"/>
              </a:spcAft>
              <a:buClr>
                <a:srgbClr val="000000"/>
              </a:buClr>
              <a:buSzPts val="1300"/>
              <a:buFont typeface="Helvetica Neue"/>
              <a:buNone/>
              <a:defRPr sz="1733" b="1">
                <a:solidFill>
                  <a:srgbClr val="000000"/>
                </a:solidFill>
                <a:latin typeface="Helvetica Neue"/>
                <a:ea typeface="Helvetica Neue"/>
                <a:cs typeface="Helvetica Neue"/>
                <a:sym typeface="Helvetica Neue"/>
              </a:defRPr>
            </a:lvl1pPr>
            <a:lvl2pPr marL="1219170" lvl="1" indent="-423323" algn="l">
              <a:lnSpc>
                <a:spcPct val="100000"/>
              </a:lnSpc>
              <a:spcBef>
                <a:spcPts val="400"/>
              </a:spcBef>
              <a:spcAft>
                <a:spcPts val="0"/>
              </a:spcAft>
              <a:buClr>
                <a:srgbClr val="A9A8AE"/>
              </a:buClr>
              <a:buSzPts val="1400"/>
              <a:buChar char="–"/>
              <a:defRPr/>
            </a:lvl2pPr>
            <a:lvl3pPr marL="1828754" lvl="2" indent="-423323" algn="l">
              <a:lnSpc>
                <a:spcPct val="100000"/>
              </a:lnSpc>
              <a:spcBef>
                <a:spcPts val="400"/>
              </a:spcBef>
              <a:spcAft>
                <a:spcPts val="0"/>
              </a:spcAft>
              <a:buClr>
                <a:srgbClr val="A9A8AE"/>
              </a:buClr>
              <a:buSzPts val="1400"/>
              <a:buChar char="•"/>
              <a:defRPr/>
            </a:lvl3pPr>
            <a:lvl4pPr marL="2438339" lvl="3" indent="-423323" algn="l">
              <a:lnSpc>
                <a:spcPct val="100000"/>
              </a:lnSpc>
              <a:spcBef>
                <a:spcPts val="400"/>
              </a:spcBef>
              <a:spcAft>
                <a:spcPts val="0"/>
              </a:spcAft>
              <a:buClr>
                <a:srgbClr val="A9A8AE"/>
              </a:buClr>
              <a:buSzPts val="1400"/>
              <a:buChar char="–"/>
              <a:defRPr/>
            </a:lvl4pPr>
            <a:lvl5pPr marL="3047924" lvl="4" indent="-423323" algn="l">
              <a:lnSpc>
                <a:spcPct val="100000"/>
              </a:lnSpc>
              <a:spcBef>
                <a:spcPts val="400"/>
              </a:spcBef>
              <a:spcAft>
                <a:spcPts val="0"/>
              </a:spcAft>
              <a:buClr>
                <a:srgbClr val="A9A8AE"/>
              </a:buClr>
              <a:buSzPts val="1400"/>
              <a:buChar char="»"/>
              <a:defRPr/>
            </a:lvl5pPr>
            <a:lvl6pPr marL="3657509" lvl="5" indent="-423323" algn="l">
              <a:lnSpc>
                <a:spcPct val="100000"/>
              </a:lnSpc>
              <a:spcBef>
                <a:spcPts val="400"/>
              </a:spcBef>
              <a:spcAft>
                <a:spcPts val="0"/>
              </a:spcAft>
              <a:buClr>
                <a:srgbClr val="A9A8AE"/>
              </a:buClr>
              <a:buSzPts val="1400"/>
              <a:buChar char="•"/>
              <a:defRPr/>
            </a:lvl6pPr>
            <a:lvl7pPr marL="4267093" lvl="6" indent="-423323" algn="l">
              <a:lnSpc>
                <a:spcPct val="100000"/>
              </a:lnSpc>
              <a:spcBef>
                <a:spcPts val="400"/>
              </a:spcBef>
              <a:spcAft>
                <a:spcPts val="0"/>
              </a:spcAft>
              <a:buClr>
                <a:srgbClr val="A9A8AE"/>
              </a:buClr>
              <a:buSzPts val="1400"/>
              <a:buChar char="•"/>
              <a:defRPr/>
            </a:lvl7pPr>
            <a:lvl8pPr marL="4876678" lvl="7" indent="-423323" algn="l">
              <a:lnSpc>
                <a:spcPct val="100000"/>
              </a:lnSpc>
              <a:spcBef>
                <a:spcPts val="400"/>
              </a:spcBef>
              <a:spcAft>
                <a:spcPts val="0"/>
              </a:spcAft>
              <a:buClr>
                <a:srgbClr val="A9A8AE"/>
              </a:buClr>
              <a:buSzPts val="1400"/>
              <a:buChar char="•"/>
              <a:defRPr/>
            </a:lvl8pPr>
            <a:lvl9pPr marL="5486263" lvl="8" indent="-423323" algn="l">
              <a:lnSpc>
                <a:spcPct val="100000"/>
              </a:lnSpc>
              <a:spcBef>
                <a:spcPts val="400"/>
              </a:spcBef>
              <a:spcAft>
                <a:spcPts val="0"/>
              </a:spcAft>
              <a:buClr>
                <a:srgbClr val="A9A8AE"/>
              </a:buClr>
              <a:buSzPts val="1400"/>
              <a:buChar char="•"/>
              <a:defRPr/>
            </a:lvl9pPr>
          </a:lstStyle>
          <a:p>
            <a:endParaRPr/>
          </a:p>
        </p:txBody>
      </p:sp>
      <p:sp>
        <p:nvSpPr>
          <p:cNvPr id="63" name="Google Shape;63;p14"/>
          <p:cNvSpPr txBox="1">
            <a:spLocks noGrp="1"/>
          </p:cNvSpPr>
          <p:nvPr>
            <p:ph type="title"/>
          </p:nvPr>
        </p:nvSpPr>
        <p:spPr>
          <a:xfrm>
            <a:off x="603249" y="1287495"/>
            <a:ext cx="10985503" cy="2324101"/>
          </a:xfrm>
          <a:prstGeom prst="rect">
            <a:avLst/>
          </a:prstGeom>
          <a:noFill/>
          <a:ln>
            <a:noFill/>
          </a:ln>
        </p:spPr>
        <p:txBody>
          <a:bodyPr spcFirstLastPara="1" wrap="square" lIns="19050" tIns="19050" rIns="19050" bIns="19050" anchor="b" anchorCtr="0">
            <a:normAutofit/>
          </a:bodyPr>
          <a:lstStyle>
            <a:lvl1pPr lvl="0" algn="l">
              <a:lnSpc>
                <a:spcPct val="80000"/>
              </a:lnSpc>
              <a:spcBef>
                <a:spcPts val="0"/>
              </a:spcBef>
              <a:spcAft>
                <a:spcPts val="0"/>
              </a:spcAft>
              <a:buClr>
                <a:srgbClr val="000000"/>
              </a:buClr>
              <a:buSzPts val="4400"/>
              <a:buFont typeface="Helvetica Neue"/>
              <a:buNone/>
              <a:defRPr sz="5867" b="1">
                <a:solidFill>
                  <a:srgbClr val="000000"/>
                </a:solidFill>
                <a:latin typeface="Helvetica Neue"/>
                <a:ea typeface="Helvetica Neue"/>
                <a:cs typeface="Helvetica Neue"/>
                <a:sym typeface="Helvetica Neue"/>
              </a:defRPr>
            </a:lvl1pPr>
            <a:lvl2pPr lvl="1" algn="ctr">
              <a:lnSpc>
                <a:spcPct val="100000"/>
              </a:lnSpc>
              <a:spcBef>
                <a:spcPts val="0"/>
              </a:spcBef>
              <a:spcAft>
                <a:spcPts val="0"/>
              </a:spcAft>
              <a:buClr>
                <a:srgbClr val="55545A"/>
              </a:buClr>
              <a:buSzPts val="1400"/>
              <a:buNone/>
              <a:defRPr/>
            </a:lvl2pPr>
            <a:lvl3pPr lvl="2" algn="ctr">
              <a:lnSpc>
                <a:spcPct val="100000"/>
              </a:lnSpc>
              <a:spcBef>
                <a:spcPts val="0"/>
              </a:spcBef>
              <a:spcAft>
                <a:spcPts val="0"/>
              </a:spcAft>
              <a:buClr>
                <a:srgbClr val="55545A"/>
              </a:buClr>
              <a:buSzPts val="1400"/>
              <a:buNone/>
              <a:defRPr/>
            </a:lvl3pPr>
            <a:lvl4pPr lvl="3" algn="ctr">
              <a:lnSpc>
                <a:spcPct val="100000"/>
              </a:lnSpc>
              <a:spcBef>
                <a:spcPts val="0"/>
              </a:spcBef>
              <a:spcAft>
                <a:spcPts val="0"/>
              </a:spcAft>
              <a:buClr>
                <a:srgbClr val="55545A"/>
              </a:buClr>
              <a:buSzPts val="1400"/>
              <a:buNone/>
              <a:defRPr/>
            </a:lvl4pPr>
            <a:lvl5pPr lvl="4" algn="ctr">
              <a:lnSpc>
                <a:spcPct val="100000"/>
              </a:lnSpc>
              <a:spcBef>
                <a:spcPts val="0"/>
              </a:spcBef>
              <a:spcAft>
                <a:spcPts val="0"/>
              </a:spcAft>
              <a:buClr>
                <a:srgbClr val="55545A"/>
              </a:buClr>
              <a:buSzPts val="1400"/>
              <a:buNone/>
              <a:defRPr/>
            </a:lvl5pPr>
            <a:lvl6pPr lvl="5" algn="ctr">
              <a:lnSpc>
                <a:spcPct val="100000"/>
              </a:lnSpc>
              <a:spcBef>
                <a:spcPts val="0"/>
              </a:spcBef>
              <a:spcAft>
                <a:spcPts val="0"/>
              </a:spcAft>
              <a:buClr>
                <a:srgbClr val="55545A"/>
              </a:buClr>
              <a:buSzPts val="1400"/>
              <a:buNone/>
              <a:defRPr/>
            </a:lvl6pPr>
            <a:lvl7pPr lvl="6" algn="ctr">
              <a:lnSpc>
                <a:spcPct val="100000"/>
              </a:lnSpc>
              <a:spcBef>
                <a:spcPts val="0"/>
              </a:spcBef>
              <a:spcAft>
                <a:spcPts val="0"/>
              </a:spcAft>
              <a:buClr>
                <a:srgbClr val="55545A"/>
              </a:buClr>
              <a:buSzPts val="1400"/>
              <a:buNone/>
              <a:defRPr/>
            </a:lvl7pPr>
            <a:lvl8pPr lvl="7" algn="ctr">
              <a:lnSpc>
                <a:spcPct val="100000"/>
              </a:lnSpc>
              <a:spcBef>
                <a:spcPts val="0"/>
              </a:spcBef>
              <a:spcAft>
                <a:spcPts val="0"/>
              </a:spcAft>
              <a:buClr>
                <a:srgbClr val="55545A"/>
              </a:buClr>
              <a:buSzPts val="1400"/>
              <a:buNone/>
              <a:defRPr/>
            </a:lvl8pPr>
            <a:lvl9pPr lvl="8" algn="ctr">
              <a:lnSpc>
                <a:spcPct val="100000"/>
              </a:lnSpc>
              <a:spcBef>
                <a:spcPts val="0"/>
              </a:spcBef>
              <a:spcAft>
                <a:spcPts val="0"/>
              </a:spcAft>
              <a:buClr>
                <a:srgbClr val="55545A"/>
              </a:buClr>
              <a:buSzPts val="1400"/>
              <a:buNone/>
              <a:defRPr/>
            </a:lvl9pPr>
          </a:lstStyle>
          <a:p>
            <a:endParaRPr/>
          </a:p>
        </p:txBody>
      </p:sp>
      <p:sp>
        <p:nvSpPr>
          <p:cNvPr id="64" name="Google Shape;64;p14"/>
          <p:cNvSpPr txBox="1">
            <a:spLocks noGrp="1"/>
          </p:cNvSpPr>
          <p:nvPr>
            <p:ph type="body" idx="2"/>
          </p:nvPr>
        </p:nvSpPr>
        <p:spPr>
          <a:xfrm>
            <a:off x="600671" y="3611595"/>
            <a:ext cx="10985501" cy="952501"/>
          </a:xfrm>
          <a:prstGeom prst="rect">
            <a:avLst/>
          </a:prstGeom>
          <a:noFill/>
          <a:ln>
            <a:noFill/>
          </a:ln>
        </p:spPr>
        <p:txBody>
          <a:bodyPr spcFirstLastPara="1" wrap="square" lIns="19050" tIns="19050" rIns="19050" bIns="19050" anchor="t" anchorCtr="0">
            <a:normAutofit/>
          </a:bodyPr>
          <a:lstStyle>
            <a:lvl1pPr marL="609585" lvl="0" indent="-304792" algn="l">
              <a:lnSpc>
                <a:spcPct val="100000"/>
              </a:lnSpc>
              <a:spcBef>
                <a:spcPts val="0"/>
              </a:spcBef>
              <a:spcAft>
                <a:spcPts val="0"/>
              </a:spcAft>
              <a:buClr>
                <a:srgbClr val="000000"/>
              </a:buClr>
              <a:buSzPts val="2000"/>
              <a:buFont typeface="Helvetica Neue"/>
              <a:buNone/>
              <a:defRPr sz="2667" b="1">
                <a:solidFill>
                  <a:srgbClr val="000000"/>
                </a:solidFill>
                <a:latin typeface="Helvetica Neue"/>
                <a:ea typeface="Helvetica Neue"/>
                <a:cs typeface="Helvetica Neue"/>
                <a:sym typeface="Helvetica Neue"/>
              </a:defRPr>
            </a:lvl1pPr>
            <a:lvl2pPr marL="1219170" lvl="1" indent="-304792" algn="l">
              <a:lnSpc>
                <a:spcPct val="100000"/>
              </a:lnSpc>
              <a:spcBef>
                <a:spcPts val="0"/>
              </a:spcBef>
              <a:spcAft>
                <a:spcPts val="0"/>
              </a:spcAft>
              <a:buClr>
                <a:srgbClr val="000000"/>
              </a:buClr>
              <a:buSzPts val="2000"/>
              <a:buFont typeface="Helvetica Neue"/>
              <a:buNone/>
              <a:defRPr sz="2667" b="1">
                <a:solidFill>
                  <a:srgbClr val="000000"/>
                </a:solidFill>
                <a:latin typeface="Helvetica Neue"/>
                <a:ea typeface="Helvetica Neue"/>
                <a:cs typeface="Helvetica Neue"/>
                <a:sym typeface="Helvetica Neue"/>
              </a:defRPr>
            </a:lvl2pPr>
            <a:lvl3pPr marL="1828754" lvl="2" indent="-304792" algn="l">
              <a:lnSpc>
                <a:spcPct val="100000"/>
              </a:lnSpc>
              <a:spcBef>
                <a:spcPts val="0"/>
              </a:spcBef>
              <a:spcAft>
                <a:spcPts val="0"/>
              </a:spcAft>
              <a:buClr>
                <a:srgbClr val="000000"/>
              </a:buClr>
              <a:buSzPts val="2000"/>
              <a:buFont typeface="Helvetica Neue"/>
              <a:buNone/>
              <a:defRPr sz="2667" b="1">
                <a:solidFill>
                  <a:srgbClr val="000000"/>
                </a:solidFill>
                <a:latin typeface="Helvetica Neue"/>
                <a:ea typeface="Helvetica Neue"/>
                <a:cs typeface="Helvetica Neue"/>
                <a:sym typeface="Helvetica Neue"/>
              </a:defRPr>
            </a:lvl3pPr>
            <a:lvl4pPr marL="2438339" lvl="3" indent="-304792" algn="l">
              <a:lnSpc>
                <a:spcPct val="100000"/>
              </a:lnSpc>
              <a:spcBef>
                <a:spcPts val="0"/>
              </a:spcBef>
              <a:spcAft>
                <a:spcPts val="0"/>
              </a:spcAft>
              <a:buClr>
                <a:srgbClr val="000000"/>
              </a:buClr>
              <a:buSzPts val="2000"/>
              <a:buFont typeface="Helvetica Neue"/>
              <a:buNone/>
              <a:defRPr sz="2667" b="1">
                <a:solidFill>
                  <a:srgbClr val="000000"/>
                </a:solidFill>
                <a:latin typeface="Helvetica Neue"/>
                <a:ea typeface="Helvetica Neue"/>
                <a:cs typeface="Helvetica Neue"/>
                <a:sym typeface="Helvetica Neue"/>
              </a:defRPr>
            </a:lvl4pPr>
            <a:lvl5pPr marL="3047924" lvl="4" indent="-304792" algn="l">
              <a:lnSpc>
                <a:spcPct val="100000"/>
              </a:lnSpc>
              <a:spcBef>
                <a:spcPts val="0"/>
              </a:spcBef>
              <a:spcAft>
                <a:spcPts val="0"/>
              </a:spcAft>
              <a:buClr>
                <a:srgbClr val="000000"/>
              </a:buClr>
              <a:buSzPts val="2000"/>
              <a:buFont typeface="Helvetica Neue"/>
              <a:buNone/>
              <a:defRPr sz="2667" b="1">
                <a:solidFill>
                  <a:srgbClr val="000000"/>
                </a:solidFill>
                <a:latin typeface="Helvetica Neue"/>
                <a:ea typeface="Helvetica Neue"/>
                <a:cs typeface="Helvetica Neue"/>
                <a:sym typeface="Helvetica Neue"/>
              </a:defRPr>
            </a:lvl5pPr>
            <a:lvl6pPr marL="3657509" lvl="5" indent="-423323" algn="l">
              <a:lnSpc>
                <a:spcPct val="100000"/>
              </a:lnSpc>
              <a:spcBef>
                <a:spcPts val="400"/>
              </a:spcBef>
              <a:spcAft>
                <a:spcPts val="0"/>
              </a:spcAft>
              <a:buClr>
                <a:srgbClr val="A9A8AE"/>
              </a:buClr>
              <a:buSzPts val="1400"/>
              <a:buChar char="•"/>
              <a:defRPr/>
            </a:lvl6pPr>
            <a:lvl7pPr marL="4267093" lvl="6" indent="-423323" algn="l">
              <a:lnSpc>
                <a:spcPct val="100000"/>
              </a:lnSpc>
              <a:spcBef>
                <a:spcPts val="400"/>
              </a:spcBef>
              <a:spcAft>
                <a:spcPts val="0"/>
              </a:spcAft>
              <a:buClr>
                <a:srgbClr val="A9A8AE"/>
              </a:buClr>
              <a:buSzPts val="1400"/>
              <a:buChar char="•"/>
              <a:defRPr/>
            </a:lvl7pPr>
            <a:lvl8pPr marL="4876678" lvl="7" indent="-423323" algn="l">
              <a:lnSpc>
                <a:spcPct val="100000"/>
              </a:lnSpc>
              <a:spcBef>
                <a:spcPts val="400"/>
              </a:spcBef>
              <a:spcAft>
                <a:spcPts val="0"/>
              </a:spcAft>
              <a:buClr>
                <a:srgbClr val="A9A8AE"/>
              </a:buClr>
              <a:buSzPts val="1400"/>
              <a:buChar char="•"/>
              <a:defRPr/>
            </a:lvl8pPr>
            <a:lvl9pPr marL="5486263" lvl="8" indent="-423323" algn="l">
              <a:lnSpc>
                <a:spcPct val="100000"/>
              </a:lnSpc>
              <a:spcBef>
                <a:spcPts val="400"/>
              </a:spcBef>
              <a:spcAft>
                <a:spcPts val="0"/>
              </a:spcAft>
              <a:buClr>
                <a:srgbClr val="A9A8AE"/>
              </a:buClr>
              <a:buSzPts val="1400"/>
              <a:buChar char="•"/>
              <a:defRPr/>
            </a:lvl9pPr>
          </a:lstStyle>
          <a:p>
            <a:endParaRPr/>
          </a:p>
        </p:txBody>
      </p:sp>
      <p:sp>
        <p:nvSpPr>
          <p:cNvPr id="65" name="Google Shape;65;p14"/>
          <p:cNvSpPr txBox="1">
            <a:spLocks noGrp="1"/>
          </p:cNvSpPr>
          <p:nvPr>
            <p:ph type="sldNum" idx="12"/>
          </p:nvPr>
        </p:nvSpPr>
        <p:spPr>
          <a:xfrm>
            <a:off x="5997575" y="6545763"/>
            <a:ext cx="190603" cy="182038"/>
          </a:xfrm>
          <a:prstGeom prst="rect">
            <a:avLst/>
          </a:prstGeom>
          <a:noFill/>
          <a:ln>
            <a:noFill/>
          </a:ln>
        </p:spPr>
        <p:txBody>
          <a:bodyPr spcFirstLastPara="1" wrap="square" lIns="19050" tIns="19050" rIns="19050" bIns="19050" anchor="b" anchorCtr="0">
            <a:spAutoFit/>
          </a:bodyPr>
          <a:lstStyle>
            <a:lvl1pPr marL="0" lvl="0" indent="0" algn="ctr">
              <a:lnSpc>
                <a:spcPct val="100000"/>
              </a:lnSpc>
              <a:spcBef>
                <a:spcPts val="0"/>
              </a:spcBef>
              <a:spcAft>
                <a:spcPts val="0"/>
              </a:spcAft>
              <a:buClr>
                <a:srgbClr val="000000"/>
              </a:buClr>
              <a:buSzPts val="700"/>
              <a:buFont typeface="Helvetica Neue"/>
              <a:buNone/>
              <a:defRPr sz="933">
                <a:solidFill>
                  <a:srgbClr val="000000"/>
                </a:solidFill>
                <a:latin typeface="Helvetica Neue"/>
                <a:ea typeface="Helvetica Neue"/>
                <a:cs typeface="Helvetica Neue"/>
                <a:sym typeface="Helvetica Neue"/>
              </a:defRPr>
            </a:lvl1pPr>
            <a:lvl2pPr marL="0" lvl="1" indent="0" algn="ctr">
              <a:lnSpc>
                <a:spcPct val="100000"/>
              </a:lnSpc>
              <a:spcBef>
                <a:spcPts val="0"/>
              </a:spcBef>
              <a:spcAft>
                <a:spcPts val="0"/>
              </a:spcAft>
              <a:buClr>
                <a:srgbClr val="000000"/>
              </a:buClr>
              <a:buSzPts val="700"/>
              <a:buFont typeface="Helvetica Neue"/>
              <a:buNone/>
              <a:defRPr sz="933">
                <a:solidFill>
                  <a:srgbClr val="000000"/>
                </a:solidFill>
                <a:latin typeface="Helvetica Neue"/>
                <a:ea typeface="Helvetica Neue"/>
                <a:cs typeface="Helvetica Neue"/>
                <a:sym typeface="Helvetica Neue"/>
              </a:defRPr>
            </a:lvl2pPr>
            <a:lvl3pPr marL="0" lvl="2" indent="0" algn="ctr">
              <a:lnSpc>
                <a:spcPct val="100000"/>
              </a:lnSpc>
              <a:spcBef>
                <a:spcPts val="0"/>
              </a:spcBef>
              <a:spcAft>
                <a:spcPts val="0"/>
              </a:spcAft>
              <a:buClr>
                <a:srgbClr val="000000"/>
              </a:buClr>
              <a:buSzPts val="700"/>
              <a:buFont typeface="Helvetica Neue"/>
              <a:buNone/>
              <a:defRPr sz="933">
                <a:solidFill>
                  <a:srgbClr val="000000"/>
                </a:solidFill>
                <a:latin typeface="Helvetica Neue"/>
                <a:ea typeface="Helvetica Neue"/>
                <a:cs typeface="Helvetica Neue"/>
                <a:sym typeface="Helvetica Neue"/>
              </a:defRPr>
            </a:lvl3pPr>
            <a:lvl4pPr marL="0" lvl="3" indent="0" algn="ctr">
              <a:lnSpc>
                <a:spcPct val="100000"/>
              </a:lnSpc>
              <a:spcBef>
                <a:spcPts val="0"/>
              </a:spcBef>
              <a:spcAft>
                <a:spcPts val="0"/>
              </a:spcAft>
              <a:buClr>
                <a:srgbClr val="000000"/>
              </a:buClr>
              <a:buSzPts val="700"/>
              <a:buFont typeface="Helvetica Neue"/>
              <a:buNone/>
              <a:defRPr sz="933">
                <a:solidFill>
                  <a:srgbClr val="000000"/>
                </a:solidFill>
                <a:latin typeface="Helvetica Neue"/>
                <a:ea typeface="Helvetica Neue"/>
                <a:cs typeface="Helvetica Neue"/>
                <a:sym typeface="Helvetica Neue"/>
              </a:defRPr>
            </a:lvl4pPr>
            <a:lvl5pPr marL="0" lvl="4" indent="0" algn="ctr">
              <a:lnSpc>
                <a:spcPct val="100000"/>
              </a:lnSpc>
              <a:spcBef>
                <a:spcPts val="0"/>
              </a:spcBef>
              <a:spcAft>
                <a:spcPts val="0"/>
              </a:spcAft>
              <a:buClr>
                <a:srgbClr val="000000"/>
              </a:buClr>
              <a:buSzPts val="700"/>
              <a:buFont typeface="Helvetica Neue"/>
              <a:buNone/>
              <a:defRPr sz="933">
                <a:solidFill>
                  <a:srgbClr val="000000"/>
                </a:solidFill>
                <a:latin typeface="Helvetica Neue"/>
                <a:ea typeface="Helvetica Neue"/>
                <a:cs typeface="Helvetica Neue"/>
                <a:sym typeface="Helvetica Neue"/>
              </a:defRPr>
            </a:lvl5pPr>
            <a:lvl6pPr marL="0" lvl="5" indent="0" algn="ctr">
              <a:lnSpc>
                <a:spcPct val="100000"/>
              </a:lnSpc>
              <a:spcBef>
                <a:spcPts val="0"/>
              </a:spcBef>
              <a:spcAft>
                <a:spcPts val="0"/>
              </a:spcAft>
              <a:buClr>
                <a:srgbClr val="000000"/>
              </a:buClr>
              <a:buSzPts val="700"/>
              <a:buFont typeface="Helvetica Neue"/>
              <a:buNone/>
              <a:defRPr sz="933">
                <a:solidFill>
                  <a:srgbClr val="000000"/>
                </a:solidFill>
                <a:latin typeface="Helvetica Neue"/>
                <a:ea typeface="Helvetica Neue"/>
                <a:cs typeface="Helvetica Neue"/>
                <a:sym typeface="Helvetica Neue"/>
              </a:defRPr>
            </a:lvl6pPr>
            <a:lvl7pPr marL="0" lvl="6" indent="0" algn="ctr">
              <a:lnSpc>
                <a:spcPct val="100000"/>
              </a:lnSpc>
              <a:spcBef>
                <a:spcPts val="0"/>
              </a:spcBef>
              <a:spcAft>
                <a:spcPts val="0"/>
              </a:spcAft>
              <a:buClr>
                <a:srgbClr val="000000"/>
              </a:buClr>
              <a:buSzPts val="700"/>
              <a:buFont typeface="Helvetica Neue"/>
              <a:buNone/>
              <a:defRPr sz="933">
                <a:solidFill>
                  <a:srgbClr val="000000"/>
                </a:solidFill>
                <a:latin typeface="Helvetica Neue"/>
                <a:ea typeface="Helvetica Neue"/>
                <a:cs typeface="Helvetica Neue"/>
                <a:sym typeface="Helvetica Neue"/>
              </a:defRPr>
            </a:lvl7pPr>
            <a:lvl8pPr marL="0" lvl="7" indent="0" algn="ctr">
              <a:lnSpc>
                <a:spcPct val="100000"/>
              </a:lnSpc>
              <a:spcBef>
                <a:spcPts val="0"/>
              </a:spcBef>
              <a:spcAft>
                <a:spcPts val="0"/>
              </a:spcAft>
              <a:buClr>
                <a:srgbClr val="000000"/>
              </a:buClr>
              <a:buSzPts val="700"/>
              <a:buFont typeface="Helvetica Neue"/>
              <a:buNone/>
              <a:defRPr sz="933">
                <a:solidFill>
                  <a:srgbClr val="000000"/>
                </a:solidFill>
                <a:latin typeface="Helvetica Neue"/>
                <a:ea typeface="Helvetica Neue"/>
                <a:cs typeface="Helvetica Neue"/>
                <a:sym typeface="Helvetica Neue"/>
              </a:defRPr>
            </a:lvl8pPr>
            <a:lvl9pPr marL="0" lvl="8" indent="0" algn="ctr">
              <a:lnSpc>
                <a:spcPct val="100000"/>
              </a:lnSpc>
              <a:spcBef>
                <a:spcPts val="0"/>
              </a:spcBef>
              <a:spcAft>
                <a:spcPts val="0"/>
              </a:spcAft>
              <a:buClr>
                <a:srgbClr val="000000"/>
              </a:buClr>
              <a:buSzPts val="700"/>
              <a:buFont typeface="Helvetica Neue"/>
              <a:buNone/>
              <a:defRPr sz="933">
                <a:solidFill>
                  <a:srgbClr val="000000"/>
                </a:solidFill>
                <a:latin typeface="Helvetica Neue"/>
                <a:ea typeface="Helvetica Neue"/>
                <a:cs typeface="Helvetica Neue"/>
                <a:sym typeface="Helvetica Neu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156382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3_Custom Layout">
  <p:cSld name="3_Custom Layout">
    <p:spTree>
      <p:nvGrpSpPr>
        <p:cNvPr id="1" name="Shape 66"/>
        <p:cNvGrpSpPr/>
        <p:nvPr/>
      </p:nvGrpSpPr>
      <p:grpSpPr>
        <a:xfrm>
          <a:off x="0" y="0"/>
          <a:ext cx="0" cy="0"/>
          <a:chOff x="0" y="0"/>
          <a:chExt cx="0" cy="0"/>
        </a:xfrm>
      </p:grpSpPr>
      <p:sp>
        <p:nvSpPr>
          <p:cNvPr id="67" name="Google Shape;67;p15"/>
          <p:cNvSpPr txBox="1">
            <a:spLocks noGrp="1"/>
          </p:cNvSpPr>
          <p:nvPr>
            <p:ph type="sldNum" idx="12"/>
          </p:nvPr>
        </p:nvSpPr>
        <p:spPr>
          <a:xfrm>
            <a:off x="367599" y="6598107"/>
            <a:ext cx="144271" cy="328423"/>
          </a:xfrm>
          <a:prstGeom prst="rect">
            <a:avLst/>
          </a:prstGeom>
          <a:noFill/>
          <a:ln>
            <a:noFill/>
          </a:ln>
        </p:spPr>
        <p:txBody>
          <a:bodyPr spcFirstLastPara="1" wrap="square" lIns="0" tIns="0" rIns="0" bIns="0" anchor="t" anchorCtr="0">
            <a:spAutoFit/>
          </a:bodyPr>
          <a:lstStyle>
            <a:lvl1pPr marL="0" lvl="0" indent="0" algn="ctr">
              <a:lnSpc>
                <a:spcPct val="100000"/>
              </a:lnSpc>
              <a:spcBef>
                <a:spcPts val="0"/>
              </a:spcBef>
              <a:spcAft>
                <a:spcPts val="0"/>
              </a:spcAft>
              <a:buClr>
                <a:schemeClr val="dk1"/>
              </a:buClr>
              <a:buSzPts val="800"/>
              <a:buFont typeface="Mulish"/>
              <a:buNone/>
              <a:defRPr sz="1067" b="0" i="0" u="none" strike="noStrike" cap="none">
                <a:solidFill>
                  <a:schemeClr val="dk1"/>
                </a:solidFill>
                <a:latin typeface="Mulish"/>
                <a:ea typeface="Mulish"/>
                <a:cs typeface="Mulish"/>
                <a:sym typeface="Mulish"/>
              </a:defRPr>
            </a:lvl1pPr>
            <a:lvl2pPr marL="0" lvl="1" indent="0" algn="ctr">
              <a:lnSpc>
                <a:spcPct val="100000"/>
              </a:lnSpc>
              <a:spcBef>
                <a:spcPts val="0"/>
              </a:spcBef>
              <a:spcAft>
                <a:spcPts val="0"/>
              </a:spcAft>
              <a:buClr>
                <a:schemeClr val="dk1"/>
              </a:buClr>
              <a:buSzPts val="800"/>
              <a:buFont typeface="Mulish"/>
              <a:buNone/>
              <a:defRPr sz="1067" b="0" i="0" u="none" strike="noStrike" cap="none">
                <a:solidFill>
                  <a:schemeClr val="dk1"/>
                </a:solidFill>
                <a:latin typeface="Mulish"/>
                <a:ea typeface="Mulish"/>
                <a:cs typeface="Mulish"/>
                <a:sym typeface="Mulish"/>
              </a:defRPr>
            </a:lvl2pPr>
            <a:lvl3pPr marL="0" lvl="2" indent="0" algn="ctr">
              <a:lnSpc>
                <a:spcPct val="100000"/>
              </a:lnSpc>
              <a:spcBef>
                <a:spcPts val="0"/>
              </a:spcBef>
              <a:spcAft>
                <a:spcPts val="0"/>
              </a:spcAft>
              <a:buClr>
                <a:schemeClr val="dk1"/>
              </a:buClr>
              <a:buSzPts val="800"/>
              <a:buFont typeface="Mulish"/>
              <a:buNone/>
              <a:defRPr sz="1067" b="0" i="0" u="none" strike="noStrike" cap="none">
                <a:solidFill>
                  <a:schemeClr val="dk1"/>
                </a:solidFill>
                <a:latin typeface="Mulish"/>
                <a:ea typeface="Mulish"/>
                <a:cs typeface="Mulish"/>
                <a:sym typeface="Mulish"/>
              </a:defRPr>
            </a:lvl3pPr>
            <a:lvl4pPr marL="0" lvl="3" indent="0" algn="ctr">
              <a:lnSpc>
                <a:spcPct val="100000"/>
              </a:lnSpc>
              <a:spcBef>
                <a:spcPts val="0"/>
              </a:spcBef>
              <a:spcAft>
                <a:spcPts val="0"/>
              </a:spcAft>
              <a:buClr>
                <a:schemeClr val="dk1"/>
              </a:buClr>
              <a:buSzPts val="800"/>
              <a:buFont typeface="Mulish"/>
              <a:buNone/>
              <a:defRPr sz="1067" b="0" i="0" u="none" strike="noStrike" cap="none">
                <a:solidFill>
                  <a:schemeClr val="dk1"/>
                </a:solidFill>
                <a:latin typeface="Mulish"/>
                <a:ea typeface="Mulish"/>
                <a:cs typeface="Mulish"/>
                <a:sym typeface="Mulish"/>
              </a:defRPr>
            </a:lvl4pPr>
            <a:lvl5pPr marL="0" lvl="4" indent="0" algn="ctr">
              <a:lnSpc>
                <a:spcPct val="100000"/>
              </a:lnSpc>
              <a:spcBef>
                <a:spcPts val="0"/>
              </a:spcBef>
              <a:spcAft>
                <a:spcPts val="0"/>
              </a:spcAft>
              <a:buClr>
                <a:schemeClr val="dk1"/>
              </a:buClr>
              <a:buSzPts val="800"/>
              <a:buFont typeface="Mulish"/>
              <a:buNone/>
              <a:defRPr sz="1067" b="0" i="0" u="none" strike="noStrike" cap="none">
                <a:solidFill>
                  <a:schemeClr val="dk1"/>
                </a:solidFill>
                <a:latin typeface="Mulish"/>
                <a:ea typeface="Mulish"/>
                <a:cs typeface="Mulish"/>
                <a:sym typeface="Mulish"/>
              </a:defRPr>
            </a:lvl5pPr>
            <a:lvl6pPr marL="0" lvl="5" indent="0" algn="ctr">
              <a:lnSpc>
                <a:spcPct val="100000"/>
              </a:lnSpc>
              <a:spcBef>
                <a:spcPts val="0"/>
              </a:spcBef>
              <a:spcAft>
                <a:spcPts val="0"/>
              </a:spcAft>
              <a:buClr>
                <a:schemeClr val="dk1"/>
              </a:buClr>
              <a:buSzPts val="800"/>
              <a:buFont typeface="Mulish"/>
              <a:buNone/>
              <a:defRPr sz="1067" b="0" i="0" u="none" strike="noStrike" cap="none">
                <a:solidFill>
                  <a:schemeClr val="dk1"/>
                </a:solidFill>
                <a:latin typeface="Mulish"/>
                <a:ea typeface="Mulish"/>
                <a:cs typeface="Mulish"/>
                <a:sym typeface="Mulish"/>
              </a:defRPr>
            </a:lvl6pPr>
            <a:lvl7pPr marL="0" lvl="6" indent="0" algn="ctr">
              <a:lnSpc>
                <a:spcPct val="100000"/>
              </a:lnSpc>
              <a:spcBef>
                <a:spcPts val="0"/>
              </a:spcBef>
              <a:spcAft>
                <a:spcPts val="0"/>
              </a:spcAft>
              <a:buClr>
                <a:schemeClr val="dk1"/>
              </a:buClr>
              <a:buSzPts val="800"/>
              <a:buFont typeface="Mulish"/>
              <a:buNone/>
              <a:defRPr sz="1067" b="0" i="0" u="none" strike="noStrike" cap="none">
                <a:solidFill>
                  <a:schemeClr val="dk1"/>
                </a:solidFill>
                <a:latin typeface="Mulish"/>
                <a:ea typeface="Mulish"/>
                <a:cs typeface="Mulish"/>
                <a:sym typeface="Mulish"/>
              </a:defRPr>
            </a:lvl7pPr>
            <a:lvl8pPr marL="0" lvl="7" indent="0" algn="ctr">
              <a:lnSpc>
                <a:spcPct val="100000"/>
              </a:lnSpc>
              <a:spcBef>
                <a:spcPts val="0"/>
              </a:spcBef>
              <a:spcAft>
                <a:spcPts val="0"/>
              </a:spcAft>
              <a:buClr>
                <a:schemeClr val="dk1"/>
              </a:buClr>
              <a:buSzPts val="800"/>
              <a:buFont typeface="Mulish"/>
              <a:buNone/>
              <a:defRPr sz="1067" b="0" i="0" u="none" strike="noStrike" cap="none">
                <a:solidFill>
                  <a:schemeClr val="dk1"/>
                </a:solidFill>
                <a:latin typeface="Mulish"/>
                <a:ea typeface="Mulish"/>
                <a:cs typeface="Mulish"/>
                <a:sym typeface="Mulish"/>
              </a:defRPr>
            </a:lvl8pPr>
            <a:lvl9pPr marL="0" lvl="8" indent="0" algn="ctr">
              <a:lnSpc>
                <a:spcPct val="100000"/>
              </a:lnSpc>
              <a:spcBef>
                <a:spcPts val="0"/>
              </a:spcBef>
              <a:spcAft>
                <a:spcPts val="0"/>
              </a:spcAft>
              <a:buClr>
                <a:schemeClr val="dk1"/>
              </a:buClr>
              <a:buSzPts val="800"/>
              <a:buFont typeface="Mulish"/>
              <a:buNone/>
              <a:defRPr sz="1067" b="0" i="0" u="none" strike="noStrike" cap="none">
                <a:solidFill>
                  <a:schemeClr val="dk1"/>
                </a:solidFill>
                <a:latin typeface="Mulish"/>
                <a:ea typeface="Mulish"/>
                <a:cs typeface="Mulish"/>
                <a:sym typeface="Mulish"/>
              </a:defRPr>
            </a:lvl9pPr>
          </a:lstStyle>
          <a:p>
            <a:fld id="{00000000-1234-1234-1234-123412341234}" type="slidenum">
              <a:rPr lang="en" smtClean="0"/>
              <a:pPr/>
              <a:t>‹#›</a:t>
            </a:fld>
            <a:endParaRPr lang="en"/>
          </a:p>
        </p:txBody>
      </p:sp>
      <p:sp>
        <p:nvSpPr>
          <p:cNvPr id="68" name="Google Shape;68;p15"/>
          <p:cNvSpPr txBox="1">
            <a:spLocks noGrp="1"/>
          </p:cNvSpPr>
          <p:nvPr>
            <p:ph type="title"/>
          </p:nvPr>
        </p:nvSpPr>
        <p:spPr>
          <a:xfrm>
            <a:off x="1866901" y="2618190"/>
            <a:ext cx="4229100" cy="1621621"/>
          </a:xfrm>
          <a:prstGeom prst="rect">
            <a:avLst/>
          </a:prstGeom>
          <a:noFill/>
          <a:ln>
            <a:noFill/>
          </a:ln>
        </p:spPr>
        <p:txBody>
          <a:bodyPr spcFirstLastPara="1" wrap="square" lIns="0" tIns="0" rIns="0" bIns="0" anchor="t" anchorCtr="0">
            <a:normAutofit/>
          </a:bodyPr>
          <a:lstStyle>
            <a:lvl1pPr lvl="0" algn="l">
              <a:lnSpc>
                <a:spcPct val="80000"/>
              </a:lnSpc>
              <a:spcBef>
                <a:spcPts val="0"/>
              </a:spcBef>
              <a:spcAft>
                <a:spcPts val="0"/>
              </a:spcAft>
              <a:buClr>
                <a:srgbClr val="1F1F1F"/>
              </a:buClr>
              <a:buSzPts val="2700"/>
              <a:buFont typeface="Montserrat"/>
              <a:buNone/>
              <a:defRPr b="1">
                <a:solidFill>
                  <a:srgbClr val="1F1F1F"/>
                </a:solidFill>
                <a:latin typeface="Montserrat"/>
                <a:ea typeface="Montserrat"/>
                <a:cs typeface="Montserrat"/>
                <a:sym typeface="Montserrat"/>
              </a:defRPr>
            </a:lvl1pPr>
            <a:lvl2pPr lvl="1" algn="ctr">
              <a:lnSpc>
                <a:spcPct val="100000"/>
              </a:lnSpc>
              <a:spcBef>
                <a:spcPts val="0"/>
              </a:spcBef>
              <a:spcAft>
                <a:spcPts val="0"/>
              </a:spcAft>
              <a:buClr>
                <a:srgbClr val="55545A"/>
              </a:buClr>
              <a:buSzPts val="1400"/>
              <a:buNone/>
              <a:defRPr/>
            </a:lvl2pPr>
            <a:lvl3pPr lvl="2" algn="ctr">
              <a:lnSpc>
                <a:spcPct val="100000"/>
              </a:lnSpc>
              <a:spcBef>
                <a:spcPts val="0"/>
              </a:spcBef>
              <a:spcAft>
                <a:spcPts val="0"/>
              </a:spcAft>
              <a:buClr>
                <a:srgbClr val="55545A"/>
              </a:buClr>
              <a:buSzPts val="1400"/>
              <a:buNone/>
              <a:defRPr/>
            </a:lvl3pPr>
            <a:lvl4pPr lvl="3" algn="ctr">
              <a:lnSpc>
                <a:spcPct val="100000"/>
              </a:lnSpc>
              <a:spcBef>
                <a:spcPts val="0"/>
              </a:spcBef>
              <a:spcAft>
                <a:spcPts val="0"/>
              </a:spcAft>
              <a:buClr>
                <a:srgbClr val="55545A"/>
              </a:buClr>
              <a:buSzPts val="1400"/>
              <a:buNone/>
              <a:defRPr/>
            </a:lvl4pPr>
            <a:lvl5pPr lvl="4" algn="ctr">
              <a:lnSpc>
                <a:spcPct val="100000"/>
              </a:lnSpc>
              <a:spcBef>
                <a:spcPts val="0"/>
              </a:spcBef>
              <a:spcAft>
                <a:spcPts val="0"/>
              </a:spcAft>
              <a:buClr>
                <a:srgbClr val="55545A"/>
              </a:buClr>
              <a:buSzPts val="1400"/>
              <a:buNone/>
              <a:defRPr/>
            </a:lvl5pPr>
            <a:lvl6pPr lvl="5" algn="ctr">
              <a:lnSpc>
                <a:spcPct val="100000"/>
              </a:lnSpc>
              <a:spcBef>
                <a:spcPts val="0"/>
              </a:spcBef>
              <a:spcAft>
                <a:spcPts val="0"/>
              </a:spcAft>
              <a:buClr>
                <a:srgbClr val="55545A"/>
              </a:buClr>
              <a:buSzPts val="1400"/>
              <a:buNone/>
              <a:defRPr/>
            </a:lvl6pPr>
            <a:lvl7pPr lvl="6" algn="ctr">
              <a:lnSpc>
                <a:spcPct val="100000"/>
              </a:lnSpc>
              <a:spcBef>
                <a:spcPts val="0"/>
              </a:spcBef>
              <a:spcAft>
                <a:spcPts val="0"/>
              </a:spcAft>
              <a:buClr>
                <a:srgbClr val="55545A"/>
              </a:buClr>
              <a:buSzPts val="1400"/>
              <a:buNone/>
              <a:defRPr/>
            </a:lvl7pPr>
            <a:lvl8pPr lvl="7" algn="ctr">
              <a:lnSpc>
                <a:spcPct val="100000"/>
              </a:lnSpc>
              <a:spcBef>
                <a:spcPts val="0"/>
              </a:spcBef>
              <a:spcAft>
                <a:spcPts val="0"/>
              </a:spcAft>
              <a:buClr>
                <a:srgbClr val="55545A"/>
              </a:buClr>
              <a:buSzPts val="1400"/>
              <a:buNone/>
              <a:defRPr/>
            </a:lvl8pPr>
            <a:lvl9pPr lvl="8" algn="ctr">
              <a:lnSpc>
                <a:spcPct val="100000"/>
              </a:lnSpc>
              <a:spcBef>
                <a:spcPts val="0"/>
              </a:spcBef>
              <a:spcAft>
                <a:spcPts val="0"/>
              </a:spcAft>
              <a:buClr>
                <a:srgbClr val="55545A"/>
              </a:buClr>
              <a:buSzPts val="1400"/>
              <a:buNone/>
              <a:defRPr/>
            </a:lvl9pPr>
          </a:lstStyle>
          <a:p>
            <a:endParaRPr/>
          </a:p>
        </p:txBody>
      </p:sp>
      <p:sp>
        <p:nvSpPr>
          <p:cNvPr id="69" name="Google Shape;69;p15"/>
          <p:cNvSpPr txBox="1"/>
          <p:nvPr/>
        </p:nvSpPr>
        <p:spPr>
          <a:xfrm>
            <a:off x="10459403" y="6553131"/>
            <a:ext cx="1462899" cy="19494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chemeClr val="lt2"/>
              </a:buClr>
              <a:buSzPts val="500"/>
              <a:buFont typeface="Mulish"/>
              <a:buNone/>
            </a:pPr>
            <a:r>
              <a:rPr lang="en" sz="667" b="0" i="0" u="none" strike="noStrike" cap="none">
                <a:solidFill>
                  <a:schemeClr val="lt2"/>
                </a:solidFill>
                <a:latin typeface="Mulish"/>
                <a:ea typeface="Mulish"/>
                <a:cs typeface="Mulish"/>
                <a:sym typeface="Mulish"/>
              </a:rPr>
              <a:t>www.tonyelumelufoundation.org</a:t>
            </a:r>
            <a:endParaRPr sz="667" b="0" i="0" u="none" strike="noStrike" cap="none">
              <a:solidFill>
                <a:schemeClr val="lt2"/>
              </a:solidFill>
              <a:latin typeface="Mulish"/>
              <a:ea typeface="Mulish"/>
              <a:cs typeface="Mulish"/>
              <a:sym typeface="Mulish"/>
            </a:endParaRPr>
          </a:p>
        </p:txBody>
      </p:sp>
      <p:cxnSp>
        <p:nvCxnSpPr>
          <p:cNvPr id="70" name="Google Shape;70;p15"/>
          <p:cNvCxnSpPr/>
          <p:nvPr/>
        </p:nvCxnSpPr>
        <p:spPr>
          <a:xfrm>
            <a:off x="335280" y="6532260"/>
            <a:ext cx="11521440" cy="0"/>
          </a:xfrm>
          <a:prstGeom prst="straightConnector1">
            <a:avLst/>
          </a:prstGeom>
          <a:noFill/>
          <a:ln w="19050" cap="flat" cmpd="sng">
            <a:solidFill>
              <a:srgbClr val="BFBFBF"/>
            </a:solidFill>
            <a:prstDash val="solid"/>
            <a:round/>
            <a:headEnd type="none" w="sm" len="sm"/>
            <a:tailEnd type="none" w="sm" len="sm"/>
          </a:ln>
        </p:spPr>
      </p:cxnSp>
      <p:sp>
        <p:nvSpPr>
          <p:cNvPr id="71" name="Google Shape;71;p15"/>
          <p:cNvSpPr txBox="1"/>
          <p:nvPr/>
        </p:nvSpPr>
        <p:spPr>
          <a:xfrm>
            <a:off x="688391" y="6576660"/>
            <a:ext cx="1757851" cy="19494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chemeClr val="lt2"/>
              </a:buClr>
              <a:buSzPts val="500"/>
              <a:buFont typeface="Mulish"/>
              <a:buNone/>
            </a:pPr>
            <a:r>
              <a:rPr lang="en" sz="667" b="0" i="0" u="none" strike="noStrike" cap="none">
                <a:solidFill>
                  <a:schemeClr val="lt2"/>
                </a:solidFill>
                <a:latin typeface="Mulish"/>
                <a:ea typeface="Mulish"/>
                <a:cs typeface="Mulish"/>
                <a:sym typeface="Mulish"/>
              </a:rPr>
              <a:t>Coalition for Entrepreneurship in Africa</a:t>
            </a:r>
            <a:endParaRPr sz="667" b="0" i="0" u="none" strike="noStrike" cap="none">
              <a:solidFill>
                <a:schemeClr val="lt2"/>
              </a:solidFill>
              <a:latin typeface="Mulish"/>
              <a:ea typeface="Mulish"/>
              <a:cs typeface="Mulish"/>
              <a:sym typeface="Mulish"/>
            </a:endParaRPr>
          </a:p>
        </p:txBody>
      </p:sp>
      <p:sp>
        <p:nvSpPr>
          <p:cNvPr id="72" name="Google Shape;72;p15"/>
          <p:cNvSpPr/>
          <p:nvPr/>
        </p:nvSpPr>
        <p:spPr>
          <a:xfrm>
            <a:off x="610520" y="6638475"/>
            <a:ext cx="73152" cy="73152"/>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55545A"/>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pic>
        <p:nvPicPr>
          <p:cNvPr id="73" name="Google Shape;73;p15"/>
          <p:cNvPicPr preferRelativeResize="0"/>
          <p:nvPr/>
        </p:nvPicPr>
        <p:blipFill rotWithShape="1">
          <a:blip r:embed="rId2">
            <a:alphaModFix/>
          </a:blip>
          <a:srcRect/>
          <a:stretch/>
        </p:blipFill>
        <p:spPr>
          <a:xfrm>
            <a:off x="308777" y="261265"/>
            <a:ext cx="1950720" cy="382603"/>
          </a:xfrm>
          <a:prstGeom prst="rect">
            <a:avLst/>
          </a:prstGeom>
          <a:noFill/>
          <a:ln>
            <a:noFill/>
          </a:ln>
        </p:spPr>
      </p:pic>
    </p:spTree>
    <p:extLst>
      <p:ext uri="{BB962C8B-B14F-4D97-AF65-F5344CB8AC3E}">
        <p14:creationId xmlns:p14="http://schemas.microsoft.com/office/powerpoint/2010/main" val="8345887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74"/>
        <p:cNvGrpSpPr/>
        <p:nvPr/>
      </p:nvGrpSpPr>
      <p:grpSpPr>
        <a:xfrm>
          <a:off x="0" y="0"/>
          <a:ext cx="0" cy="0"/>
          <a:chOff x="0" y="0"/>
          <a:chExt cx="0" cy="0"/>
        </a:xfrm>
      </p:grpSpPr>
      <p:sp>
        <p:nvSpPr>
          <p:cNvPr id="75" name="Google Shape;75;p16"/>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sp>
        <p:nvSpPr>
          <p:cNvPr id="76" name="Google Shape;76;p16"/>
          <p:cNvSpPr>
            <a:spLocks noGrp="1"/>
          </p:cNvSpPr>
          <p:nvPr>
            <p:ph type="pic" idx="2"/>
          </p:nvPr>
        </p:nvSpPr>
        <p:spPr>
          <a:xfrm>
            <a:off x="0" y="-6927"/>
            <a:ext cx="12192000" cy="6864929"/>
          </a:xfrm>
          <a:prstGeom prst="rect">
            <a:avLst/>
          </a:prstGeom>
          <a:noFill/>
          <a:ln>
            <a:noFill/>
          </a:ln>
        </p:spPr>
      </p:sp>
    </p:spTree>
    <p:extLst>
      <p:ext uri="{BB962C8B-B14F-4D97-AF65-F5344CB8AC3E}">
        <p14:creationId xmlns:p14="http://schemas.microsoft.com/office/powerpoint/2010/main" val="1337084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spTree>
      <p:nvGrpSpPr>
        <p:cNvPr id="1" name="Shape 82"/>
        <p:cNvGrpSpPr/>
        <p:nvPr/>
      </p:nvGrpSpPr>
      <p:grpSpPr>
        <a:xfrm>
          <a:off x="0" y="0"/>
          <a:ext cx="0" cy="0"/>
          <a:chOff x="0" y="0"/>
          <a:chExt cx="0" cy="0"/>
        </a:xfrm>
      </p:grpSpPr>
      <p:sp>
        <p:nvSpPr>
          <p:cNvPr id="83" name="Google Shape;83;p19"/>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pic>
        <p:nvPicPr>
          <p:cNvPr id="84" name="Google Shape;84;p19" descr="Picture 5"/>
          <p:cNvPicPr preferRelativeResize="0"/>
          <p:nvPr/>
        </p:nvPicPr>
        <p:blipFill rotWithShape="1">
          <a:blip r:embed="rId2">
            <a:alphaModFix/>
          </a:blip>
          <a:srcRect/>
          <a:stretch/>
        </p:blipFill>
        <p:spPr>
          <a:xfrm>
            <a:off x="192637" y="215642"/>
            <a:ext cx="2113241" cy="383213"/>
          </a:xfrm>
          <a:prstGeom prst="rect">
            <a:avLst/>
          </a:prstGeom>
          <a:noFill/>
          <a:ln>
            <a:noFill/>
          </a:ln>
        </p:spPr>
      </p:pic>
      <p:sp>
        <p:nvSpPr>
          <p:cNvPr id="85" name="Google Shape;85;p19"/>
          <p:cNvSpPr txBox="1"/>
          <p:nvPr/>
        </p:nvSpPr>
        <p:spPr>
          <a:xfrm>
            <a:off x="9197600" y="6425283"/>
            <a:ext cx="2546857" cy="2769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5545A"/>
              </a:buClr>
              <a:buSzPts val="900"/>
              <a:buFont typeface="Century Gothic"/>
              <a:buNone/>
            </a:pPr>
            <a:r>
              <a:rPr lang="en" sz="1200" b="0" i="0" u="none" strike="noStrike" cap="none">
                <a:solidFill>
                  <a:srgbClr val="55545A"/>
                </a:solidFill>
                <a:latin typeface="Century Gothic"/>
                <a:ea typeface="Century Gothic"/>
                <a:cs typeface="Century Gothic"/>
                <a:sym typeface="Century Gothic"/>
              </a:rPr>
              <a:t>www.tonyelumelufoundation.org</a:t>
            </a:r>
            <a:endParaRPr sz="1467"/>
          </a:p>
        </p:txBody>
      </p:sp>
      <p:cxnSp>
        <p:nvCxnSpPr>
          <p:cNvPr id="86" name="Google Shape;86;p19"/>
          <p:cNvCxnSpPr/>
          <p:nvPr/>
        </p:nvCxnSpPr>
        <p:spPr>
          <a:xfrm>
            <a:off x="813668" y="6548394"/>
            <a:ext cx="8295609" cy="14453"/>
          </a:xfrm>
          <a:prstGeom prst="straightConnector1">
            <a:avLst/>
          </a:prstGeom>
          <a:noFill/>
          <a:ln w="9525" cap="flat" cmpd="sng">
            <a:solidFill>
              <a:schemeClr val="accent4"/>
            </a:solidFill>
            <a:prstDash val="solid"/>
            <a:round/>
            <a:headEnd type="none" w="sm" len="sm"/>
            <a:tailEnd type="none" w="sm" len="sm"/>
          </a:ln>
        </p:spPr>
      </p:cxnSp>
      <p:sp>
        <p:nvSpPr>
          <p:cNvPr id="87" name="Google Shape;87;p19"/>
          <p:cNvSpPr txBox="1"/>
          <p:nvPr/>
        </p:nvSpPr>
        <p:spPr>
          <a:xfrm>
            <a:off x="10316560" y="179727"/>
            <a:ext cx="1556529" cy="509330"/>
          </a:xfrm>
          <a:prstGeom prst="rect">
            <a:avLst/>
          </a:prstGeom>
          <a:noFill/>
          <a:ln>
            <a:noFill/>
          </a:ln>
        </p:spPr>
        <p:txBody>
          <a:bodyPr spcFirstLastPara="1" wrap="square" lIns="45700" tIns="45700" rIns="45700" bIns="45700" anchor="t" anchorCtr="0">
            <a:spAutoFit/>
          </a:bodyPr>
          <a:lstStyle/>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Empowering</a:t>
            </a:r>
            <a:endParaRPr sz="1467"/>
          </a:p>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African Entrepreneurs</a:t>
            </a:r>
            <a:endParaRPr sz="1467"/>
          </a:p>
        </p:txBody>
      </p:sp>
      <p:grpSp>
        <p:nvGrpSpPr>
          <p:cNvPr id="88" name="Google Shape;88;p19"/>
          <p:cNvGrpSpPr/>
          <p:nvPr/>
        </p:nvGrpSpPr>
        <p:grpSpPr>
          <a:xfrm>
            <a:off x="11899611" y="218825"/>
            <a:ext cx="45723" cy="387771"/>
            <a:chOff x="-1" y="-1"/>
            <a:chExt cx="45721" cy="387769"/>
          </a:xfrm>
        </p:grpSpPr>
        <p:sp>
          <p:nvSpPr>
            <p:cNvPr id="89" name="Google Shape;89;p19"/>
            <p:cNvSpPr/>
            <p:nvPr/>
          </p:nvSpPr>
          <p:spPr>
            <a:xfrm>
              <a:off x="0" y="-1"/>
              <a:ext cx="45719" cy="387769"/>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90" name="Google Shape;90;p19"/>
            <p:cNvSpPr txBox="1"/>
            <p:nvPr/>
          </p:nvSpPr>
          <p:spPr>
            <a:xfrm flipH="1">
              <a:off x="-1" y="15613"/>
              <a:ext cx="45721" cy="35654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rgbClr val="FFFFFF"/>
                </a:buClr>
                <a:buSzPts val="1400"/>
                <a:buFont typeface="Century Gothic"/>
                <a:buNone/>
              </a:pPr>
              <a:r>
                <a:rPr lang="en" sz="1867" b="0" i="0" u="none" strike="noStrike" cap="none">
                  <a:solidFill>
                    <a:srgbClr val="FFFFFF"/>
                  </a:solidFill>
                  <a:latin typeface="Century Gothic"/>
                  <a:ea typeface="Century Gothic"/>
                  <a:cs typeface="Century Gothic"/>
                  <a:sym typeface="Century Gothic"/>
                </a:rPr>
                <a:t> </a:t>
              </a:r>
              <a:endParaRPr sz="1467"/>
            </a:p>
          </p:txBody>
        </p:sp>
      </p:grpSp>
    </p:spTree>
    <p:extLst>
      <p:ext uri="{BB962C8B-B14F-4D97-AF65-F5344CB8AC3E}">
        <p14:creationId xmlns:p14="http://schemas.microsoft.com/office/powerpoint/2010/main" val="2222887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spTree>
      <p:nvGrpSpPr>
        <p:cNvPr id="1" name="Shape 91"/>
        <p:cNvGrpSpPr/>
        <p:nvPr/>
      </p:nvGrpSpPr>
      <p:grpSpPr>
        <a:xfrm>
          <a:off x="0" y="0"/>
          <a:ext cx="0" cy="0"/>
          <a:chOff x="0" y="0"/>
          <a:chExt cx="0" cy="0"/>
        </a:xfrm>
      </p:grpSpPr>
      <p:sp>
        <p:nvSpPr>
          <p:cNvPr id="92" name="Google Shape;92;p20"/>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pic>
        <p:nvPicPr>
          <p:cNvPr id="93" name="Google Shape;93;p20" descr="Picture 5"/>
          <p:cNvPicPr preferRelativeResize="0"/>
          <p:nvPr/>
        </p:nvPicPr>
        <p:blipFill rotWithShape="1">
          <a:blip r:embed="rId2">
            <a:alphaModFix/>
          </a:blip>
          <a:srcRect/>
          <a:stretch/>
        </p:blipFill>
        <p:spPr>
          <a:xfrm>
            <a:off x="192637" y="215642"/>
            <a:ext cx="2113241" cy="383213"/>
          </a:xfrm>
          <a:prstGeom prst="rect">
            <a:avLst/>
          </a:prstGeom>
          <a:noFill/>
          <a:ln>
            <a:noFill/>
          </a:ln>
        </p:spPr>
      </p:pic>
      <p:sp>
        <p:nvSpPr>
          <p:cNvPr id="94" name="Google Shape;94;p20"/>
          <p:cNvSpPr txBox="1"/>
          <p:nvPr/>
        </p:nvSpPr>
        <p:spPr>
          <a:xfrm>
            <a:off x="9197600" y="6425283"/>
            <a:ext cx="2546857" cy="2769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5545A"/>
              </a:buClr>
              <a:buSzPts val="900"/>
              <a:buFont typeface="Century Gothic"/>
              <a:buNone/>
            </a:pPr>
            <a:r>
              <a:rPr lang="en" sz="1200" b="0" i="0" u="none" strike="noStrike" cap="none">
                <a:solidFill>
                  <a:srgbClr val="55545A"/>
                </a:solidFill>
                <a:latin typeface="Century Gothic"/>
                <a:ea typeface="Century Gothic"/>
                <a:cs typeface="Century Gothic"/>
                <a:sym typeface="Century Gothic"/>
              </a:rPr>
              <a:t>www.tonyelumelufoundation.org</a:t>
            </a:r>
            <a:endParaRPr sz="1467"/>
          </a:p>
        </p:txBody>
      </p:sp>
      <p:cxnSp>
        <p:nvCxnSpPr>
          <p:cNvPr id="95" name="Google Shape;95;p20"/>
          <p:cNvCxnSpPr/>
          <p:nvPr/>
        </p:nvCxnSpPr>
        <p:spPr>
          <a:xfrm>
            <a:off x="813668" y="6548394"/>
            <a:ext cx="8295609" cy="14453"/>
          </a:xfrm>
          <a:prstGeom prst="straightConnector1">
            <a:avLst/>
          </a:prstGeom>
          <a:noFill/>
          <a:ln w="9525" cap="flat" cmpd="sng">
            <a:solidFill>
              <a:schemeClr val="accent4"/>
            </a:solidFill>
            <a:prstDash val="solid"/>
            <a:round/>
            <a:headEnd type="none" w="sm" len="sm"/>
            <a:tailEnd type="none" w="sm" len="sm"/>
          </a:ln>
        </p:spPr>
      </p:cxnSp>
      <p:sp>
        <p:nvSpPr>
          <p:cNvPr id="96" name="Google Shape;96;p20"/>
          <p:cNvSpPr txBox="1"/>
          <p:nvPr/>
        </p:nvSpPr>
        <p:spPr>
          <a:xfrm>
            <a:off x="10316560" y="179727"/>
            <a:ext cx="1556529" cy="509330"/>
          </a:xfrm>
          <a:prstGeom prst="rect">
            <a:avLst/>
          </a:prstGeom>
          <a:noFill/>
          <a:ln>
            <a:noFill/>
          </a:ln>
        </p:spPr>
        <p:txBody>
          <a:bodyPr spcFirstLastPara="1" wrap="square" lIns="45700" tIns="45700" rIns="45700" bIns="45700" anchor="t" anchorCtr="0">
            <a:spAutoFit/>
          </a:bodyPr>
          <a:lstStyle/>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Empowering</a:t>
            </a:r>
            <a:endParaRPr sz="1467"/>
          </a:p>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African Entrepreneurs</a:t>
            </a:r>
            <a:endParaRPr sz="1467"/>
          </a:p>
        </p:txBody>
      </p:sp>
      <p:grpSp>
        <p:nvGrpSpPr>
          <p:cNvPr id="97" name="Google Shape;97;p20"/>
          <p:cNvGrpSpPr/>
          <p:nvPr/>
        </p:nvGrpSpPr>
        <p:grpSpPr>
          <a:xfrm>
            <a:off x="11899611" y="218825"/>
            <a:ext cx="45723" cy="387771"/>
            <a:chOff x="-1" y="-1"/>
            <a:chExt cx="45721" cy="387769"/>
          </a:xfrm>
        </p:grpSpPr>
        <p:sp>
          <p:nvSpPr>
            <p:cNvPr id="98" name="Google Shape;98;p20"/>
            <p:cNvSpPr/>
            <p:nvPr/>
          </p:nvSpPr>
          <p:spPr>
            <a:xfrm>
              <a:off x="0" y="-1"/>
              <a:ext cx="45719" cy="387769"/>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99" name="Google Shape;99;p20"/>
            <p:cNvSpPr txBox="1"/>
            <p:nvPr/>
          </p:nvSpPr>
          <p:spPr>
            <a:xfrm flipH="1">
              <a:off x="-1" y="15613"/>
              <a:ext cx="45721" cy="35654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rgbClr val="FFFFFF"/>
                </a:buClr>
                <a:buSzPts val="1400"/>
                <a:buFont typeface="Century Gothic"/>
                <a:buNone/>
              </a:pPr>
              <a:r>
                <a:rPr lang="en" sz="1867" b="0" i="0" u="none" strike="noStrike" cap="none">
                  <a:solidFill>
                    <a:srgbClr val="FFFFFF"/>
                  </a:solidFill>
                  <a:latin typeface="Century Gothic"/>
                  <a:ea typeface="Century Gothic"/>
                  <a:cs typeface="Century Gothic"/>
                  <a:sym typeface="Century Gothic"/>
                </a:rPr>
                <a:t> </a:t>
              </a:r>
              <a:endParaRPr sz="1467"/>
            </a:p>
          </p:txBody>
        </p:sp>
      </p:grpSp>
    </p:spTree>
    <p:extLst>
      <p:ext uri="{BB962C8B-B14F-4D97-AF65-F5344CB8AC3E}">
        <p14:creationId xmlns:p14="http://schemas.microsoft.com/office/powerpoint/2010/main" val="4066440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100"/>
        <p:cNvGrpSpPr/>
        <p:nvPr/>
      </p:nvGrpSpPr>
      <p:grpSpPr>
        <a:xfrm>
          <a:off x="0" y="0"/>
          <a:ext cx="0" cy="0"/>
          <a:chOff x="0" y="0"/>
          <a:chExt cx="0" cy="0"/>
        </a:xfrm>
      </p:grpSpPr>
      <p:sp>
        <p:nvSpPr>
          <p:cNvPr id="101" name="Google Shape;101;p21"/>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pic>
        <p:nvPicPr>
          <p:cNvPr id="102" name="Google Shape;102;p21" descr="Picture 5"/>
          <p:cNvPicPr preferRelativeResize="0"/>
          <p:nvPr/>
        </p:nvPicPr>
        <p:blipFill rotWithShape="1">
          <a:blip r:embed="rId2">
            <a:alphaModFix/>
          </a:blip>
          <a:srcRect/>
          <a:stretch/>
        </p:blipFill>
        <p:spPr>
          <a:xfrm>
            <a:off x="192637" y="215642"/>
            <a:ext cx="2113241" cy="383213"/>
          </a:xfrm>
          <a:prstGeom prst="rect">
            <a:avLst/>
          </a:prstGeom>
          <a:noFill/>
          <a:ln>
            <a:noFill/>
          </a:ln>
        </p:spPr>
      </p:pic>
      <p:sp>
        <p:nvSpPr>
          <p:cNvPr id="103" name="Google Shape;103;p21"/>
          <p:cNvSpPr txBox="1"/>
          <p:nvPr/>
        </p:nvSpPr>
        <p:spPr>
          <a:xfrm>
            <a:off x="9197600" y="6425283"/>
            <a:ext cx="2546857" cy="2769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5545A"/>
              </a:buClr>
              <a:buSzPts val="900"/>
              <a:buFont typeface="Century Gothic"/>
              <a:buNone/>
            </a:pPr>
            <a:r>
              <a:rPr lang="en" sz="1200" b="0" i="0" u="none" strike="noStrike" cap="none">
                <a:solidFill>
                  <a:srgbClr val="55545A"/>
                </a:solidFill>
                <a:latin typeface="Century Gothic"/>
                <a:ea typeface="Century Gothic"/>
                <a:cs typeface="Century Gothic"/>
                <a:sym typeface="Century Gothic"/>
              </a:rPr>
              <a:t>www.tonyelumelufoundation.org</a:t>
            </a:r>
            <a:endParaRPr sz="1467"/>
          </a:p>
        </p:txBody>
      </p:sp>
      <p:cxnSp>
        <p:nvCxnSpPr>
          <p:cNvPr id="104" name="Google Shape;104;p21"/>
          <p:cNvCxnSpPr/>
          <p:nvPr/>
        </p:nvCxnSpPr>
        <p:spPr>
          <a:xfrm>
            <a:off x="813668" y="6548394"/>
            <a:ext cx="8295609" cy="14453"/>
          </a:xfrm>
          <a:prstGeom prst="straightConnector1">
            <a:avLst/>
          </a:prstGeom>
          <a:noFill/>
          <a:ln w="9525" cap="flat" cmpd="sng">
            <a:solidFill>
              <a:schemeClr val="accent4"/>
            </a:solidFill>
            <a:prstDash val="solid"/>
            <a:round/>
            <a:headEnd type="none" w="sm" len="sm"/>
            <a:tailEnd type="none" w="sm" len="sm"/>
          </a:ln>
        </p:spPr>
      </p:cxnSp>
      <p:sp>
        <p:nvSpPr>
          <p:cNvPr id="105" name="Google Shape;105;p21"/>
          <p:cNvSpPr txBox="1"/>
          <p:nvPr/>
        </p:nvSpPr>
        <p:spPr>
          <a:xfrm>
            <a:off x="10316560" y="179727"/>
            <a:ext cx="1556529" cy="509330"/>
          </a:xfrm>
          <a:prstGeom prst="rect">
            <a:avLst/>
          </a:prstGeom>
          <a:noFill/>
          <a:ln>
            <a:noFill/>
          </a:ln>
        </p:spPr>
        <p:txBody>
          <a:bodyPr spcFirstLastPara="1" wrap="square" lIns="45700" tIns="45700" rIns="45700" bIns="45700" anchor="t" anchorCtr="0">
            <a:spAutoFit/>
          </a:bodyPr>
          <a:lstStyle/>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Empowering</a:t>
            </a:r>
            <a:endParaRPr sz="1467"/>
          </a:p>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African Entrepreneurs</a:t>
            </a:r>
            <a:endParaRPr sz="1467"/>
          </a:p>
        </p:txBody>
      </p:sp>
      <p:grpSp>
        <p:nvGrpSpPr>
          <p:cNvPr id="106" name="Google Shape;106;p21"/>
          <p:cNvGrpSpPr/>
          <p:nvPr/>
        </p:nvGrpSpPr>
        <p:grpSpPr>
          <a:xfrm>
            <a:off x="11899611" y="218825"/>
            <a:ext cx="45723" cy="387771"/>
            <a:chOff x="-1" y="-1"/>
            <a:chExt cx="45721" cy="387769"/>
          </a:xfrm>
        </p:grpSpPr>
        <p:sp>
          <p:nvSpPr>
            <p:cNvPr id="107" name="Google Shape;107;p21"/>
            <p:cNvSpPr/>
            <p:nvPr/>
          </p:nvSpPr>
          <p:spPr>
            <a:xfrm>
              <a:off x="0" y="-1"/>
              <a:ext cx="45719" cy="387769"/>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108" name="Google Shape;108;p21"/>
            <p:cNvSpPr txBox="1"/>
            <p:nvPr/>
          </p:nvSpPr>
          <p:spPr>
            <a:xfrm flipH="1">
              <a:off x="-1" y="15613"/>
              <a:ext cx="45721" cy="35654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rgbClr val="FFFFFF"/>
                </a:buClr>
                <a:buSzPts val="1400"/>
                <a:buFont typeface="Century Gothic"/>
                <a:buNone/>
              </a:pPr>
              <a:r>
                <a:rPr lang="en" sz="1867" b="0" i="0" u="none" strike="noStrike" cap="none">
                  <a:solidFill>
                    <a:srgbClr val="FFFFFF"/>
                  </a:solidFill>
                  <a:latin typeface="Century Gothic"/>
                  <a:ea typeface="Century Gothic"/>
                  <a:cs typeface="Century Gothic"/>
                  <a:sym typeface="Century Gothic"/>
                </a:rPr>
                <a:t> </a:t>
              </a:r>
              <a:endParaRPr sz="1467"/>
            </a:p>
          </p:txBody>
        </p:sp>
      </p:grpSp>
      <p:sp>
        <p:nvSpPr>
          <p:cNvPr id="109" name="Google Shape;109;p21"/>
          <p:cNvSpPr>
            <a:spLocks noGrp="1"/>
          </p:cNvSpPr>
          <p:nvPr>
            <p:ph type="pic" idx="2"/>
          </p:nvPr>
        </p:nvSpPr>
        <p:spPr>
          <a:xfrm>
            <a:off x="5400947" y="1143000"/>
            <a:ext cx="2914107" cy="3124200"/>
          </a:xfrm>
          <a:prstGeom prst="rect">
            <a:avLst/>
          </a:prstGeom>
          <a:noFill/>
          <a:ln>
            <a:noFill/>
          </a:ln>
        </p:spPr>
      </p:sp>
      <p:sp>
        <p:nvSpPr>
          <p:cNvPr id="110" name="Google Shape;110;p21"/>
          <p:cNvSpPr>
            <a:spLocks noGrp="1"/>
          </p:cNvSpPr>
          <p:nvPr>
            <p:ph type="pic" idx="3"/>
          </p:nvPr>
        </p:nvSpPr>
        <p:spPr>
          <a:xfrm>
            <a:off x="2115093" y="1143000"/>
            <a:ext cx="2914107" cy="3124200"/>
          </a:xfrm>
          <a:prstGeom prst="rect">
            <a:avLst/>
          </a:prstGeom>
          <a:noFill/>
          <a:ln>
            <a:noFill/>
          </a:ln>
        </p:spPr>
      </p:sp>
      <p:sp>
        <p:nvSpPr>
          <p:cNvPr id="111" name="Google Shape;111;p21"/>
          <p:cNvSpPr>
            <a:spLocks noGrp="1"/>
          </p:cNvSpPr>
          <p:nvPr>
            <p:ph type="pic" idx="4"/>
          </p:nvPr>
        </p:nvSpPr>
        <p:spPr>
          <a:xfrm>
            <a:off x="8686800" y="1143000"/>
            <a:ext cx="2914107" cy="3124200"/>
          </a:xfrm>
          <a:prstGeom prst="rect">
            <a:avLst/>
          </a:prstGeom>
          <a:noFill/>
          <a:ln>
            <a:noFill/>
          </a:ln>
        </p:spPr>
      </p:sp>
    </p:spTree>
    <p:extLst>
      <p:ext uri="{BB962C8B-B14F-4D97-AF65-F5344CB8AC3E}">
        <p14:creationId xmlns:p14="http://schemas.microsoft.com/office/powerpoint/2010/main" val="2712611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1_Custom Layout">
  <p:cSld name="1_Custom Layout">
    <p:spTree>
      <p:nvGrpSpPr>
        <p:cNvPr id="1" name="Shape 112"/>
        <p:cNvGrpSpPr/>
        <p:nvPr/>
      </p:nvGrpSpPr>
      <p:grpSpPr>
        <a:xfrm>
          <a:off x="0" y="0"/>
          <a:ext cx="0" cy="0"/>
          <a:chOff x="0" y="0"/>
          <a:chExt cx="0" cy="0"/>
        </a:xfrm>
      </p:grpSpPr>
      <p:sp>
        <p:nvSpPr>
          <p:cNvPr id="113" name="Google Shape;113;p22"/>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pic>
        <p:nvPicPr>
          <p:cNvPr id="114" name="Google Shape;114;p22" descr="Picture 5"/>
          <p:cNvPicPr preferRelativeResize="0"/>
          <p:nvPr/>
        </p:nvPicPr>
        <p:blipFill rotWithShape="1">
          <a:blip r:embed="rId2">
            <a:alphaModFix/>
          </a:blip>
          <a:srcRect/>
          <a:stretch/>
        </p:blipFill>
        <p:spPr>
          <a:xfrm>
            <a:off x="192637" y="215642"/>
            <a:ext cx="2113241" cy="383213"/>
          </a:xfrm>
          <a:prstGeom prst="rect">
            <a:avLst/>
          </a:prstGeom>
          <a:noFill/>
          <a:ln>
            <a:noFill/>
          </a:ln>
        </p:spPr>
      </p:pic>
      <p:sp>
        <p:nvSpPr>
          <p:cNvPr id="115" name="Google Shape;115;p22"/>
          <p:cNvSpPr txBox="1"/>
          <p:nvPr/>
        </p:nvSpPr>
        <p:spPr>
          <a:xfrm>
            <a:off x="9197600" y="6425283"/>
            <a:ext cx="2546857" cy="2769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5545A"/>
              </a:buClr>
              <a:buSzPts val="900"/>
              <a:buFont typeface="Century Gothic"/>
              <a:buNone/>
            </a:pPr>
            <a:r>
              <a:rPr lang="en" sz="1200" b="0" i="0" u="none" strike="noStrike" cap="none">
                <a:solidFill>
                  <a:srgbClr val="55545A"/>
                </a:solidFill>
                <a:latin typeface="Century Gothic"/>
                <a:ea typeface="Century Gothic"/>
                <a:cs typeface="Century Gothic"/>
                <a:sym typeface="Century Gothic"/>
              </a:rPr>
              <a:t>www.tonyelumelufoundation.org</a:t>
            </a:r>
            <a:endParaRPr sz="1467"/>
          </a:p>
        </p:txBody>
      </p:sp>
      <p:cxnSp>
        <p:nvCxnSpPr>
          <p:cNvPr id="116" name="Google Shape;116;p22"/>
          <p:cNvCxnSpPr/>
          <p:nvPr/>
        </p:nvCxnSpPr>
        <p:spPr>
          <a:xfrm>
            <a:off x="813668" y="6548394"/>
            <a:ext cx="8295609" cy="14453"/>
          </a:xfrm>
          <a:prstGeom prst="straightConnector1">
            <a:avLst/>
          </a:prstGeom>
          <a:noFill/>
          <a:ln w="9525" cap="flat" cmpd="sng">
            <a:solidFill>
              <a:schemeClr val="accent4"/>
            </a:solidFill>
            <a:prstDash val="solid"/>
            <a:round/>
            <a:headEnd type="none" w="sm" len="sm"/>
            <a:tailEnd type="none" w="sm" len="sm"/>
          </a:ln>
        </p:spPr>
      </p:cxnSp>
      <p:sp>
        <p:nvSpPr>
          <p:cNvPr id="117" name="Google Shape;117;p22"/>
          <p:cNvSpPr txBox="1"/>
          <p:nvPr/>
        </p:nvSpPr>
        <p:spPr>
          <a:xfrm>
            <a:off x="10316560" y="179727"/>
            <a:ext cx="1556529" cy="509330"/>
          </a:xfrm>
          <a:prstGeom prst="rect">
            <a:avLst/>
          </a:prstGeom>
          <a:noFill/>
          <a:ln>
            <a:noFill/>
          </a:ln>
        </p:spPr>
        <p:txBody>
          <a:bodyPr spcFirstLastPara="1" wrap="square" lIns="45700" tIns="45700" rIns="45700" bIns="45700" anchor="t" anchorCtr="0">
            <a:spAutoFit/>
          </a:bodyPr>
          <a:lstStyle/>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Empowering</a:t>
            </a:r>
            <a:endParaRPr sz="1467"/>
          </a:p>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African Entrepreneurs</a:t>
            </a:r>
            <a:endParaRPr sz="1467"/>
          </a:p>
        </p:txBody>
      </p:sp>
      <p:grpSp>
        <p:nvGrpSpPr>
          <p:cNvPr id="118" name="Google Shape;118;p22"/>
          <p:cNvGrpSpPr/>
          <p:nvPr/>
        </p:nvGrpSpPr>
        <p:grpSpPr>
          <a:xfrm>
            <a:off x="11899611" y="218825"/>
            <a:ext cx="45723" cy="387771"/>
            <a:chOff x="-1" y="-1"/>
            <a:chExt cx="45721" cy="387769"/>
          </a:xfrm>
        </p:grpSpPr>
        <p:sp>
          <p:nvSpPr>
            <p:cNvPr id="119" name="Google Shape;119;p22"/>
            <p:cNvSpPr/>
            <p:nvPr/>
          </p:nvSpPr>
          <p:spPr>
            <a:xfrm>
              <a:off x="0" y="-1"/>
              <a:ext cx="45719" cy="387769"/>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120" name="Google Shape;120;p22"/>
            <p:cNvSpPr txBox="1"/>
            <p:nvPr/>
          </p:nvSpPr>
          <p:spPr>
            <a:xfrm flipH="1">
              <a:off x="-1" y="15613"/>
              <a:ext cx="45721" cy="35654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rgbClr val="FFFFFF"/>
                </a:buClr>
                <a:buSzPts val="1400"/>
                <a:buFont typeface="Century Gothic"/>
                <a:buNone/>
              </a:pPr>
              <a:r>
                <a:rPr lang="en" sz="1867" b="0" i="0" u="none" strike="noStrike" cap="none">
                  <a:solidFill>
                    <a:srgbClr val="FFFFFF"/>
                  </a:solidFill>
                  <a:latin typeface="Century Gothic"/>
                  <a:ea typeface="Century Gothic"/>
                  <a:cs typeface="Century Gothic"/>
                  <a:sym typeface="Century Gothic"/>
                </a:rPr>
                <a:t> </a:t>
              </a:r>
              <a:endParaRPr sz="1467"/>
            </a:p>
          </p:txBody>
        </p:sp>
      </p:grpSp>
      <p:sp>
        <p:nvSpPr>
          <p:cNvPr id="121" name="Google Shape;121;p22"/>
          <p:cNvSpPr>
            <a:spLocks noGrp="1"/>
          </p:cNvSpPr>
          <p:nvPr>
            <p:ph type="pic" idx="2"/>
          </p:nvPr>
        </p:nvSpPr>
        <p:spPr>
          <a:xfrm>
            <a:off x="1371600" y="304800"/>
            <a:ext cx="2971800" cy="2971800"/>
          </a:xfrm>
          <a:prstGeom prst="rect">
            <a:avLst/>
          </a:prstGeom>
          <a:noFill/>
          <a:ln>
            <a:noFill/>
          </a:ln>
        </p:spPr>
      </p:sp>
      <p:sp>
        <p:nvSpPr>
          <p:cNvPr id="122" name="Google Shape;122;p22"/>
          <p:cNvSpPr>
            <a:spLocks noGrp="1"/>
          </p:cNvSpPr>
          <p:nvPr>
            <p:ph type="pic" idx="3"/>
          </p:nvPr>
        </p:nvSpPr>
        <p:spPr>
          <a:xfrm>
            <a:off x="4610100" y="304800"/>
            <a:ext cx="2971800" cy="2971800"/>
          </a:xfrm>
          <a:prstGeom prst="rect">
            <a:avLst/>
          </a:prstGeom>
          <a:noFill/>
          <a:ln>
            <a:noFill/>
          </a:ln>
        </p:spPr>
      </p:sp>
      <p:sp>
        <p:nvSpPr>
          <p:cNvPr id="123" name="Google Shape;123;p22"/>
          <p:cNvSpPr>
            <a:spLocks noGrp="1"/>
          </p:cNvSpPr>
          <p:nvPr>
            <p:ph type="pic" idx="4"/>
          </p:nvPr>
        </p:nvSpPr>
        <p:spPr>
          <a:xfrm>
            <a:off x="7848600" y="304800"/>
            <a:ext cx="2971800" cy="2971800"/>
          </a:xfrm>
          <a:prstGeom prst="rect">
            <a:avLst/>
          </a:prstGeom>
          <a:noFill/>
          <a:ln>
            <a:noFill/>
          </a:ln>
        </p:spPr>
      </p:sp>
      <p:sp>
        <p:nvSpPr>
          <p:cNvPr id="124" name="Google Shape;124;p22"/>
          <p:cNvSpPr>
            <a:spLocks noGrp="1"/>
          </p:cNvSpPr>
          <p:nvPr>
            <p:ph type="pic" idx="5"/>
          </p:nvPr>
        </p:nvSpPr>
        <p:spPr>
          <a:xfrm>
            <a:off x="1371601" y="3526221"/>
            <a:ext cx="6210300" cy="2971801"/>
          </a:xfrm>
          <a:prstGeom prst="rect">
            <a:avLst/>
          </a:prstGeom>
          <a:noFill/>
          <a:ln>
            <a:noFill/>
          </a:ln>
        </p:spPr>
      </p:sp>
      <p:sp>
        <p:nvSpPr>
          <p:cNvPr id="125" name="Google Shape;125;p22"/>
          <p:cNvSpPr>
            <a:spLocks noGrp="1"/>
          </p:cNvSpPr>
          <p:nvPr>
            <p:ph type="pic" idx="6"/>
          </p:nvPr>
        </p:nvSpPr>
        <p:spPr>
          <a:xfrm>
            <a:off x="7848600" y="3526221"/>
            <a:ext cx="2971800" cy="2971801"/>
          </a:xfrm>
          <a:prstGeom prst="rect">
            <a:avLst/>
          </a:prstGeom>
          <a:noFill/>
          <a:ln>
            <a:noFill/>
          </a:ln>
        </p:spPr>
      </p:sp>
    </p:spTree>
    <p:extLst>
      <p:ext uri="{BB962C8B-B14F-4D97-AF65-F5344CB8AC3E}">
        <p14:creationId xmlns:p14="http://schemas.microsoft.com/office/powerpoint/2010/main" val="4128749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4"/>
        <p:cNvGrpSpPr/>
        <p:nvPr/>
      </p:nvGrpSpPr>
      <p:grpSpPr>
        <a:xfrm>
          <a:off x="0" y="0"/>
          <a:ext cx="0" cy="0"/>
          <a:chOff x="0" y="0"/>
          <a:chExt cx="0" cy="0"/>
        </a:xfrm>
      </p:grpSpPr>
      <p:sp>
        <p:nvSpPr>
          <p:cNvPr id="595" name="Google Shape;595;p68"/>
          <p:cNvSpPr txBox="1">
            <a:spLocks noGrp="1"/>
          </p:cNvSpPr>
          <p:nvPr>
            <p:ph type="sldNum" idx="12"/>
          </p:nvPr>
        </p:nvSpPr>
        <p:spPr>
          <a:xfrm>
            <a:off x="188315" y="6414819"/>
            <a:ext cx="466000" cy="3384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
        <p:nvSpPr>
          <p:cNvPr id="596" name="Google Shape;596;p68"/>
          <p:cNvSpPr/>
          <p:nvPr/>
        </p:nvSpPr>
        <p:spPr>
          <a:xfrm>
            <a:off x="742212" y="6414819"/>
            <a:ext cx="1954400" cy="338400"/>
          </a:xfrm>
          <a:prstGeom prst="rect">
            <a:avLst/>
          </a:prstGeom>
          <a:noFill/>
          <a:ln>
            <a:noFill/>
          </a:ln>
        </p:spPr>
        <p:txBody>
          <a:bodyPr spcFirstLastPara="1" wrap="square" lIns="91433" tIns="45700" rIns="91433" bIns="45700" anchor="t" anchorCtr="0">
            <a:noAutofit/>
          </a:bodyPr>
          <a:lstStyle/>
          <a:p>
            <a:pPr marL="0" marR="0" lvl="0" indent="0" algn="l" rtl="0">
              <a:spcBef>
                <a:spcPts val="0"/>
              </a:spcBef>
              <a:spcAft>
                <a:spcPts val="0"/>
              </a:spcAft>
              <a:buNone/>
            </a:pPr>
            <a:r>
              <a:rPr lang="en" sz="1200" b="1">
                <a:solidFill>
                  <a:srgbClr val="2E74B5"/>
                </a:solidFill>
                <a:latin typeface="Verdana"/>
                <a:ea typeface="Verdana"/>
                <a:cs typeface="Verdana"/>
                <a:sym typeface="Verdana"/>
              </a:rPr>
              <a:t>A CLIMA-</a:t>
            </a:r>
            <a:r>
              <a:rPr lang="en" sz="1600" b="1">
                <a:solidFill>
                  <a:srgbClr val="2E74B5"/>
                </a:solidFill>
                <a:latin typeface="Verdana"/>
                <a:ea typeface="Verdana"/>
                <a:cs typeface="Verdana"/>
                <a:sym typeface="Verdana"/>
              </a:rPr>
              <a:t>X</a:t>
            </a:r>
            <a:r>
              <a:rPr lang="en" sz="1200" b="1">
                <a:solidFill>
                  <a:srgbClr val="2E74B5"/>
                </a:solidFill>
                <a:latin typeface="Verdana"/>
                <a:ea typeface="Verdana"/>
                <a:cs typeface="Verdana"/>
                <a:sym typeface="Verdana"/>
              </a:rPr>
              <a:t> Proposal</a:t>
            </a:r>
            <a:endParaRPr sz="1200">
              <a:solidFill>
                <a:schemeClr val="dk1"/>
              </a:solidFill>
              <a:latin typeface="Calibri"/>
              <a:ea typeface="Calibri"/>
              <a:cs typeface="Calibri"/>
              <a:sym typeface="Calibri"/>
            </a:endParaRPr>
          </a:p>
        </p:txBody>
      </p:sp>
      <p:pic>
        <p:nvPicPr>
          <p:cNvPr id="597" name="Google Shape;597;p68"/>
          <p:cNvPicPr preferRelativeResize="0"/>
          <p:nvPr/>
        </p:nvPicPr>
        <p:blipFill rotWithShape="1">
          <a:blip r:embed="rId2">
            <a:alphaModFix/>
          </a:blip>
          <a:srcRect/>
          <a:stretch/>
        </p:blipFill>
        <p:spPr>
          <a:xfrm>
            <a:off x="10933814" y="6387612"/>
            <a:ext cx="749935" cy="365760"/>
          </a:xfrm>
          <a:prstGeom prst="rect">
            <a:avLst/>
          </a:prstGeom>
          <a:noFill/>
          <a:ln>
            <a:noFill/>
          </a:ln>
        </p:spPr>
      </p:pic>
      <p:cxnSp>
        <p:nvCxnSpPr>
          <p:cNvPr id="598" name="Google Shape;598;p68"/>
          <p:cNvCxnSpPr/>
          <p:nvPr/>
        </p:nvCxnSpPr>
        <p:spPr>
          <a:xfrm>
            <a:off x="306572" y="6283843"/>
            <a:ext cx="11578800" cy="0"/>
          </a:xfrm>
          <a:prstGeom prst="straightConnector1">
            <a:avLst/>
          </a:prstGeom>
          <a:noFill/>
          <a:ln w="9525"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34703036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2_Custom Layout">
  <p:cSld name="2_Custom Layout">
    <p:spTree>
      <p:nvGrpSpPr>
        <p:cNvPr id="1" name="Shape 126"/>
        <p:cNvGrpSpPr/>
        <p:nvPr/>
      </p:nvGrpSpPr>
      <p:grpSpPr>
        <a:xfrm>
          <a:off x="0" y="0"/>
          <a:ext cx="0" cy="0"/>
          <a:chOff x="0" y="0"/>
          <a:chExt cx="0" cy="0"/>
        </a:xfrm>
      </p:grpSpPr>
      <p:sp>
        <p:nvSpPr>
          <p:cNvPr id="127" name="Google Shape;127;p23"/>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pic>
        <p:nvPicPr>
          <p:cNvPr id="128" name="Google Shape;128;p23" descr="Picture 5"/>
          <p:cNvPicPr preferRelativeResize="0"/>
          <p:nvPr/>
        </p:nvPicPr>
        <p:blipFill rotWithShape="1">
          <a:blip r:embed="rId2">
            <a:alphaModFix/>
          </a:blip>
          <a:srcRect/>
          <a:stretch/>
        </p:blipFill>
        <p:spPr>
          <a:xfrm>
            <a:off x="192637" y="215642"/>
            <a:ext cx="2113241" cy="383213"/>
          </a:xfrm>
          <a:prstGeom prst="rect">
            <a:avLst/>
          </a:prstGeom>
          <a:noFill/>
          <a:ln>
            <a:noFill/>
          </a:ln>
        </p:spPr>
      </p:pic>
      <p:sp>
        <p:nvSpPr>
          <p:cNvPr id="129" name="Google Shape;129;p23"/>
          <p:cNvSpPr txBox="1"/>
          <p:nvPr/>
        </p:nvSpPr>
        <p:spPr>
          <a:xfrm>
            <a:off x="9197600" y="6425283"/>
            <a:ext cx="2546857" cy="2769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5545A"/>
              </a:buClr>
              <a:buSzPts val="900"/>
              <a:buFont typeface="Century Gothic"/>
              <a:buNone/>
            </a:pPr>
            <a:r>
              <a:rPr lang="en" sz="1200" b="0" i="0" u="none" strike="noStrike" cap="none">
                <a:solidFill>
                  <a:srgbClr val="55545A"/>
                </a:solidFill>
                <a:latin typeface="Century Gothic"/>
                <a:ea typeface="Century Gothic"/>
                <a:cs typeface="Century Gothic"/>
                <a:sym typeface="Century Gothic"/>
              </a:rPr>
              <a:t>www.tonyelumelufoundation.org</a:t>
            </a:r>
            <a:endParaRPr sz="1467"/>
          </a:p>
        </p:txBody>
      </p:sp>
      <p:cxnSp>
        <p:nvCxnSpPr>
          <p:cNvPr id="130" name="Google Shape;130;p23"/>
          <p:cNvCxnSpPr/>
          <p:nvPr/>
        </p:nvCxnSpPr>
        <p:spPr>
          <a:xfrm>
            <a:off x="813668" y="6548394"/>
            <a:ext cx="8295609" cy="14453"/>
          </a:xfrm>
          <a:prstGeom prst="straightConnector1">
            <a:avLst/>
          </a:prstGeom>
          <a:noFill/>
          <a:ln w="9525" cap="flat" cmpd="sng">
            <a:solidFill>
              <a:schemeClr val="accent4"/>
            </a:solidFill>
            <a:prstDash val="solid"/>
            <a:round/>
            <a:headEnd type="none" w="sm" len="sm"/>
            <a:tailEnd type="none" w="sm" len="sm"/>
          </a:ln>
        </p:spPr>
      </p:cxnSp>
      <p:sp>
        <p:nvSpPr>
          <p:cNvPr id="131" name="Google Shape;131;p23"/>
          <p:cNvSpPr txBox="1"/>
          <p:nvPr/>
        </p:nvSpPr>
        <p:spPr>
          <a:xfrm>
            <a:off x="10316560" y="179727"/>
            <a:ext cx="1556529" cy="509330"/>
          </a:xfrm>
          <a:prstGeom prst="rect">
            <a:avLst/>
          </a:prstGeom>
          <a:noFill/>
          <a:ln>
            <a:noFill/>
          </a:ln>
        </p:spPr>
        <p:txBody>
          <a:bodyPr spcFirstLastPara="1" wrap="square" lIns="45700" tIns="45700" rIns="45700" bIns="45700" anchor="t" anchorCtr="0">
            <a:spAutoFit/>
          </a:bodyPr>
          <a:lstStyle/>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Empowering</a:t>
            </a:r>
            <a:endParaRPr sz="1467"/>
          </a:p>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African Entrepreneurs</a:t>
            </a:r>
            <a:endParaRPr sz="1467"/>
          </a:p>
        </p:txBody>
      </p:sp>
      <p:grpSp>
        <p:nvGrpSpPr>
          <p:cNvPr id="132" name="Google Shape;132;p23"/>
          <p:cNvGrpSpPr/>
          <p:nvPr/>
        </p:nvGrpSpPr>
        <p:grpSpPr>
          <a:xfrm>
            <a:off x="11899611" y="218825"/>
            <a:ext cx="45723" cy="387771"/>
            <a:chOff x="-1" y="-1"/>
            <a:chExt cx="45721" cy="387769"/>
          </a:xfrm>
        </p:grpSpPr>
        <p:sp>
          <p:nvSpPr>
            <p:cNvPr id="133" name="Google Shape;133;p23"/>
            <p:cNvSpPr/>
            <p:nvPr/>
          </p:nvSpPr>
          <p:spPr>
            <a:xfrm>
              <a:off x="0" y="-1"/>
              <a:ext cx="45719" cy="387769"/>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134" name="Google Shape;134;p23"/>
            <p:cNvSpPr txBox="1"/>
            <p:nvPr/>
          </p:nvSpPr>
          <p:spPr>
            <a:xfrm flipH="1">
              <a:off x="-1" y="15613"/>
              <a:ext cx="45721" cy="35654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rgbClr val="FFFFFF"/>
                </a:buClr>
                <a:buSzPts val="1400"/>
                <a:buFont typeface="Century Gothic"/>
                <a:buNone/>
              </a:pPr>
              <a:r>
                <a:rPr lang="en" sz="1867" b="0" i="0" u="none" strike="noStrike" cap="none">
                  <a:solidFill>
                    <a:srgbClr val="FFFFFF"/>
                  </a:solidFill>
                  <a:latin typeface="Century Gothic"/>
                  <a:ea typeface="Century Gothic"/>
                  <a:cs typeface="Century Gothic"/>
                  <a:sym typeface="Century Gothic"/>
                </a:rPr>
                <a:t> </a:t>
              </a:r>
              <a:endParaRPr sz="1467"/>
            </a:p>
          </p:txBody>
        </p:sp>
      </p:grpSp>
      <p:sp>
        <p:nvSpPr>
          <p:cNvPr id="135" name="Google Shape;135;p23"/>
          <p:cNvSpPr>
            <a:spLocks noGrp="1"/>
          </p:cNvSpPr>
          <p:nvPr>
            <p:ph type="pic" idx="2"/>
          </p:nvPr>
        </p:nvSpPr>
        <p:spPr>
          <a:xfrm>
            <a:off x="1905001" y="1369705"/>
            <a:ext cx="3427380" cy="2257588"/>
          </a:xfrm>
          <a:prstGeom prst="rect">
            <a:avLst/>
          </a:prstGeom>
          <a:noFill/>
          <a:ln>
            <a:noFill/>
          </a:ln>
        </p:spPr>
      </p:sp>
      <p:sp>
        <p:nvSpPr>
          <p:cNvPr id="136" name="Google Shape;136;p23"/>
          <p:cNvSpPr>
            <a:spLocks noGrp="1"/>
          </p:cNvSpPr>
          <p:nvPr>
            <p:ph type="pic" idx="3"/>
          </p:nvPr>
        </p:nvSpPr>
        <p:spPr>
          <a:xfrm>
            <a:off x="3203755" y="3321485"/>
            <a:ext cx="3427381" cy="2257588"/>
          </a:xfrm>
          <a:prstGeom prst="rect">
            <a:avLst/>
          </a:prstGeom>
          <a:noFill/>
          <a:ln>
            <a:noFill/>
          </a:ln>
        </p:spPr>
      </p:sp>
    </p:spTree>
    <p:extLst>
      <p:ext uri="{BB962C8B-B14F-4D97-AF65-F5344CB8AC3E}">
        <p14:creationId xmlns:p14="http://schemas.microsoft.com/office/powerpoint/2010/main" val="3838152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_Custom Layout">
  <p:cSld name="4_Custom Layout">
    <p:spTree>
      <p:nvGrpSpPr>
        <p:cNvPr id="1" name="Shape 137"/>
        <p:cNvGrpSpPr/>
        <p:nvPr/>
      </p:nvGrpSpPr>
      <p:grpSpPr>
        <a:xfrm>
          <a:off x="0" y="0"/>
          <a:ext cx="0" cy="0"/>
          <a:chOff x="0" y="0"/>
          <a:chExt cx="0" cy="0"/>
        </a:xfrm>
      </p:grpSpPr>
      <p:sp>
        <p:nvSpPr>
          <p:cNvPr id="138" name="Google Shape;138;p24"/>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sp>
        <p:nvSpPr>
          <p:cNvPr id="139" name="Google Shape;139;p24"/>
          <p:cNvSpPr>
            <a:spLocks noGrp="1"/>
          </p:cNvSpPr>
          <p:nvPr>
            <p:ph type="pic" idx="2"/>
          </p:nvPr>
        </p:nvSpPr>
        <p:spPr>
          <a:xfrm>
            <a:off x="4250111" y="829249"/>
            <a:ext cx="3691776" cy="5199499"/>
          </a:xfrm>
          <a:prstGeom prst="rect">
            <a:avLst/>
          </a:prstGeom>
          <a:noFill/>
          <a:ln>
            <a:noFill/>
          </a:ln>
        </p:spPr>
      </p:sp>
    </p:spTree>
    <p:extLst>
      <p:ext uri="{BB962C8B-B14F-4D97-AF65-F5344CB8AC3E}">
        <p14:creationId xmlns:p14="http://schemas.microsoft.com/office/powerpoint/2010/main" val="2505656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4_Custom Layout">
  <p:cSld name="4_Custom Layout">
    <p:spTree>
      <p:nvGrpSpPr>
        <p:cNvPr id="1" name="Shape 140"/>
        <p:cNvGrpSpPr/>
        <p:nvPr/>
      </p:nvGrpSpPr>
      <p:grpSpPr>
        <a:xfrm>
          <a:off x="0" y="0"/>
          <a:ext cx="0" cy="0"/>
          <a:chOff x="0" y="0"/>
          <a:chExt cx="0" cy="0"/>
        </a:xfrm>
      </p:grpSpPr>
      <p:sp>
        <p:nvSpPr>
          <p:cNvPr id="141" name="Google Shape;141;p25"/>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pic>
        <p:nvPicPr>
          <p:cNvPr id="142" name="Google Shape;142;p25" descr="Picture 5"/>
          <p:cNvPicPr preferRelativeResize="0"/>
          <p:nvPr/>
        </p:nvPicPr>
        <p:blipFill rotWithShape="1">
          <a:blip r:embed="rId2">
            <a:alphaModFix/>
          </a:blip>
          <a:srcRect/>
          <a:stretch/>
        </p:blipFill>
        <p:spPr>
          <a:xfrm>
            <a:off x="192637" y="215642"/>
            <a:ext cx="2113241" cy="383213"/>
          </a:xfrm>
          <a:prstGeom prst="rect">
            <a:avLst/>
          </a:prstGeom>
          <a:noFill/>
          <a:ln>
            <a:noFill/>
          </a:ln>
        </p:spPr>
      </p:pic>
      <p:sp>
        <p:nvSpPr>
          <p:cNvPr id="143" name="Google Shape;143;p25"/>
          <p:cNvSpPr txBox="1"/>
          <p:nvPr/>
        </p:nvSpPr>
        <p:spPr>
          <a:xfrm>
            <a:off x="9197600" y="6425283"/>
            <a:ext cx="2546857" cy="2769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5545A"/>
              </a:buClr>
              <a:buSzPts val="900"/>
              <a:buFont typeface="Century Gothic"/>
              <a:buNone/>
            </a:pPr>
            <a:r>
              <a:rPr lang="en" sz="1200" b="0" i="0" u="none" strike="noStrike" cap="none">
                <a:solidFill>
                  <a:srgbClr val="55545A"/>
                </a:solidFill>
                <a:latin typeface="Century Gothic"/>
                <a:ea typeface="Century Gothic"/>
                <a:cs typeface="Century Gothic"/>
                <a:sym typeface="Century Gothic"/>
              </a:rPr>
              <a:t>www.tonyelumelufoundation.org</a:t>
            </a:r>
            <a:endParaRPr sz="1467"/>
          </a:p>
        </p:txBody>
      </p:sp>
      <p:cxnSp>
        <p:nvCxnSpPr>
          <p:cNvPr id="144" name="Google Shape;144;p25"/>
          <p:cNvCxnSpPr/>
          <p:nvPr/>
        </p:nvCxnSpPr>
        <p:spPr>
          <a:xfrm>
            <a:off x="813668" y="6548394"/>
            <a:ext cx="8295609" cy="14453"/>
          </a:xfrm>
          <a:prstGeom prst="straightConnector1">
            <a:avLst/>
          </a:prstGeom>
          <a:noFill/>
          <a:ln w="9525" cap="flat" cmpd="sng">
            <a:solidFill>
              <a:schemeClr val="accent4"/>
            </a:solidFill>
            <a:prstDash val="solid"/>
            <a:round/>
            <a:headEnd type="none" w="sm" len="sm"/>
            <a:tailEnd type="none" w="sm" len="sm"/>
          </a:ln>
        </p:spPr>
      </p:cxnSp>
      <p:sp>
        <p:nvSpPr>
          <p:cNvPr id="145" name="Google Shape;145;p25"/>
          <p:cNvSpPr txBox="1"/>
          <p:nvPr/>
        </p:nvSpPr>
        <p:spPr>
          <a:xfrm>
            <a:off x="10316560" y="179727"/>
            <a:ext cx="1556529" cy="509330"/>
          </a:xfrm>
          <a:prstGeom prst="rect">
            <a:avLst/>
          </a:prstGeom>
          <a:noFill/>
          <a:ln>
            <a:noFill/>
          </a:ln>
        </p:spPr>
        <p:txBody>
          <a:bodyPr spcFirstLastPara="1" wrap="square" lIns="45700" tIns="45700" rIns="45700" bIns="45700" anchor="t" anchorCtr="0">
            <a:spAutoFit/>
          </a:bodyPr>
          <a:lstStyle/>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Empowering</a:t>
            </a:r>
            <a:endParaRPr sz="1467"/>
          </a:p>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African Entrepreneurs</a:t>
            </a:r>
            <a:endParaRPr sz="1467"/>
          </a:p>
        </p:txBody>
      </p:sp>
      <p:grpSp>
        <p:nvGrpSpPr>
          <p:cNvPr id="146" name="Google Shape;146;p25"/>
          <p:cNvGrpSpPr/>
          <p:nvPr/>
        </p:nvGrpSpPr>
        <p:grpSpPr>
          <a:xfrm>
            <a:off x="11899611" y="218825"/>
            <a:ext cx="45723" cy="387771"/>
            <a:chOff x="-1" y="-1"/>
            <a:chExt cx="45721" cy="387769"/>
          </a:xfrm>
        </p:grpSpPr>
        <p:sp>
          <p:nvSpPr>
            <p:cNvPr id="147" name="Google Shape;147;p25"/>
            <p:cNvSpPr/>
            <p:nvPr/>
          </p:nvSpPr>
          <p:spPr>
            <a:xfrm>
              <a:off x="0" y="-1"/>
              <a:ext cx="45719" cy="387769"/>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148" name="Google Shape;148;p25"/>
            <p:cNvSpPr txBox="1"/>
            <p:nvPr/>
          </p:nvSpPr>
          <p:spPr>
            <a:xfrm flipH="1">
              <a:off x="-1" y="15613"/>
              <a:ext cx="45721" cy="35654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rgbClr val="FFFFFF"/>
                </a:buClr>
                <a:buSzPts val="1400"/>
                <a:buFont typeface="Century Gothic"/>
                <a:buNone/>
              </a:pPr>
              <a:r>
                <a:rPr lang="en" sz="1867" b="0" i="0" u="none" strike="noStrike" cap="none">
                  <a:solidFill>
                    <a:srgbClr val="FFFFFF"/>
                  </a:solidFill>
                  <a:latin typeface="Century Gothic"/>
                  <a:ea typeface="Century Gothic"/>
                  <a:cs typeface="Century Gothic"/>
                  <a:sym typeface="Century Gothic"/>
                </a:rPr>
                <a:t> </a:t>
              </a:r>
              <a:endParaRPr sz="1467"/>
            </a:p>
          </p:txBody>
        </p:sp>
      </p:grpSp>
      <p:sp>
        <p:nvSpPr>
          <p:cNvPr id="149" name="Google Shape;149;p25"/>
          <p:cNvSpPr>
            <a:spLocks noGrp="1"/>
          </p:cNvSpPr>
          <p:nvPr>
            <p:ph type="pic" idx="2"/>
          </p:nvPr>
        </p:nvSpPr>
        <p:spPr>
          <a:xfrm>
            <a:off x="5404568" y="3090499"/>
            <a:ext cx="3960781" cy="2608933"/>
          </a:xfrm>
          <a:prstGeom prst="rect">
            <a:avLst/>
          </a:prstGeom>
          <a:noFill/>
          <a:ln>
            <a:noFill/>
          </a:ln>
        </p:spPr>
      </p:sp>
      <p:sp>
        <p:nvSpPr>
          <p:cNvPr id="150" name="Google Shape;150;p25"/>
          <p:cNvSpPr>
            <a:spLocks noGrp="1"/>
          </p:cNvSpPr>
          <p:nvPr>
            <p:ph type="pic" idx="3"/>
          </p:nvPr>
        </p:nvSpPr>
        <p:spPr>
          <a:xfrm>
            <a:off x="2514601" y="1185499"/>
            <a:ext cx="3960780" cy="2608933"/>
          </a:xfrm>
          <a:prstGeom prst="rect">
            <a:avLst/>
          </a:prstGeom>
          <a:noFill/>
          <a:ln>
            <a:noFill/>
          </a:ln>
        </p:spPr>
      </p:sp>
    </p:spTree>
    <p:extLst>
      <p:ext uri="{BB962C8B-B14F-4D97-AF65-F5344CB8AC3E}">
        <p14:creationId xmlns:p14="http://schemas.microsoft.com/office/powerpoint/2010/main" val="40559822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5_Custom Layout">
  <p:cSld name="5_Custom Layout">
    <p:spTree>
      <p:nvGrpSpPr>
        <p:cNvPr id="1" name="Shape 151"/>
        <p:cNvGrpSpPr/>
        <p:nvPr/>
      </p:nvGrpSpPr>
      <p:grpSpPr>
        <a:xfrm>
          <a:off x="0" y="0"/>
          <a:ext cx="0" cy="0"/>
          <a:chOff x="0" y="0"/>
          <a:chExt cx="0" cy="0"/>
        </a:xfrm>
      </p:grpSpPr>
      <p:sp>
        <p:nvSpPr>
          <p:cNvPr id="152" name="Google Shape;152;p26"/>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pic>
        <p:nvPicPr>
          <p:cNvPr id="153" name="Google Shape;153;p26" descr="Picture 5"/>
          <p:cNvPicPr preferRelativeResize="0"/>
          <p:nvPr/>
        </p:nvPicPr>
        <p:blipFill rotWithShape="1">
          <a:blip r:embed="rId2">
            <a:alphaModFix/>
          </a:blip>
          <a:srcRect/>
          <a:stretch/>
        </p:blipFill>
        <p:spPr>
          <a:xfrm>
            <a:off x="192637" y="215642"/>
            <a:ext cx="2113241" cy="383213"/>
          </a:xfrm>
          <a:prstGeom prst="rect">
            <a:avLst/>
          </a:prstGeom>
          <a:noFill/>
          <a:ln>
            <a:noFill/>
          </a:ln>
        </p:spPr>
      </p:pic>
      <p:sp>
        <p:nvSpPr>
          <p:cNvPr id="154" name="Google Shape;154;p26"/>
          <p:cNvSpPr txBox="1"/>
          <p:nvPr/>
        </p:nvSpPr>
        <p:spPr>
          <a:xfrm>
            <a:off x="9197600" y="6425283"/>
            <a:ext cx="2546857" cy="2769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5545A"/>
              </a:buClr>
              <a:buSzPts val="900"/>
              <a:buFont typeface="Century Gothic"/>
              <a:buNone/>
            </a:pPr>
            <a:r>
              <a:rPr lang="en" sz="1200" b="0" i="0" u="none" strike="noStrike" cap="none">
                <a:solidFill>
                  <a:srgbClr val="55545A"/>
                </a:solidFill>
                <a:latin typeface="Century Gothic"/>
                <a:ea typeface="Century Gothic"/>
                <a:cs typeface="Century Gothic"/>
                <a:sym typeface="Century Gothic"/>
              </a:rPr>
              <a:t>www.tonyelumelufoundation.org</a:t>
            </a:r>
            <a:endParaRPr sz="1467"/>
          </a:p>
        </p:txBody>
      </p:sp>
      <p:cxnSp>
        <p:nvCxnSpPr>
          <p:cNvPr id="155" name="Google Shape;155;p26"/>
          <p:cNvCxnSpPr/>
          <p:nvPr/>
        </p:nvCxnSpPr>
        <p:spPr>
          <a:xfrm>
            <a:off x="813668" y="6548394"/>
            <a:ext cx="8295609" cy="14453"/>
          </a:xfrm>
          <a:prstGeom prst="straightConnector1">
            <a:avLst/>
          </a:prstGeom>
          <a:noFill/>
          <a:ln w="9525" cap="flat" cmpd="sng">
            <a:solidFill>
              <a:schemeClr val="accent4"/>
            </a:solidFill>
            <a:prstDash val="solid"/>
            <a:round/>
            <a:headEnd type="none" w="sm" len="sm"/>
            <a:tailEnd type="none" w="sm" len="sm"/>
          </a:ln>
        </p:spPr>
      </p:cxnSp>
      <p:sp>
        <p:nvSpPr>
          <p:cNvPr id="156" name="Google Shape;156;p26"/>
          <p:cNvSpPr txBox="1"/>
          <p:nvPr/>
        </p:nvSpPr>
        <p:spPr>
          <a:xfrm>
            <a:off x="10316560" y="179727"/>
            <a:ext cx="1556529" cy="509330"/>
          </a:xfrm>
          <a:prstGeom prst="rect">
            <a:avLst/>
          </a:prstGeom>
          <a:noFill/>
          <a:ln>
            <a:noFill/>
          </a:ln>
        </p:spPr>
        <p:txBody>
          <a:bodyPr spcFirstLastPara="1" wrap="square" lIns="45700" tIns="45700" rIns="45700" bIns="45700" anchor="t" anchorCtr="0">
            <a:spAutoFit/>
          </a:bodyPr>
          <a:lstStyle/>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Empowering</a:t>
            </a:r>
            <a:endParaRPr sz="1467"/>
          </a:p>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African Entrepreneurs</a:t>
            </a:r>
            <a:endParaRPr sz="1467"/>
          </a:p>
        </p:txBody>
      </p:sp>
      <p:grpSp>
        <p:nvGrpSpPr>
          <p:cNvPr id="157" name="Google Shape;157;p26"/>
          <p:cNvGrpSpPr/>
          <p:nvPr/>
        </p:nvGrpSpPr>
        <p:grpSpPr>
          <a:xfrm>
            <a:off x="11899611" y="218825"/>
            <a:ext cx="45723" cy="387771"/>
            <a:chOff x="-1" y="-1"/>
            <a:chExt cx="45721" cy="387769"/>
          </a:xfrm>
        </p:grpSpPr>
        <p:sp>
          <p:nvSpPr>
            <p:cNvPr id="158" name="Google Shape;158;p26"/>
            <p:cNvSpPr/>
            <p:nvPr/>
          </p:nvSpPr>
          <p:spPr>
            <a:xfrm>
              <a:off x="0" y="-1"/>
              <a:ext cx="45719" cy="387769"/>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159" name="Google Shape;159;p26"/>
            <p:cNvSpPr txBox="1"/>
            <p:nvPr/>
          </p:nvSpPr>
          <p:spPr>
            <a:xfrm flipH="1">
              <a:off x="-1" y="15613"/>
              <a:ext cx="45721" cy="35654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rgbClr val="FFFFFF"/>
                </a:buClr>
                <a:buSzPts val="1400"/>
                <a:buFont typeface="Century Gothic"/>
                <a:buNone/>
              </a:pPr>
              <a:r>
                <a:rPr lang="en" sz="1867" b="0" i="0" u="none" strike="noStrike" cap="none">
                  <a:solidFill>
                    <a:srgbClr val="FFFFFF"/>
                  </a:solidFill>
                  <a:latin typeface="Century Gothic"/>
                  <a:ea typeface="Century Gothic"/>
                  <a:cs typeface="Century Gothic"/>
                  <a:sym typeface="Century Gothic"/>
                </a:rPr>
                <a:t> </a:t>
              </a:r>
              <a:endParaRPr sz="1467"/>
            </a:p>
          </p:txBody>
        </p:sp>
      </p:grpSp>
      <p:sp>
        <p:nvSpPr>
          <p:cNvPr id="160" name="Google Shape;160;p26"/>
          <p:cNvSpPr>
            <a:spLocks noGrp="1"/>
          </p:cNvSpPr>
          <p:nvPr>
            <p:ph type="pic" idx="2"/>
          </p:nvPr>
        </p:nvSpPr>
        <p:spPr>
          <a:xfrm>
            <a:off x="1066798" y="630966"/>
            <a:ext cx="4106781" cy="5236433"/>
          </a:xfrm>
          <a:prstGeom prst="rect">
            <a:avLst/>
          </a:prstGeom>
          <a:noFill/>
          <a:ln>
            <a:noFill/>
          </a:ln>
        </p:spPr>
      </p:sp>
    </p:spTree>
    <p:extLst>
      <p:ext uri="{BB962C8B-B14F-4D97-AF65-F5344CB8AC3E}">
        <p14:creationId xmlns:p14="http://schemas.microsoft.com/office/powerpoint/2010/main" val="25524776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6_Custom Layout">
  <p:cSld name="6_Custom Layout">
    <p:spTree>
      <p:nvGrpSpPr>
        <p:cNvPr id="1" name="Shape 161"/>
        <p:cNvGrpSpPr/>
        <p:nvPr/>
      </p:nvGrpSpPr>
      <p:grpSpPr>
        <a:xfrm>
          <a:off x="0" y="0"/>
          <a:ext cx="0" cy="0"/>
          <a:chOff x="0" y="0"/>
          <a:chExt cx="0" cy="0"/>
        </a:xfrm>
      </p:grpSpPr>
      <p:sp>
        <p:nvSpPr>
          <p:cNvPr id="162" name="Google Shape;162;p27"/>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pic>
        <p:nvPicPr>
          <p:cNvPr id="163" name="Google Shape;163;p27" descr="Picture 5"/>
          <p:cNvPicPr preferRelativeResize="0"/>
          <p:nvPr/>
        </p:nvPicPr>
        <p:blipFill rotWithShape="1">
          <a:blip r:embed="rId2">
            <a:alphaModFix/>
          </a:blip>
          <a:srcRect/>
          <a:stretch/>
        </p:blipFill>
        <p:spPr>
          <a:xfrm>
            <a:off x="192637" y="215642"/>
            <a:ext cx="2113241" cy="383213"/>
          </a:xfrm>
          <a:prstGeom prst="rect">
            <a:avLst/>
          </a:prstGeom>
          <a:noFill/>
          <a:ln>
            <a:noFill/>
          </a:ln>
        </p:spPr>
      </p:pic>
      <p:sp>
        <p:nvSpPr>
          <p:cNvPr id="164" name="Google Shape;164;p27"/>
          <p:cNvSpPr txBox="1"/>
          <p:nvPr/>
        </p:nvSpPr>
        <p:spPr>
          <a:xfrm>
            <a:off x="9197600" y="6425283"/>
            <a:ext cx="2546857" cy="2769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5545A"/>
              </a:buClr>
              <a:buSzPts val="900"/>
              <a:buFont typeface="Century Gothic"/>
              <a:buNone/>
            </a:pPr>
            <a:r>
              <a:rPr lang="en" sz="1200" b="0" i="0" u="none" strike="noStrike" cap="none">
                <a:solidFill>
                  <a:srgbClr val="55545A"/>
                </a:solidFill>
                <a:latin typeface="Century Gothic"/>
                <a:ea typeface="Century Gothic"/>
                <a:cs typeface="Century Gothic"/>
                <a:sym typeface="Century Gothic"/>
              </a:rPr>
              <a:t>www.tonyelumelufoundation.org</a:t>
            </a:r>
            <a:endParaRPr sz="1467"/>
          </a:p>
        </p:txBody>
      </p:sp>
      <p:cxnSp>
        <p:nvCxnSpPr>
          <p:cNvPr id="165" name="Google Shape;165;p27"/>
          <p:cNvCxnSpPr/>
          <p:nvPr/>
        </p:nvCxnSpPr>
        <p:spPr>
          <a:xfrm>
            <a:off x="813668" y="6548394"/>
            <a:ext cx="8295609" cy="14453"/>
          </a:xfrm>
          <a:prstGeom prst="straightConnector1">
            <a:avLst/>
          </a:prstGeom>
          <a:noFill/>
          <a:ln w="9525" cap="flat" cmpd="sng">
            <a:solidFill>
              <a:schemeClr val="accent4"/>
            </a:solidFill>
            <a:prstDash val="solid"/>
            <a:round/>
            <a:headEnd type="none" w="sm" len="sm"/>
            <a:tailEnd type="none" w="sm" len="sm"/>
          </a:ln>
        </p:spPr>
      </p:cxnSp>
      <p:sp>
        <p:nvSpPr>
          <p:cNvPr id="166" name="Google Shape;166;p27"/>
          <p:cNvSpPr txBox="1"/>
          <p:nvPr/>
        </p:nvSpPr>
        <p:spPr>
          <a:xfrm>
            <a:off x="10316560" y="179727"/>
            <a:ext cx="1556529" cy="509330"/>
          </a:xfrm>
          <a:prstGeom prst="rect">
            <a:avLst/>
          </a:prstGeom>
          <a:noFill/>
          <a:ln>
            <a:noFill/>
          </a:ln>
        </p:spPr>
        <p:txBody>
          <a:bodyPr spcFirstLastPara="1" wrap="square" lIns="45700" tIns="45700" rIns="45700" bIns="45700" anchor="t" anchorCtr="0">
            <a:spAutoFit/>
          </a:bodyPr>
          <a:lstStyle/>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Empowering</a:t>
            </a:r>
            <a:endParaRPr sz="1467"/>
          </a:p>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African Entrepreneurs</a:t>
            </a:r>
            <a:endParaRPr sz="1467"/>
          </a:p>
        </p:txBody>
      </p:sp>
      <p:grpSp>
        <p:nvGrpSpPr>
          <p:cNvPr id="167" name="Google Shape;167;p27"/>
          <p:cNvGrpSpPr/>
          <p:nvPr/>
        </p:nvGrpSpPr>
        <p:grpSpPr>
          <a:xfrm>
            <a:off x="11899611" y="218825"/>
            <a:ext cx="45723" cy="387771"/>
            <a:chOff x="-1" y="-1"/>
            <a:chExt cx="45721" cy="387769"/>
          </a:xfrm>
        </p:grpSpPr>
        <p:sp>
          <p:nvSpPr>
            <p:cNvPr id="168" name="Google Shape;168;p27"/>
            <p:cNvSpPr/>
            <p:nvPr/>
          </p:nvSpPr>
          <p:spPr>
            <a:xfrm>
              <a:off x="0" y="-1"/>
              <a:ext cx="45719" cy="387769"/>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169" name="Google Shape;169;p27"/>
            <p:cNvSpPr txBox="1"/>
            <p:nvPr/>
          </p:nvSpPr>
          <p:spPr>
            <a:xfrm flipH="1">
              <a:off x="-1" y="15613"/>
              <a:ext cx="45721" cy="35654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rgbClr val="FFFFFF"/>
                </a:buClr>
                <a:buSzPts val="1400"/>
                <a:buFont typeface="Century Gothic"/>
                <a:buNone/>
              </a:pPr>
              <a:r>
                <a:rPr lang="en" sz="1867" b="0" i="0" u="none" strike="noStrike" cap="none">
                  <a:solidFill>
                    <a:srgbClr val="FFFFFF"/>
                  </a:solidFill>
                  <a:latin typeface="Century Gothic"/>
                  <a:ea typeface="Century Gothic"/>
                  <a:cs typeface="Century Gothic"/>
                  <a:sym typeface="Century Gothic"/>
                </a:rPr>
                <a:t> </a:t>
              </a:r>
              <a:endParaRPr sz="1467"/>
            </a:p>
          </p:txBody>
        </p:sp>
      </p:grpSp>
      <p:sp>
        <p:nvSpPr>
          <p:cNvPr id="170" name="Google Shape;170;p27"/>
          <p:cNvSpPr>
            <a:spLocks noGrp="1"/>
          </p:cNvSpPr>
          <p:nvPr>
            <p:ph type="pic" idx="2"/>
          </p:nvPr>
        </p:nvSpPr>
        <p:spPr>
          <a:xfrm>
            <a:off x="609600" y="457200"/>
            <a:ext cx="10972800" cy="4191000"/>
          </a:xfrm>
          <a:prstGeom prst="rect">
            <a:avLst/>
          </a:prstGeom>
          <a:noFill/>
          <a:ln>
            <a:noFill/>
          </a:ln>
        </p:spPr>
      </p:sp>
    </p:spTree>
    <p:extLst>
      <p:ext uri="{BB962C8B-B14F-4D97-AF65-F5344CB8AC3E}">
        <p14:creationId xmlns:p14="http://schemas.microsoft.com/office/powerpoint/2010/main" val="24262519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171"/>
        <p:cNvGrpSpPr/>
        <p:nvPr/>
      </p:nvGrpSpPr>
      <p:grpSpPr>
        <a:xfrm>
          <a:off x="0" y="0"/>
          <a:ext cx="0" cy="0"/>
          <a:chOff x="0" y="0"/>
          <a:chExt cx="0" cy="0"/>
        </a:xfrm>
      </p:grpSpPr>
      <p:sp>
        <p:nvSpPr>
          <p:cNvPr id="172" name="Google Shape;172;p28"/>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sp>
        <p:nvSpPr>
          <p:cNvPr id="173" name="Google Shape;173;p28"/>
          <p:cNvSpPr>
            <a:spLocks noGrp="1"/>
          </p:cNvSpPr>
          <p:nvPr>
            <p:ph type="pic" idx="2"/>
          </p:nvPr>
        </p:nvSpPr>
        <p:spPr>
          <a:xfrm>
            <a:off x="0" y="0"/>
            <a:ext cx="12192000" cy="6858000"/>
          </a:xfrm>
          <a:prstGeom prst="rect">
            <a:avLst/>
          </a:prstGeom>
          <a:noFill/>
          <a:ln>
            <a:noFill/>
          </a:ln>
        </p:spPr>
      </p:sp>
      <p:sp>
        <p:nvSpPr>
          <p:cNvPr id="174" name="Google Shape;174;p28"/>
          <p:cNvSpPr>
            <a:spLocks noGrp="1"/>
          </p:cNvSpPr>
          <p:nvPr>
            <p:ph type="pic" idx="3"/>
          </p:nvPr>
        </p:nvSpPr>
        <p:spPr>
          <a:xfrm>
            <a:off x="3314700" y="1333501"/>
            <a:ext cx="5562600" cy="1763447"/>
          </a:xfrm>
          <a:prstGeom prst="rect">
            <a:avLst/>
          </a:prstGeom>
          <a:noFill/>
          <a:ln>
            <a:noFill/>
          </a:ln>
        </p:spPr>
      </p:sp>
    </p:spTree>
    <p:extLst>
      <p:ext uri="{BB962C8B-B14F-4D97-AF65-F5344CB8AC3E}">
        <p14:creationId xmlns:p14="http://schemas.microsoft.com/office/powerpoint/2010/main" val="18221079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9_Custom Layout">
  <p:cSld name="9_Custom Layout">
    <p:spTree>
      <p:nvGrpSpPr>
        <p:cNvPr id="1" name="Shape 175"/>
        <p:cNvGrpSpPr/>
        <p:nvPr/>
      </p:nvGrpSpPr>
      <p:grpSpPr>
        <a:xfrm>
          <a:off x="0" y="0"/>
          <a:ext cx="0" cy="0"/>
          <a:chOff x="0" y="0"/>
          <a:chExt cx="0" cy="0"/>
        </a:xfrm>
      </p:grpSpPr>
      <p:sp>
        <p:nvSpPr>
          <p:cNvPr id="176" name="Google Shape;176;p29"/>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pic>
        <p:nvPicPr>
          <p:cNvPr id="177" name="Google Shape;177;p29" descr="Picture 5"/>
          <p:cNvPicPr preferRelativeResize="0"/>
          <p:nvPr/>
        </p:nvPicPr>
        <p:blipFill rotWithShape="1">
          <a:blip r:embed="rId2">
            <a:alphaModFix/>
          </a:blip>
          <a:srcRect/>
          <a:stretch/>
        </p:blipFill>
        <p:spPr>
          <a:xfrm>
            <a:off x="192637" y="215642"/>
            <a:ext cx="2113241" cy="383213"/>
          </a:xfrm>
          <a:prstGeom prst="rect">
            <a:avLst/>
          </a:prstGeom>
          <a:noFill/>
          <a:ln>
            <a:noFill/>
          </a:ln>
        </p:spPr>
      </p:pic>
      <p:sp>
        <p:nvSpPr>
          <p:cNvPr id="178" name="Google Shape;178;p29"/>
          <p:cNvSpPr txBox="1"/>
          <p:nvPr/>
        </p:nvSpPr>
        <p:spPr>
          <a:xfrm>
            <a:off x="9197600" y="6425283"/>
            <a:ext cx="2546857" cy="2769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5545A"/>
              </a:buClr>
              <a:buSzPts val="900"/>
              <a:buFont typeface="Century Gothic"/>
              <a:buNone/>
            </a:pPr>
            <a:r>
              <a:rPr lang="en" sz="1200" b="0" i="0" u="none" strike="noStrike" cap="none">
                <a:solidFill>
                  <a:srgbClr val="55545A"/>
                </a:solidFill>
                <a:latin typeface="Century Gothic"/>
                <a:ea typeface="Century Gothic"/>
                <a:cs typeface="Century Gothic"/>
                <a:sym typeface="Century Gothic"/>
              </a:rPr>
              <a:t>www.tonyelumelufoundation.org</a:t>
            </a:r>
            <a:endParaRPr sz="1467"/>
          </a:p>
        </p:txBody>
      </p:sp>
      <p:cxnSp>
        <p:nvCxnSpPr>
          <p:cNvPr id="179" name="Google Shape;179;p29"/>
          <p:cNvCxnSpPr/>
          <p:nvPr/>
        </p:nvCxnSpPr>
        <p:spPr>
          <a:xfrm>
            <a:off x="813668" y="6548394"/>
            <a:ext cx="8295609" cy="14453"/>
          </a:xfrm>
          <a:prstGeom prst="straightConnector1">
            <a:avLst/>
          </a:prstGeom>
          <a:noFill/>
          <a:ln w="9525" cap="flat" cmpd="sng">
            <a:solidFill>
              <a:schemeClr val="accent4"/>
            </a:solidFill>
            <a:prstDash val="solid"/>
            <a:round/>
            <a:headEnd type="none" w="sm" len="sm"/>
            <a:tailEnd type="none" w="sm" len="sm"/>
          </a:ln>
        </p:spPr>
      </p:cxnSp>
      <p:sp>
        <p:nvSpPr>
          <p:cNvPr id="180" name="Google Shape;180;p29"/>
          <p:cNvSpPr txBox="1"/>
          <p:nvPr/>
        </p:nvSpPr>
        <p:spPr>
          <a:xfrm>
            <a:off x="10316560" y="179727"/>
            <a:ext cx="1556529" cy="509330"/>
          </a:xfrm>
          <a:prstGeom prst="rect">
            <a:avLst/>
          </a:prstGeom>
          <a:noFill/>
          <a:ln>
            <a:noFill/>
          </a:ln>
        </p:spPr>
        <p:txBody>
          <a:bodyPr spcFirstLastPara="1" wrap="square" lIns="45700" tIns="45700" rIns="45700" bIns="45700" anchor="t" anchorCtr="0">
            <a:spAutoFit/>
          </a:bodyPr>
          <a:lstStyle/>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Empowering</a:t>
            </a:r>
            <a:endParaRPr sz="1467"/>
          </a:p>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African Entrepreneurs</a:t>
            </a:r>
            <a:endParaRPr sz="1467"/>
          </a:p>
        </p:txBody>
      </p:sp>
      <p:grpSp>
        <p:nvGrpSpPr>
          <p:cNvPr id="181" name="Google Shape;181;p29"/>
          <p:cNvGrpSpPr/>
          <p:nvPr/>
        </p:nvGrpSpPr>
        <p:grpSpPr>
          <a:xfrm>
            <a:off x="11899611" y="218825"/>
            <a:ext cx="45723" cy="387771"/>
            <a:chOff x="-1" y="-1"/>
            <a:chExt cx="45721" cy="387769"/>
          </a:xfrm>
        </p:grpSpPr>
        <p:sp>
          <p:nvSpPr>
            <p:cNvPr id="182" name="Google Shape;182;p29"/>
            <p:cNvSpPr/>
            <p:nvPr/>
          </p:nvSpPr>
          <p:spPr>
            <a:xfrm>
              <a:off x="0" y="-1"/>
              <a:ext cx="45719" cy="387769"/>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183" name="Google Shape;183;p29"/>
            <p:cNvSpPr txBox="1"/>
            <p:nvPr/>
          </p:nvSpPr>
          <p:spPr>
            <a:xfrm flipH="1">
              <a:off x="-1" y="15613"/>
              <a:ext cx="45721" cy="35654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rgbClr val="FFFFFF"/>
                </a:buClr>
                <a:buSzPts val="1400"/>
                <a:buFont typeface="Century Gothic"/>
                <a:buNone/>
              </a:pPr>
              <a:r>
                <a:rPr lang="en" sz="1867" b="0" i="0" u="none" strike="noStrike" cap="none">
                  <a:solidFill>
                    <a:srgbClr val="FFFFFF"/>
                  </a:solidFill>
                  <a:latin typeface="Century Gothic"/>
                  <a:ea typeface="Century Gothic"/>
                  <a:cs typeface="Century Gothic"/>
                  <a:sym typeface="Century Gothic"/>
                </a:rPr>
                <a:t> </a:t>
              </a:r>
              <a:endParaRPr sz="1467"/>
            </a:p>
          </p:txBody>
        </p:sp>
      </p:grpSp>
      <p:sp>
        <p:nvSpPr>
          <p:cNvPr id="184" name="Google Shape;184;p29"/>
          <p:cNvSpPr>
            <a:spLocks noGrp="1"/>
          </p:cNvSpPr>
          <p:nvPr>
            <p:ph type="pic" idx="2"/>
          </p:nvPr>
        </p:nvSpPr>
        <p:spPr>
          <a:xfrm>
            <a:off x="6096001" y="3429000"/>
            <a:ext cx="2654152" cy="2667000"/>
          </a:xfrm>
          <a:prstGeom prst="rect">
            <a:avLst/>
          </a:prstGeom>
          <a:noFill/>
          <a:ln>
            <a:noFill/>
          </a:ln>
        </p:spPr>
      </p:sp>
      <p:sp>
        <p:nvSpPr>
          <p:cNvPr id="185" name="Google Shape;185;p29"/>
          <p:cNvSpPr>
            <a:spLocks noGrp="1"/>
          </p:cNvSpPr>
          <p:nvPr>
            <p:ph type="pic" idx="3"/>
          </p:nvPr>
        </p:nvSpPr>
        <p:spPr>
          <a:xfrm>
            <a:off x="2743200" y="761401"/>
            <a:ext cx="2667000" cy="2654152"/>
          </a:xfrm>
          <a:prstGeom prst="rect">
            <a:avLst/>
          </a:prstGeom>
          <a:noFill/>
          <a:ln>
            <a:noFill/>
          </a:ln>
        </p:spPr>
      </p:sp>
    </p:spTree>
    <p:extLst>
      <p:ext uri="{BB962C8B-B14F-4D97-AF65-F5344CB8AC3E}">
        <p14:creationId xmlns:p14="http://schemas.microsoft.com/office/powerpoint/2010/main" val="22400889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10_Custom Layout">
  <p:cSld name="10_Custom Layout">
    <p:spTree>
      <p:nvGrpSpPr>
        <p:cNvPr id="1" name="Shape 186"/>
        <p:cNvGrpSpPr/>
        <p:nvPr/>
      </p:nvGrpSpPr>
      <p:grpSpPr>
        <a:xfrm>
          <a:off x="0" y="0"/>
          <a:ext cx="0" cy="0"/>
          <a:chOff x="0" y="0"/>
          <a:chExt cx="0" cy="0"/>
        </a:xfrm>
      </p:grpSpPr>
      <p:sp>
        <p:nvSpPr>
          <p:cNvPr id="187" name="Google Shape;187;p30"/>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pic>
        <p:nvPicPr>
          <p:cNvPr id="188" name="Google Shape;188;p30" descr="Picture 5"/>
          <p:cNvPicPr preferRelativeResize="0"/>
          <p:nvPr/>
        </p:nvPicPr>
        <p:blipFill rotWithShape="1">
          <a:blip r:embed="rId2">
            <a:alphaModFix/>
          </a:blip>
          <a:srcRect/>
          <a:stretch/>
        </p:blipFill>
        <p:spPr>
          <a:xfrm>
            <a:off x="192637" y="215642"/>
            <a:ext cx="2113241" cy="383213"/>
          </a:xfrm>
          <a:prstGeom prst="rect">
            <a:avLst/>
          </a:prstGeom>
          <a:noFill/>
          <a:ln>
            <a:noFill/>
          </a:ln>
        </p:spPr>
      </p:pic>
      <p:sp>
        <p:nvSpPr>
          <p:cNvPr id="189" name="Google Shape;189;p30"/>
          <p:cNvSpPr txBox="1"/>
          <p:nvPr/>
        </p:nvSpPr>
        <p:spPr>
          <a:xfrm>
            <a:off x="9197600" y="6425283"/>
            <a:ext cx="2546857" cy="2769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5545A"/>
              </a:buClr>
              <a:buSzPts val="900"/>
              <a:buFont typeface="Century Gothic"/>
              <a:buNone/>
            </a:pPr>
            <a:r>
              <a:rPr lang="en" sz="1200" b="0" i="0" u="none" strike="noStrike" cap="none">
                <a:solidFill>
                  <a:srgbClr val="55545A"/>
                </a:solidFill>
                <a:latin typeface="Century Gothic"/>
                <a:ea typeface="Century Gothic"/>
                <a:cs typeface="Century Gothic"/>
                <a:sym typeface="Century Gothic"/>
              </a:rPr>
              <a:t>www.tonyelumelufoundation.org</a:t>
            </a:r>
            <a:endParaRPr sz="1467"/>
          </a:p>
        </p:txBody>
      </p:sp>
      <p:cxnSp>
        <p:nvCxnSpPr>
          <p:cNvPr id="190" name="Google Shape;190;p30"/>
          <p:cNvCxnSpPr/>
          <p:nvPr/>
        </p:nvCxnSpPr>
        <p:spPr>
          <a:xfrm>
            <a:off x="813668" y="6548394"/>
            <a:ext cx="8295609" cy="14453"/>
          </a:xfrm>
          <a:prstGeom prst="straightConnector1">
            <a:avLst/>
          </a:prstGeom>
          <a:noFill/>
          <a:ln w="9525" cap="flat" cmpd="sng">
            <a:solidFill>
              <a:schemeClr val="accent4"/>
            </a:solidFill>
            <a:prstDash val="solid"/>
            <a:round/>
            <a:headEnd type="none" w="sm" len="sm"/>
            <a:tailEnd type="none" w="sm" len="sm"/>
          </a:ln>
        </p:spPr>
      </p:cxnSp>
      <p:sp>
        <p:nvSpPr>
          <p:cNvPr id="191" name="Google Shape;191;p30"/>
          <p:cNvSpPr txBox="1"/>
          <p:nvPr/>
        </p:nvSpPr>
        <p:spPr>
          <a:xfrm>
            <a:off x="10316560" y="179727"/>
            <a:ext cx="1556529" cy="509330"/>
          </a:xfrm>
          <a:prstGeom prst="rect">
            <a:avLst/>
          </a:prstGeom>
          <a:noFill/>
          <a:ln>
            <a:noFill/>
          </a:ln>
        </p:spPr>
        <p:txBody>
          <a:bodyPr spcFirstLastPara="1" wrap="square" lIns="45700" tIns="45700" rIns="45700" bIns="45700" anchor="t" anchorCtr="0">
            <a:spAutoFit/>
          </a:bodyPr>
          <a:lstStyle/>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Empowering</a:t>
            </a:r>
            <a:endParaRPr sz="1467"/>
          </a:p>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African Entrepreneurs</a:t>
            </a:r>
            <a:endParaRPr sz="1467"/>
          </a:p>
        </p:txBody>
      </p:sp>
      <p:grpSp>
        <p:nvGrpSpPr>
          <p:cNvPr id="192" name="Google Shape;192;p30"/>
          <p:cNvGrpSpPr/>
          <p:nvPr/>
        </p:nvGrpSpPr>
        <p:grpSpPr>
          <a:xfrm>
            <a:off x="11899611" y="218825"/>
            <a:ext cx="45723" cy="387771"/>
            <a:chOff x="-1" y="-1"/>
            <a:chExt cx="45721" cy="387769"/>
          </a:xfrm>
        </p:grpSpPr>
        <p:sp>
          <p:nvSpPr>
            <p:cNvPr id="193" name="Google Shape;193;p30"/>
            <p:cNvSpPr/>
            <p:nvPr/>
          </p:nvSpPr>
          <p:spPr>
            <a:xfrm>
              <a:off x="0" y="-1"/>
              <a:ext cx="45719" cy="387769"/>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194" name="Google Shape;194;p30"/>
            <p:cNvSpPr txBox="1"/>
            <p:nvPr/>
          </p:nvSpPr>
          <p:spPr>
            <a:xfrm flipH="1">
              <a:off x="-1" y="15613"/>
              <a:ext cx="45721" cy="35654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rgbClr val="FFFFFF"/>
                </a:buClr>
                <a:buSzPts val="1400"/>
                <a:buFont typeface="Century Gothic"/>
                <a:buNone/>
              </a:pPr>
              <a:r>
                <a:rPr lang="en" sz="1867" b="0" i="0" u="none" strike="noStrike" cap="none">
                  <a:solidFill>
                    <a:srgbClr val="FFFFFF"/>
                  </a:solidFill>
                  <a:latin typeface="Century Gothic"/>
                  <a:ea typeface="Century Gothic"/>
                  <a:cs typeface="Century Gothic"/>
                  <a:sym typeface="Century Gothic"/>
                </a:rPr>
                <a:t> </a:t>
              </a:r>
              <a:endParaRPr sz="1467"/>
            </a:p>
          </p:txBody>
        </p:sp>
      </p:grpSp>
      <p:sp>
        <p:nvSpPr>
          <p:cNvPr id="195" name="Google Shape;195;p30"/>
          <p:cNvSpPr/>
          <p:nvPr/>
        </p:nvSpPr>
        <p:spPr>
          <a:xfrm>
            <a:off x="5486400" y="3810000"/>
            <a:ext cx="6705600" cy="3048000"/>
          </a:xfrm>
          <a:prstGeom prst="rect">
            <a:avLst/>
          </a:prstGeom>
          <a:solidFill>
            <a:srgbClr val="F2F2F2"/>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196" name="Google Shape;196;p30"/>
          <p:cNvSpPr>
            <a:spLocks noGrp="1"/>
          </p:cNvSpPr>
          <p:nvPr>
            <p:ph type="pic" idx="2"/>
          </p:nvPr>
        </p:nvSpPr>
        <p:spPr>
          <a:xfrm>
            <a:off x="2971800" y="1262063"/>
            <a:ext cx="3886200" cy="5595939"/>
          </a:xfrm>
          <a:prstGeom prst="rect">
            <a:avLst/>
          </a:prstGeom>
          <a:noFill/>
          <a:ln>
            <a:noFill/>
          </a:ln>
        </p:spPr>
      </p:sp>
    </p:spTree>
    <p:extLst>
      <p:ext uri="{BB962C8B-B14F-4D97-AF65-F5344CB8AC3E}">
        <p14:creationId xmlns:p14="http://schemas.microsoft.com/office/powerpoint/2010/main" val="39419480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11_Custom Layout">
  <p:cSld name="11_Custom Layout">
    <p:spTree>
      <p:nvGrpSpPr>
        <p:cNvPr id="1" name="Shape 197"/>
        <p:cNvGrpSpPr/>
        <p:nvPr/>
      </p:nvGrpSpPr>
      <p:grpSpPr>
        <a:xfrm>
          <a:off x="0" y="0"/>
          <a:ext cx="0" cy="0"/>
          <a:chOff x="0" y="0"/>
          <a:chExt cx="0" cy="0"/>
        </a:xfrm>
      </p:grpSpPr>
      <p:sp>
        <p:nvSpPr>
          <p:cNvPr id="198" name="Google Shape;198;p31"/>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pic>
        <p:nvPicPr>
          <p:cNvPr id="199" name="Google Shape;199;p31" descr="Picture 5"/>
          <p:cNvPicPr preferRelativeResize="0"/>
          <p:nvPr/>
        </p:nvPicPr>
        <p:blipFill rotWithShape="1">
          <a:blip r:embed="rId2">
            <a:alphaModFix/>
          </a:blip>
          <a:srcRect/>
          <a:stretch/>
        </p:blipFill>
        <p:spPr>
          <a:xfrm>
            <a:off x="192637" y="215642"/>
            <a:ext cx="2113241" cy="383213"/>
          </a:xfrm>
          <a:prstGeom prst="rect">
            <a:avLst/>
          </a:prstGeom>
          <a:noFill/>
          <a:ln>
            <a:noFill/>
          </a:ln>
        </p:spPr>
      </p:pic>
      <p:sp>
        <p:nvSpPr>
          <p:cNvPr id="200" name="Google Shape;200;p31"/>
          <p:cNvSpPr txBox="1"/>
          <p:nvPr/>
        </p:nvSpPr>
        <p:spPr>
          <a:xfrm>
            <a:off x="9197600" y="6425283"/>
            <a:ext cx="2546857" cy="2769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5545A"/>
              </a:buClr>
              <a:buSzPts val="900"/>
              <a:buFont typeface="Century Gothic"/>
              <a:buNone/>
            </a:pPr>
            <a:r>
              <a:rPr lang="en" sz="1200" b="0" i="0" u="none" strike="noStrike" cap="none">
                <a:solidFill>
                  <a:srgbClr val="55545A"/>
                </a:solidFill>
                <a:latin typeface="Century Gothic"/>
                <a:ea typeface="Century Gothic"/>
                <a:cs typeface="Century Gothic"/>
                <a:sym typeface="Century Gothic"/>
              </a:rPr>
              <a:t>www.tonyelumelufoundation.org</a:t>
            </a:r>
            <a:endParaRPr sz="1467"/>
          </a:p>
        </p:txBody>
      </p:sp>
      <p:cxnSp>
        <p:nvCxnSpPr>
          <p:cNvPr id="201" name="Google Shape;201;p31"/>
          <p:cNvCxnSpPr/>
          <p:nvPr/>
        </p:nvCxnSpPr>
        <p:spPr>
          <a:xfrm>
            <a:off x="813668" y="6548394"/>
            <a:ext cx="8295609" cy="14453"/>
          </a:xfrm>
          <a:prstGeom prst="straightConnector1">
            <a:avLst/>
          </a:prstGeom>
          <a:noFill/>
          <a:ln w="9525" cap="flat" cmpd="sng">
            <a:solidFill>
              <a:schemeClr val="accent4"/>
            </a:solidFill>
            <a:prstDash val="solid"/>
            <a:round/>
            <a:headEnd type="none" w="sm" len="sm"/>
            <a:tailEnd type="none" w="sm" len="sm"/>
          </a:ln>
        </p:spPr>
      </p:cxnSp>
      <p:sp>
        <p:nvSpPr>
          <p:cNvPr id="202" name="Google Shape;202;p31"/>
          <p:cNvSpPr txBox="1"/>
          <p:nvPr/>
        </p:nvSpPr>
        <p:spPr>
          <a:xfrm>
            <a:off x="10316560" y="179727"/>
            <a:ext cx="1556529" cy="509330"/>
          </a:xfrm>
          <a:prstGeom prst="rect">
            <a:avLst/>
          </a:prstGeom>
          <a:noFill/>
          <a:ln>
            <a:noFill/>
          </a:ln>
        </p:spPr>
        <p:txBody>
          <a:bodyPr spcFirstLastPara="1" wrap="square" lIns="45700" tIns="45700" rIns="45700" bIns="45700" anchor="t" anchorCtr="0">
            <a:spAutoFit/>
          </a:bodyPr>
          <a:lstStyle/>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Empowering</a:t>
            </a:r>
            <a:endParaRPr sz="1467"/>
          </a:p>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African Entrepreneurs</a:t>
            </a:r>
            <a:endParaRPr sz="1467"/>
          </a:p>
        </p:txBody>
      </p:sp>
      <p:grpSp>
        <p:nvGrpSpPr>
          <p:cNvPr id="203" name="Google Shape;203;p31"/>
          <p:cNvGrpSpPr/>
          <p:nvPr/>
        </p:nvGrpSpPr>
        <p:grpSpPr>
          <a:xfrm>
            <a:off x="11899611" y="218825"/>
            <a:ext cx="45723" cy="387771"/>
            <a:chOff x="-1" y="-1"/>
            <a:chExt cx="45721" cy="387769"/>
          </a:xfrm>
        </p:grpSpPr>
        <p:sp>
          <p:nvSpPr>
            <p:cNvPr id="204" name="Google Shape;204;p31"/>
            <p:cNvSpPr/>
            <p:nvPr/>
          </p:nvSpPr>
          <p:spPr>
            <a:xfrm>
              <a:off x="0" y="-1"/>
              <a:ext cx="45719" cy="387769"/>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205" name="Google Shape;205;p31"/>
            <p:cNvSpPr txBox="1"/>
            <p:nvPr/>
          </p:nvSpPr>
          <p:spPr>
            <a:xfrm flipH="1">
              <a:off x="-1" y="15613"/>
              <a:ext cx="45721" cy="35654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rgbClr val="FFFFFF"/>
                </a:buClr>
                <a:buSzPts val="1400"/>
                <a:buFont typeface="Century Gothic"/>
                <a:buNone/>
              </a:pPr>
              <a:r>
                <a:rPr lang="en" sz="1867" b="0" i="0" u="none" strike="noStrike" cap="none">
                  <a:solidFill>
                    <a:srgbClr val="FFFFFF"/>
                  </a:solidFill>
                  <a:latin typeface="Century Gothic"/>
                  <a:ea typeface="Century Gothic"/>
                  <a:cs typeface="Century Gothic"/>
                  <a:sym typeface="Century Gothic"/>
                </a:rPr>
                <a:t> </a:t>
              </a:r>
              <a:endParaRPr sz="1467"/>
            </a:p>
          </p:txBody>
        </p:sp>
      </p:grpSp>
      <p:sp>
        <p:nvSpPr>
          <p:cNvPr id="206" name="Google Shape;206;p31"/>
          <p:cNvSpPr>
            <a:spLocks noGrp="1"/>
          </p:cNvSpPr>
          <p:nvPr>
            <p:ph type="pic" idx="2"/>
          </p:nvPr>
        </p:nvSpPr>
        <p:spPr>
          <a:xfrm>
            <a:off x="2" y="2971800"/>
            <a:ext cx="8382001" cy="3886200"/>
          </a:xfrm>
          <a:prstGeom prst="rect">
            <a:avLst/>
          </a:prstGeom>
          <a:noFill/>
          <a:ln>
            <a:noFill/>
          </a:ln>
        </p:spPr>
      </p:sp>
    </p:spTree>
    <p:extLst>
      <p:ext uri="{BB962C8B-B14F-4D97-AF65-F5344CB8AC3E}">
        <p14:creationId xmlns:p14="http://schemas.microsoft.com/office/powerpoint/2010/main" val="10741325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12_Custom Layout">
  <p:cSld name="12_Custom Layout">
    <p:spTree>
      <p:nvGrpSpPr>
        <p:cNvPr id="1" name="Shape 207"/>
        <p:cNvGrpSpPr/>
        <p:nvPr/>
      </p:nvGrpSpPr>
      <p:grpSpPr>
        <a:xfrm>
          <a:off x="0" y="0"/>
          <a:ext cx="0" cy="0"/>
          <a:chOff x="0" y="0"/>
          <a:chExt cx="0" cy="0"/>
        </a:xfrm>
      </p:grpSpPr>
      <p:sp>
        <p:nvSpPr>
          <p:cNvPr id="208" name="Google Shape;208;p32"/>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pic>
        <p:nvPicPr>
          <p:cNvPr id="209" name="Google Shape;209;p32" descr="Picture 5"/>
          <p:cNvPicPr preferRelativeResize="0"/>
          <p:nvPr/>
        </p:nvPicPr>
        <p:blipFill rotWithShape="1">
          <a:blip r:embed="rId2">
            <a:alphaModFix/>
          </a:blip>
          <a:srcRect/>
          <a:stretch/>
        </p:blipFill>
        <p:spPr>
          <a:xfrm>
            <a:off x="192637" y="215642"/>
            <a:ext cx="2113241" cy="383213"/>
          </a:xfrm>
          <a:prstGeom prst="rect">
            <a:avLst/>
          </a:prstGeom>
          <a:noFill/>
          <a:ln>
            <a:noFill/>
          </a:ln>
        </p:spPr>
      </p:pic>
      <p:sp>
        <p:nvSpPr>
          <p:cNvPr id="210" name="Google Shape;210;p32"/>
          <p:cNvSpPr txBox="1"/>
          <p:nvPr/>
        </p:nvSpPr>
        <p:spPr>
          <a:xfrm>
            <a:off x="9197600" y="6425283"/>
            <a:ext cx="2546857" cy="2769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5545A"/>
              </a:buClr>
              <a:buSzPts val="900"/>
              <a:buFont typeface="Century Gothic"/>
              <a:buNone/>
            </a:pPr>
            <a:r>
              <a:rPr lang="en" sz="1200" b="0" i="0" u="none" strike="noStrike" cap="none">
                <a:solidFill>
                  <a:srgbClr val="55545A"/>
                </a:solidFill>
                <a:latin typeface="Century Gothic"/>
                <a:ea typeface="Century Gothic"/>
                <a:cs typeface="Century Gothic"/>
                <a:sym typeface="Century Gothic"/>
              </a:rPr>
              <a:t>www.tonyelumelufoundation.org</a:t>
            </a:r>
            <a:endParaRPr sz="1467"/>
          </a:p>
        </p:txBody>
      </p:sp>
      <p:cxnSp>
        <p:nvCxnSpPr>
          <p:cNvPr id="211" name="Google Shape;211;p32"/>
          <p:cNvCxnSpPr/>
          <p:nvPr/>
        </p:nvCxnSpPr>
        <p:spPr>
          <a:xfrm>
            <a:off x="813668" y="6548394"/>
            <a:ext cx="8295609" cy="14453"/>
          </a:xfrm>
          <a:prstGeom prst="straightConnector1">
            <a:avLst/>
          </a:prstGeom>
          <a:noFill/>
          <a:ln w="9525" cap="flat" cmpd="sng">
            <a:solidFill>
              <a:schemeClr val="accent4"/>
            </a:solidFill>
            <a:prstDash val="solid"/>
            <a:round/>
            <a:headEnd type="none" w="sm" len="sm"/>
            <a:tailEnd type="none" w="sm" len="sm"/>
          </a:ln>
        </p:spPr>
      </p:cxnSp>
      <p:sp>
        <p:nvSpPr>
          <p:cNvPr id="212" name="Google Shape;212;p32"/>
          <p:cNvSpPr txBox="1"/>
          <p:nvPr/>
        </p:nvSpPr>
        <p:spPr>
          <a:xfrm>
            <a:off x="10316560" y="179727"/>
            <a:ext cx="1556529" cy="509330"/>
          </a:xfrm>
          <a:prstGeom prst="rect">
            <a:avLst/>
          </a:prstGeom>
          <a:noFill/>
          <a:ln>
            <a:noFill/>
          </a:ln>
        </p:spPr>
        <p:txBody>
          <a:bodyPr spcFirstLastPara="1" wrap="square" lIns="45700" tIns="45700" rIns="45700" bIns="45700" anchor="t" anchorCtr="0">
            <a:spAutoFit/>
          </a:bodyPr>
          <a:lstStyle/>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Empowering</a:t>
            </a:r>
            <a:endParaRPr sz="1467"/>
          </a:p>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African Entrepreneurs</a:t>
            </a:r>
            <a:endParaRPr sz="1467"/>
          </a:p>
        </p:txBody>
      </p:sp>
      <p:grpSp>
        <p:nvGrpSpPr>
          <p:cNvPr id="213" name="Google Shape;213;p32"/>
          <p:cNvGrpSpPr/>
          <p:nvPr/>
        </p:nvGrpSpPr>
        <p:grpSpPr>
          <a:xfrm>
            <a:off x="11899611" y="218825"/>
            <a:ext cx="45723" cy="387771"/>
            <a:chOff x="-1" y="-1"/>
            <a:chExt cx="45721" cy="387769"/>
          </a:xfrm>
        </p:grpSpPr>
        <p:sp>
          <p:nvSpPr>
            <p:cNvPr id="214" name="Google Shape;214;p32"/>
            <p:cNvSpPr/>
            <p:nvPr/>
          </p:nvSpPr>
          <p:spPr>
            <a:xfrm>
              <a:off x="0" y="-1"/>
              <a:ext cx="45719" cy="387769"/>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215" name="Google Shape;215;p32"/>
            <p:cNvSpPr txBox="1"/>
            <p:nvPr/>
          </p:nvSpPr>
          <p:spPr>
            <a:xfrm flipH="1">
              <a:off x="-1" y="15613"/>
              <a:ext cx="45721" cy="35654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rgbClr val="FFFFFF"/>
                </a:buClr>
                <a:buSzPts val="1400"/>
                <a:buFont typeface="Century Gothic"/>
                <a:buNone/>
              </a:pPr>
              <a:r>
                <a:rPr lang="en" sz="1867" b="0" i="0" u="none" strike="noStrike" cap="none">
                  <a:solidFill>
                    <a:srgbClr val="FFFFFF"/>
                  </a:solidFill>
                  <a:latin typeface="Century Gothic"/>
                  <a:ea typeface="Century Gothic"/>
                  <a:cs typeface="Century Gothic"/>
                  <a:sym typeface="Century Gothic"/>
                </a:rPr>
                <a:t> </a:t>
              </a:r>
              <a:endParaRPr sz="1467"/>
            </a:p>
          </p:txBody>
        </p:sp>
      </p:grpSp>
      <p:sp>
        <p:nvSpPr>
          <p:cNvPr id="216" name="Google Shape;216;p32"/>
          <p:cNvSpPr txBox="1">
            <a:spLocks noGrp="1"/>
          </p:cNvSpPr>
          <p:nvPr>
            <p:ph type="title"/>
          </p:nvPr>
        </p:nvSpPr>
        <p:spPr>
          <a:xfrm>
            <a:off x="609600" y="914401"/>
            <a:ext cx="10972800" cy="503239"/>
          </a:xfrm>
          <a:prstGeom prst="rect">
            <a:avLst/>
          </a:prstGeom>
          <a:noFill/>
          <a:ln>
            <a:noFill/>
          </a:ln>
        </p:spPr>
        <p:txBody>
          <a:bodyPr spcFirstLastPara="1" wrap="square" lIns="34275" tIns="34275" rIns="34275" bIns="34275" anchor="ctr" anchorCtr="0">
            <a:normAutofit/>
          </a:bodyPr>
          <a:lstStyle>
            <a:lvl1pPr lvl="0" algn="ctr">
              <a:lnSpc>
                <a:spcPct val="100000"/>
              </a:lnSpc>
              <a:spcBef>
                <a:spcPts val="0"/>
              </a:spcBef>
              <a:spcAft>
                <a:spcPts val="0"/>
              </a:spcAft>
              <a:buClr>
                <a:srgbClr val="55545A"/>
              </a:buClr>
              <a:buSzPts val="1400"/>
              <a:buNone/>
              <a:defRPr/>
            </a:lvl1pPr>
            <a:lvl2pPr lvl="1" algn="ctr">
              <a:lnSpc>
                <a:spcPct val="100000"/>
              </a:lnSpc>
              <a:spcBef>
                <a:spcPts val="0"/>
              </a:spcBef>
              <a:spcAft>
                <a:spcPts val="0"/>
              </a:spcAft>
              <a:buClr>
                <a:srgbClr val="55545A"/>
              </a:buClr>
              <a:buSzPts val="1400"/>
              <a:buNone/>
              <a:defRPr/>
            </a:lvl2pPr>
            <a:lvl3pPr lvl="2" algn="ctr">
              <a:lnSpc>
                <a:spcPct val="100000"/>
              </a:lnSpc>
              <a:spcBef>
                <a:spcPts val="0"/>
              </a:spcBef>
              <a:spcAft>
                <a:spcPts val="0"/>
              </a:spcAft>
              <a:buClr>
                <a:srgbClr val="55545A"/>
              </a:buClr>
              <a:buSzPts val="1400"/>
              <a:buNone/>
              <a:defRPr/>
            </a:lvl3pPr>
            <a:lvl4pPr lvl="3" algn="ctr">
              <a:lnSpc>
                <a:spcPct val="100000"/>
              </a:lnSpc>
              <a:spcBef>
                <a:spcPts val="0"/>
              </a:spcBef>
              <a:spcAft>
                <a:spcPts val="0"/>
              </a:spcAft>
              <a:buClr>
                <a:srgbClr val="55545A"/>
              </a:buClr>
              <a:buSzPts val="1400"/>
              <a:buNone/>
              <a:defRPr/>
            </a:lvl4pPr>
            <a:lvl5pPr lvl="4" algn="ctr">
              <a:lnSpc>
                <a:spcPct val="100000"/>
              </a:lnSpc>
              <a:spcBef>
                <a:spcPts val="0"/>
              </a:spcBef>
              <a:spcAft>
                <a:spcPts val="0"/>
              </a:spcAft>
              <a:buClr>
                <a:srgbClr val="55545A"/>
              </a:buClr>
              <a:buSzPts val="1400"/>
              <a:buNone/>
              <a:defRPr/>
            </a:lvl5pPr>
            <a:lvl6pPr lvl="5" algn="ctr">
              <a:lnSpc>
                <a:spcPct val="100000"/>
              </a:lnSpc>
              <a:spcBef>
                <a:spcPts val="0"/>
              </a:spcBef>
              <a:spcAft>
                <a:spcPts val="0"/>
              </a:spcAft>
              <a:buClr>
                <a:srgbClr val="55545A"/>
              </a:buClr>
              <a:buSzPts val="1400"/>
              <a:buNone/>
              <a:defRPr/>
            </a:lvl6pPr>
            <a:lvl7pPr lvl="6" algn="ctr">
              <a:lnSpc>
                <a:spcPct val="100000"/>
              </a:lnSpc>
              <a:spcBef>
                <a:spcPts val="0"/>
              </a:spcBef>
              <a:spcAft>
                <a:spcPts val="0"/>
              </a:spcAft>
              <a:buClr>
                <a:srgbClr val="55545A"/>
              </a:buClr>
              <a:buSzPts val="1400"/>
              <a:buNone/>
              <a:defRPr/>
            </a:lvl7pPr>
            <a:lvl8pPr lvl="7" algn="ctr">
              <a:lnSpc>
                <a:spcPct val="100000"/>
              </a:lnSpc>
              <a:spcBef>
                <a:spcPts val="0"/>
              </a:spcBef>
              <a:spcAft>
                <a:spcPts val="0"/>
              </a:spcAft>
              <a:buClr>
                <a:srgbClr val="55545A"/>
              </a:buClr>
              <a:buSzPts val="1400"/>
              <a:buNone/>
              <a:defRPr/>
            </a:lvl8pPr>
            <a:lvl9pPr lvl="8" algn="ctr">
              <a:lnSpc>
                <a:spcPct val="100000"/>
              </a:lnSpc>
              <a:spcBef>
                <a:spcPts val="0"/>
              </a:spcBef>
              <a:spcAft>
                <a:spcPts val="0"/>
              </a:spcAft>
              <a:buClr>
                <a:srgbClr val="55545A"/>
              </a:buClr>
              <a:buSzPts val="1400"/>
              <a:buNone/>
              <a:defRPr/>
            </a:lvl9pPr>
          </a:lstStyle>
          <a:p>
            <a:endParaRPr/>
          </a:p>
        </p:txBody>
      </p:sp>
    </p:spTree>
    <p:extLst>
      <p:ext uri="{BB962C8B-B14F-4D97-AF65-F5344CB8AC3E}">
        <p14:creationId xmlns:p14="http://schemas.microsoft.com/office/powerpoint/2010/main" val="51389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99"/>
        <p:cNvGrpSpPr/>
        <p:nvPr/>
      </p:nvGrpSpPr>
      <p:grpSpPr>
        <a:xfrm>
          <a:off x="0" y="0"/>
          <a:ext cx="0" cy="0"/>
          <a:chOff x="0" y="0"/>
          <a:chExt cx="0" cy="0"/>
        </a:xfrm>
      </p:grpSpPr>
      <p:sp>
        <p:nvSpPr>
          <p:cNvPr id="600" name="Google Shape;600;p69"/>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60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01" name="Google Shape;601;p69"/>
          <p:cNvSpPr txBox="1">
            <a:spLocks noGrp="1"/>
          </p:cNvSpPr>
          <p:nvPr>
            <p:ph type="subTitle" idx="1"/>
          </p:nvPr>
        </p:nvSpPr>
        <p:spPr>
          <a:xfrm>
            <a:off x="1524000" y="3602039"/>
            <a:ext cx="9144000" cy="16556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1067"/>
              </a:spcBef>
              <a:spcAft>
                <a:spcPts val="0"/>
              </a:spcAft>
              <a:buClr>
                <a:schemeClr val="dk1"/>
              </a:buClr>
              <a:buSzPts val="1800"/>
              <a:buNone/>
              <a:defRPr sz="2400"/>
            </a:lvl1pPr>
            <a:lvl2pPr lvl="1" algn="ctr" rtl="0">
              <a:lnSpc>
                <a:spcPct val="90000"/>
              </a:lnSpc>
              <a:spcBef>
                <a:spcPts val="533"/>
              </a:spcBef>
              <a:spcAft>
                <a:spcPts val="0"/>
              </a:spcAft>
              <a:buClr>
                <a:schemeClr val="dk1"/>
              </a:buClr>
              <a:buSzPts val="1500"/>
              <a:buNone/>
              <a:defRPr sz="2000"/>
            </a:lvl2pPr>
            <a:lvl3pPr lvl="2" algn="ctr" rtl="0">
              <a:lnSpc>
                <a:spcPct val="90000"/>
              </a:lnSpc>
              <a:spcBef>
                <a:spcPts val="533"/>
              </a:spcBef>
              <a:spcAft>
                <a:spcPts val="0"/>
              </a:spcAft>
              <a:buClr>
                <a:schemeClr val="dk1"/>
              </a:buClr>
              <a:buSzPts val="1400"/>
              <a:buNone/>
              <a:defRPr sz="1867"/>
            </a:lvl3pPr>
            <a:lvl4pPr lvl="3" algn="ctr" rtl="0">
              <a:lnSpc>
                <a:spcPct val="90000"/>
              </a:lnSpc>
              <a:spcBef>
                <a:spcPts val="533"/>
              </a:spcBef>
              <a:spcAft>
                <a:spcPts val="0"/>
              </a:spcAft>
              <a:buClr>
                <a:schemeClr val="dk1"/>
              </a:buClr>
              <a:buSzPts val="1200"/>
              <a:buNone/>
              <a:defRPr sz="1600"/>
            </a:lvl4pPr>
            <a:lvl5pPr lvl="4" algn="ctr" rtl="0">
              <a:lnSpc>
                <a:spcPct val="90000"/>
              </a:lnSpc>
              <a:spcBef>
                <a:spcPts val="533"/>
              </a:spcBef>
              <a:spcAft>
                <a:spcPts val="0"/>
              </a:spcAft>
              <a:buClr>
                <a:schemeClr val="dk1"/>
              </a:buClr>
              <a:buSzPts val="12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sp>
        <p:nvSpPr>
          <p:cNvPr id="602" name="Google Shape;602;p69"/>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03" name="Google Shape;603;p69"/>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04" name="Google Shape;604;p69"/>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90765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15_Custom Layout">
  <p:cSld name="15_Custom Layout">
    <p:spTree>
      <p:nvGrpSpPr>
        <p:cNvPr id="1" name="Shape 217"/>
        <p:cNvGrpSpPr/>
        <p:nvPr/>
      </p:nvGrpSpPr>
      <p:grpSpPr>
        <a:xfrm>
          <a:off x="0" y="0"/>
          <a:ext cx="0" cy="0"/>
          <a:chOff x="0" y="0"/>
          <a:chExt cx="0" cy="0"/>
        </a:xfrm>
      </p:grpSpPr>
      <p:sp>
        <p:nvSpPr>
          <p:cNvPr id="218" name="Google Shape;218;p33"/>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pic>
        <p:nvPicPr>
          <p:cNvPr id="219" name="Google Shape;219;p33" descr="Picture 5"/>
          <p:cNvPicPr preferRelativeResize="0"/>
          <p:nvPr/>
        </p:nvPicPr>
        <p:blipFill rotWithShape="1">
          <a:blip r:embed="rId2">
            <a:alphaModFix/>
          </a:blip>
          <a:srcRect/>
          <a:stretch/>
        </p:blipFill>
        <p:spPr>
          <a:xfrm>
            <a:off x="192637" y="215642"/>
            <a:ext cx="2113241" cy="383213"/>
          </a:xfrm>
          <a:prstGeom prst="rect">
            <a:avLst/>
          </a:prstGeom>
          <a:noFill/>
          <a:ln>
            <a:noFill/>
          </a:ln>
        </p:spPr>
      </p:pic>
      <p:sp>
        <p:nvSpPr>
          <p:cNvPr id="220" name="Google Shape;220;p33"/>
          <p:cNvSpPr txBox="1"/>
          <p:nvPr/>
        </p:nvSpPr>
        <p:spPr>
          <a:xfrm>
            <a:off x="9197600" y="6425283"/>
            <a:ext cx="2546857" cy="2769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5545A"/>
              </a:buClr>
              <a:buSzPts val="900"/>
              <a:buFont typeface="Century Gothic"/>
              <a:buNone/>
            </a:pPr>
            <a:r>
              <a:rPr lang="en" sz="1200" b="0" i="0" u="none" strike="noStrike" cap="none">
                <a:solidFill>
                  <a:srgbClr val="55545A"/>
                </a:solidFill>
                <a:latin typeface="Century Gothic"/>
                <a:ea typeface="Century Gothic"/>
                <a:cs typeface="Century Gothic"/>
                <a:sym typeface="Century Gothic"/>
              </a:rPr>
              <a:t>www.tonyelumelufoundation.org</a:t>
            </a:r>
            <a:endParaRPr sz="1467"/>
          </a:p>
        </p:txBody>
      </p:sp>
      <p:cxnSp>
        <p:nvCxnSpPr>
          <p:cNvPr id="221" name="Google Shape;221;p33"/>
          <p:cNvCxnSpPr/>
          <p:nvPr/>
        </p:nvCxnSpPr>
        <p:spPr>
          <a:xfrm>
            <a:off x="813668" y="6548394"/>
            <a:ext cx="8295609" cy="14453"/>
          </a:xfrm>
          <a:prstGeom prst="straightConnector1">
            <a:avLst/>
          </a:prstGeom>
          <a:noFill/>
          <a:ln w="9525" cap="flat" cmpd="sng">
            <a:solidFill>
              <a:schemeClr val="accent4"/>
            </a:solidFill>
            <a:prstDash val="solid"/>
            <a:round/>
            <a:headEnd type="none" w="sm" len="sm"/>
            <a:tailEnd type="none" w="sm" len="sm"/>
          </a:ln>
        </p:spPr>
      </p:cxnSp>
      <p:sp>
        <p:nvSpPr>
          <p:cNvPr id="222" name="Google Shape;222;p33"/>
          <p:cNvSpPr txBox="1"/>
          <p:nvPr/>
        </p:nvSpPr>
        <p:spPr>
          <a:xfrm>
            <a:off x="10316560" y="179727"/>
            <a:ext cx="1556529" cy="509330"/>
          </a:xfrm>
          <a:prstGeom prst="rect">
            <a:avLst/>
          </a:prstGeom>
          <a:noFill/>
          <a:ln>
            <a:noFill/>
          </a:ln>
        </p:spPr>
        <p:txBody>
          <a:bodyPr spcFirstLastPara="1" wrap="square" lIns="45700" tIns="45700" rIns="45700" bIns="45700" anchor="t" anchorCtr="0">
            <a:spAutoFit/>
          </a:bodyPr>
          <a:lstStyle/>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Empowering</a:t>
            </a:r>
            <a:endParaRPr sz="1467"/>
          </a:p>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African Entrepreneurs</a:t>
            </a:r>
            <a:endParaRPr sz="1467"/>
          </a:p>
        </p:txBody>
      </p:sp>
      <p:grpSp>
        <p:nvGrpSpPr>
          <p:cNvPr id="223" name="Google Shape;223;p33"/>
          <p:cNvGrpSpPr/>
          <p:nvPr/>
        </p:nvGrpSpPr>
        <p:grpSpPr>
          <a:xfrm>
            <a:off x="11899611" y="218825"/>
            <a:ext cx="45723" cy="387771"/>
            <a:chOff x="-1" y="-1"/>
            <a:chExt cx="45721" cy="387769"/>
          </a:xfrm>
        </p:grpSpPr>
        <p:sp>
          <p:nvSpPr>
            <p:cNvPr id="224" name="Google Shape;224;p33"/>
            <p:cNvSpPr/>
            <p:nvPr/>
          </p:nvSpPr>
          <p:spPr>
            <a:xfrm>
              <a:off x="0" y="-1"/>
              <a:ext cx="45719" cy="387769"/>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225" name="Google Shape;225;p33"/>
            <p:cNvSpPr txBox="1"/>
            <p:nvPr/>
          </p:nvSpPr>
          <p:spPr>
            <a:xfrm flipH="1">
              <a:off x="-1" y="15613"/>
              <a:ext cx="45721" cy="35654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rgbClr val="FFFFFF"/>
                </a:buClr>
                <a:buSzPts val="1400"/>
                <a:buFont typeface="Century Gothic"/>
                <a:buNone/>
              </a:pPr>
              <a:r>
                <a:rPr lang="en" sz="1867" b="0" i="0" u="none" strike="noStrike" cap="none">
                  <a:solidFill>
                    <a:srgbClr val="FFFFFF"/>
                  </a:solidFill>
                  <a:latin typeface="Century Gothic"/>
                  <a:ea typeface="Century Gothic"/>
                  <a:cs typeface="Century Gothic"/>
                  <a:sym typeface="Century Gothic"/>
                </a:rPr>
                <a:t> </a:t>
              </a:r>
              <a:endParaRPr sz="1467"/>
            </a:p>
          </p:txBody>
        </p:sp>
      </p:grpSp>
      <p:sp>
        <p:nvSpPr>
          <p:cNvPr id="226" name="Google Shape;226;p33"/>
          <p:cNvSpPr>
            <a:spLocks noGrp="1"/>
          </p:cNvSpPr>
          <p:nvPr>
            <p:ph type="pic" idx="2"/>
          </p:nvPr>
        </p:nvSpPr>
        <p:spPr>
          <a:xfrm>
            <a:off x="609600" y="609600"/>
            <a:ext cx="10972800" cy="5638800"/>
          </a:xfrm>
          <a:prstGeom prst="rect">
            <a:avLst/>
          </a:prstGeom>
          <a:noFill/>
          <a:ln>
            <a:noFill/>
          </a:ln>
        </p:spPr>
      </p:sp>
    </p:spTree>
    <p:extLst>
      <p:ext uri="{BB962C8B-B14F-4D97-AF65-F5344CB8AC3E}">
        <p14:creationId xmlns:p14="http://schemas.microsoft.com/office/powerpoint/2010/main" val="3670688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14_Custom Layout">
  <p:cSld name="14_Custom Layout">
    <p:spTree>
      <p:nvGrpSpPr>
        <p:cNvPr id="1" name="Shape 227"/>
        <p:cNvGrpSpPr/>
        <p:nvPr/>
      </p:nvGrpSpPr>
      <p:grpSpPr>
        <a:xfrm>
          <a:off x="0" y="0"/>
          <a:ext cx="0" cy="0"/>
          <a:chOff x="0" y="0"/>
          <a:chExt cx="0" cy="0"/>
        </a:xfrm>
      </p:grpSpPr>
      <p:sp>
        <p:nvSpPr>
          <p:cNvPr id="228" name="Google Shape;228;p34"/>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pic>
        <p:nvPicPr>
          <p:cNvPr id="229" name="Google Shape;229;p34" descr="Picture 5"/>
          <p:cNvPicPr preferRelativeResize="0"/>
          <p:nvPr/>
        </p:nvPicPr>
        <p:blipFill rotWithShape="1">
          <a:blip r:embed="rId2">
            <a:alphaModFix/>
          </a:blip>
          <a:srcRect/>
          <a:stretch/>
        </p:blipFill>
        <p:spPr>
          <a:xfrm>
            <a:off x="192637" y="215642"/>
            <a:ext cx="2113241" cy="383213"/>
          </a:xfrm>
          <a:prstGeom prst="rect">
            <a:avLst/>
          </a:prstGeom>
          <a:noFill/>
          <a:ln>
            <a:noFill/>
          </a:ln>
        </p:spPr>
      </p:pic>
      <p:sp>
        <p:nvSpPr>
          <p:cNvPr id="230" name="Google Shape;230;p34"/>
          <p:cNvSpPr txBox="1"/>
          <p:nvPr/>
        </p:nvSpPr>
        <p:spPr>
          <a:xfrm>
            <a:off x="9197600" y="6425283"/>
            <a:ext cx="2546857" cy="2769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5545A"/>
              </a:buClr>
              <a:buSzPts val="900"/>
              <a:buFont typeface="Century Gothic"/>
              <a:buNone/>
            </a:pPr>
            <a:r>
              <a:rPr lang="en" sz="1200" b="0" i="0" u="none" strike="noStrike" cap="none">
                <a:solidFill>
                  <a:srgbClr val="55545A"/>
                </a:solidFill>
                <a:latin typeface="Century Gothic"/>
                <a:ea typeface="Century Gothic"/>
                <a:cs typeface="Century Gothic"/>
                <a:sym typeface="Century Gothic"/>
              </a:rPr>
              <a:t>www.tonyelumelufoundation.org</a:t>
            </a:r>
            <a:endParaRPr sz="1467"/>
          </a:p>
        </p:txBody>
      </p:sp>
      <p:cxnSp>
        <p:nvCxnSpPr>
          <p:cNvPr id="231" name="Google Shape;231;p34"/>
          <p:cNvCxnSpPr/>
          <p:nvPr/>
        </p:nvCxnSpPr>
        <p:spPr>
          <a:xfrm>
            <a:off x="813668" y="6548394"/>
            <a:ext cx="8295609" cy="14453"/>
          </a:xfrm>
          <a:prstGeom prst="straightConnector1">
            <a:avLst/>
          </a:prstGeom>
          <a:noFill/>
          <a:ln w="9525" cap="flat" cmpd="sng">
            <a:solidFill>
              <a:schemeClr val="accent4"/>
            </a:solidFill>
            <a:prstDash val="solid"/>
            <a:round/>
            <a:headEnd type="none" w="sm" len="sm"/>
            <a:tailEnd type="none" w="sm" len="sm"/>
          </a:ln>
        </p:spPr>
      </p:cxnSp>
      <p:sp>
        <p:nvSpPr>
          <p:cNvPr id="232" name="Google Shape;232;p34"/>
          <p:cNvSpPr txBox="1"/>
          <p:nvPr/>
        </p:nvSpPr>
        <p:spPr>
          <a:xfrm>
            <a:off x="10316560" y="179727"/>
            <a:ext cx="1556529" cy="509330"/>
          </a:xfrm>
          <a:prstGeom prst="rect">
            <a:avLst/>
          </a:prstGeom>
          <a:noFill/>
          <a:ln>
            <a:noFill/>
          </a:ln>
        </p:spPr>
        <p:txBody>
          <a:bodyPr spcFirstLastPara="1" wrap="square" lIns="45700" tIns="45700" rIns="45700" bIns="45700" anchor="t" anchorCtr="0">
            <a:spAutoFit/>
          </a:bodyPr>
          <a:lstStyle/>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Empowering</a:t>
            </a:r>
            <a:endParaRPr sz="1467"/>
          </a:p>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African Entrepreneurs</a:t>
            </a:r>
            <a:endParaRPr sz="1467"/>
          </a:p>
        </p:txBody>
      </p:sp>
      <p:grpSp>
        <p:nvGrpSpPr>
          <p:cNvPr id="233" name="Google Shape;233;p34"/>
          <p:cNvGrpSpPr/>
          <p:nvPr/>
        </p:nvGrpSpPr>
        <p:grpSpPr>
          <a:xfrm>
            <a:off x="11899611" y="218825"/>
            <a:ext cx="45723" cy="387771"/>
            <a:chOff x="-1" y="-1"/>
            <a:chExt cx="45721" cy="387769"/>
          </a:xfrm>
        </p:grpSpPr>
        <p:sp>
          <p:nvSpPr>
            <p:cNvPr id="234" name="Google Shape;234;p34"/>
            <p:cNvSpPr/>
            <p:nvPr/>
          </p:nvSpPr>
          <p:spPr>
            <a:xfrm>
              <a:off x="0" y="-1"/>
              <a:ext cx="45719" cy="387769"/>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235" name="Google Shape;235;p34"/>
            <p:cNvSpPr txBox="1"/>
            <p:nvPr/>
          </p:nvSpPr>
          <p:spPr>
            <a:xfrm flipH="1">
              <a:off x="-1" y="15613"/>
              <a:ext cx="45721" cy="35654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rgbClr val="FFFFFF"/>
                </a:buClr>
                <a:buSzPts val="1400"/>
                <a:buFont typeface="Century Gothic"/>
                <a:buNone/>
              </a:pPr>
              <a:r>
                <a:rPr lang="en" sz="1867" b="0" i="0" u="none" strike="noStrike" cap="none">
                  <a:solidFill>
                    <a:srgbClr val="FFFFFF"/>
                  </a:solidFill>
                  <a:latin typeface="Century Gothic"/>
                  <a:ea typeface="Century Gothic"/>
                  <a:cs typeface="Century Gothic"/>
                  <a:sym typeface="Century Gothic"/>
                </a:rPr>
                <a:t> </a:t>
              </a:r>
              <a:endParaRPr sz="1467"/>
            </a:p>
          </p:txBody>
        </p:sp>
      </p:grpSp>
      <p:sp>
        <p:nvSpPr>
          <p:cNvPr id="236" name="Google Shape;236;p34"/>
          <p:cNvSpPr>
            <a:spLocks noGrp="1"/>
          </p:cNvSpPr>
          <p:nvPr>
            <p:ph type="pic" idx="2"/>
          </p:nvPr>
        </p:nvSpPr>
        <p:spPr>
          <a:xfrm>
            <a:off x="3851131" y="1355835"/>
            <a:ext cx="3263463" cy="2073167"/>
          </a:xfrm>
          <a:prstGeom prst="rect">
            <a:avLst/>
          </a:prstGeom>
          <a:noFill/>
          <a:ln>
            <a:noFill/>
          </a:ln>
        </p:spPr>
      </p:sp>
      <p:sp>
        <p:nvSpPr>
          <p:cNvPr id="237" name="Google Shape;237;p34"/>
          <p:cNvSpPr>
            <a:spLocks noGrp="1"/>
          </p:cNvSpPr>
          <p:nvPr>
            <p:ph type="pic" idx="3"/>
          </p:nvPr>
        </p:nvSpPr>
        <p:spPr>
          <a:xfrm>
            <a:off x="7598978" y="1355835"/>
            <a:ext cx="3263463" cy="2073167"/>
          </a:xfrm>
          <a:prstGeom prst="rect">
            <a:avLst/>
          </a:prstGeom>
          <a:noFill/>
          <a:ln>
            <a:noFill/>
          </a:ln>
        </p:spPr>
      </p:sp>
    </p:spTree>
    <p:extLst>
      <p:ext uri="{BB962C8B-B14F-4D97-AF65-F5344CB8AC3E}">
        <p14:creationId xmlns:p14="http://schemas.microsoft.com/office/powerpoint/2010/main" val="6575750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13_Custom Layout">
  <p:cSld name="13_Custom Layout">
    <p:spTree>
      <p:nvGrpSpPr>
        <p:cNvPr id="1" name="Shape 238"/>
        <p:cNvGrpSpPr/>
        <p:nvPr/>
      </p:nvGrpSpPr>
      <p:grpSpPr>
        <a:xfrm>
          <a:off x="0" y="0"/>
          <a:ext cx="0" cy="0"/>
          <a:chOff x="0" y="0"/>
          <a:chExt cx="0" cy="0"/>
        </a:xfrm>
      </p:grpSpPr>
      <p:sp>
        <p:nvSpPr>
          <p:cNvPr id="239" name="Google Shape;239;p35"/>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pic>
        <p:nvPicPr>
          <p:cNvPr id="240" name="Google Shape;240;p35" descr="Picture 5"/>
          <p:cNvPicPr preferRelativeResize="0"/>
          <p:nvPr/>
        </p:nvPicPr>
        <p:blipFill rotWithShape="1">
          <a:blip r:embed="rId2">
            <a:alphaModFix/>
          </a:blip>
          <a:srcRect/>
          <a:stretch/>
        </p:blipFill>
        <p:spPr>
          <a:xfrm>
            <a:off x="192637" y="215642"/>
            <a:ext cx="2113241" cy="383213"/>
          </a:xfrm>
          <a:prstGeom prst="rect">
            <a:avLst/>
          </a:prstGeom>
          <a:noFill/>
          <a:ln>
            <a:noFill/>
          </a:ln>
        </p:spPr>
      </p:pic>
      <p:sp>
        <p:nvSpPr>
          <p:cNvPr id="241" name="Google Shape;241;p35"/>
          <p:cNvSpPr txBox="1"/>
          <p:nvPr/>
        </p:nvSpPr>
        <p:spPr>
          <a:xfrm>
            <a:off x="9197600" y="6425283"/>
            <a:ext cx="2546857" cy="2769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5545A"/>
              </a:buClr>
              <a:buSzPts val="900"/>
              <a:buFont typeface="Century Gothic"/>
              <a:buNone/>
            </a:pPr>
            <a:r>
              <a:rPr lang="en" sz="1200" b="0" i="0" u="none" strike="noStrike" cap="none">
                <a:solidFill>
                  <a:srgbClr val="55545A"/>
                </a:solidFill>
                <a:latin typeface="Century Gothic"/>
                <a:ea typeface="Century Gothic"/>
                <a:cs typeface="Century Gothic"/>
                <a:sym typeface="Century Gothic"/>
              </a:rPr>
              <a:t>www.tonyelumelufoundation.org</a:t>
            </a:r>
            <a:endParaRPr sz="1467"/>
          </a:p>
        </p:txBody>
      </p:sp>
      <p:cxnSp>
        <p:nvCxnSpPr>
          <p:cNvPr id="242" name="Google Shape;242;p35"/>
          <p:cNvCxnSpPr/>
          <p:nvPr/>
        </p:nvCxnSpPr>
        <p:spPr>
          <a:xfrm>
            <a:off x="813668" y="6548394"/>
            <a:ext cx="8295609" cy="14453"/>
          </a:xfrm>
          <a:prstGeom prst="straightConnector1">
            <a:avLst/>
          </a:prstGeom>
          <a:noFill/>
          <a:ln w="9525" cap="flat" cmpd="sng">
            <a:solidFill>
              <a:schemeClr val="accent4"/>
            </a:solidFill>
            <a:prstDash val="solid"/>
            <a:round/>
            <a:headEnd type="none" w="sm" len="sm"/>
            <a:tailEnd type="none" w="sm" len="sm"/>
          </a:ln>
        </p:spPr>
      </p:cxnSp>
      <p:sp>
        <p:nvSpPr>
          <p:cNvPr id="243" name="Google Shape;243;p35"/>
          <p:cNvSpPr txBox="1"/>
          <p:nvPr/>
        </p:nvSpPr>
        <p:spPr>
          <a:xfrm>
            <a:off x="10316560" y="179727"/>
            <a:ext cx="1556529" cy="509330"/>
          </a:xfrm>
          <a:prstGeom prst="rect">
            <a:avLst/>
          </a:prstGeom>
          <a:noFill/>
          <a:ln>
            <a:noFill/>
          </a:ln>
        </p:spPr>
        <p:txBody>
          <a:bodyPr spcFirstLastPara="1" wrap="square" lIns="45700" tIns="45700" rIns="45700" bIns="45700" anchor="t" anchorCtr="0">
            <a:spAutoFit/>
          </a:bodyPr>
          <a:lstStyle/>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Empowering</a:t>
            </a:r>
            <a:endParaRPr sz="1467"/>
          </a:p>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African Entrepreneurs</a:t>
            </a:r>
            <a:endParaRPr sz="1467"/>
          </a:p>
        </p:txBody>
      </p:sp>
      <p:grpSp>
        <p:nvGrpSpPr>
          <p:cNvPr id="244" name="Google Shape;244;p35"/>
          <p:cNvGrpSpPr/>
          <p:nvPr/>
        </p:nvGrpSpPr>
        <p:grpSpPr>
          <a:xfrm>
            <a:off x="11899611" y="218825"/>
            <a:ext cx="45723" cy="387771"/>
            <a:chOff x="-1" y="-1"/>
            <a:chExt cx="45721" cy="387769"/>
          </a:xfrm>
        </p:grpSpPr>
        <p:sp>
          <p:nvSpPr>
            <p:cNvPr id="245" name="Google Shape;245;p35"/>
            <p:cNvSpPr/>
            <p:nvPr/>
          </p:nvSpPr>
          <p:spPr>
            <a:xfrm>
              <a:off x="0" y="-1"/>
              <a:ext cx="45719" cy="387769"/>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246" name="Google Shape;246;p35"/>
            <p:cNvSpPr txBox="1"/>
            <p:nvPr/>
          </p:nvSpPr>
          <p:spPr>
            <a:xfrm flipH="1">
              <a:off x="-1" y="15613"/>
              <a:ext cx="45721" cy="35654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rgbClr val="FFFFFF"/>
                </a:buClr>
                <a:buSzPts val="1400"/>
                <a:buFont typeface="Century Gothic"/>
                <a:buNone/>
              </a:pPr>
              <a:r>
                <a:rPr lang="en" sz="1867" b="0" i="0" u="none" strike="noStrike" cap="none">
                  <a:solidFill>
                    <a:srgbClr val="FFFFFF"/>
                  </a:solidFill>
                  <a:latin typeface="Century Gothic"/>
                  <a:ea typeface="Century Gothic"/>
                  <a:cs typeface="Century Gothic"/>
                  <a:sym typeface="Century Gothic"/>
                </a:rPr>
                <a:t> </a:t>
              </a:r>
              <a:endParaRPr sz="1467"/>
            </a:p>
          </p:txBody>
        </p:sp>
      </p:grpSp>
      <p:sp>
        <p:nvSpPr>
          <p:cNvPr id="247" name="Google Shape;247;p35"/>
          <p:cNvSpPr>
            <a:spLocks noGrp="1"/>
          </p:cNvSpPr>
          <p:nvPr>
            <p:ph type="pic" idx="2"/>
          </p:nvPr>
        </p:nvSpPr>
        <p:spPr>
          <a:xfrm>
            <a:off x="8839200" y="2286000"/>
            <a:ext cx="2743200" cy="2286000"/>
          </a:xfrm>
          <a:prstGeom prst="rect">
            <a:avLst/>
          </a:prstGeom>
          <a:noFill/>
          <a:ln>
            <a:noFill/>
          </a:ln>
        </p:spPr>
      </p:sp>
      <p:sp>
        <p:nvSpPr>
          <p:cNvPr id="248" name="Google Shape;248;p35"/>
          <p:cNvSpPr>
            <a:spLocks noGrp="1"/>
          </p:cNvSpPr>
          <p:nvPr>
            <p:ph type="pic" idx="3"/>
          </p:nvPr>
        </p:nvSpPr>
        <p:spPr>
          <a:xfrm>
            <a:off x="6096000" y="4572000"/>
            <a:ext cx="2743200" cy="2286000"/>
          </a:xfrm>
          <a:prstGeom prst="rect">
            <a:avLst/>
          </a:prstGeom>
          <a:noFill/>
          <a:ln>
            <a:noFill/>
          </a:ln>
        </p:spPr>
      </p:sp>
      <p:sp>
        <p:nvSpPr>
          <p:cNvPr id="249" name="Google Shape;249;p35"/>
          <p:cNvSpPr>
            <a:spLocks noGrp="1"/>
          </p:cNvSpPr>
          <p:nvPr>
            <p:ph type="pic" idx="4"/>
          </p:nvPr>
        </p:nvSpPr>
        <p:spPr>
          <a:xfrm>
            <a:off x="6096000" y="0"/>
            <a:ext cx="2743200" cy="2286000"/>
          </a:xfrm>
          <a:prstGeom prst="rect">
            <a:avLst/>
          </a:prstGeom>
          <a:noFill/>
          <a:ln>
            <a:noFill/>
          </a:ln>
        </p:spPr>
      </p:sp>
    </p:spTree>
    <p:extLst>
      <p:ext uri="{BB962C8B-B14F-4D97-AF65-F5344CB8AC3E}">
        <p14:creationId xmlns:p14="http://schemas.microsoft.com/office/powerpoint/2010/main" val="30899816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16_Custom Layout">
  <p:cSld name="16_Custom Layout">
    <p:spTree>
      <p:nvGrpSpPr>
        <p:cNvPr id="1" name="Shape 250"/>
        <p:cNvGrpSpPr/>
        <p:nvPr/>
      </p:nvGrpSpPr>
      <p:grpSpPr>
        <a:xfrm>
          <a:off x="0" y="0"/>
          <a:ext cx="0" cy="0"/>
          <a:chOff x="0" y="0"/>
          <a:chExt cx="0" cy="0"/>
        </a:xfrm>
      </p:grpSpPr>
      <p:sp>
        <p:nvSpPr>
          <p:cNvPr id="251" name="Google Shape;251;p36"/>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pic>
        <p:nvPicPr>
          <p:cNvPr id="252" name="Google Shape;252;p36" descr="Picture 5"/>
          <p:cNvPicPr preferRelativeResize="0"/>
          <p:nvPr/>
        </p:nvPicPr>
        <p:blipFill rotWithShape="1">
          <a:blip r:embed="rId2">
            <a:alphaModFix/>
          </a:blip>
          <a:srcRect/>
          <a:stretch/>
        </p:blipFill>
        <p:spPr>
          <a:xfrm>
            <a:off x="192637" y="215642"/>
            <a:ext cx="2113241" cy="383213"/>
          </a:xfrm>
          <a:prstGeom prst="rect">
            <a:avLst/>
          </a:prstGeom>
          <a:noFill/>
          <a:ln>
            <a:noFill/>
          </a:ln>
        </p:spPr>
      </p:pic>
      <p:sp>
        <p:nvSpPr>
          <p:cNvPr id="253" name="Google Shape;253;p36"/>
          <p:cNvSpPr txBox="1"/>
          <p:nvPr/>
        </p:nvSpPr>
        <p:spPr>
          <a:xfrm>
            <a:off x="9197600" y="6425283"/>
            <a:ext cx="2546857" cy="2769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5545A"/>
              </a:buClr>
              <a:buSzPts val="900"/>
              <a:buFont typeface="Century Gothic"/>
              <a:buNone/>
            </a:pPr>
            <a:r>
              <a:rPr lang="en" sz="1200" b="0" i="0" u="none" strike="noStrike" cap="none">
                <a:solidFill>
                  <a:srgbClr val="55545A"/>
                </a:solidFill>
                <a:latin typeface="Century Gothic"/>
                <a:ea typeface="Century Gothic"/>
                <a:cs typeface="Century Gothic"/>
                <a:sym typeface="Century Gothic"/>
              </a:rPr>
              <a:t>www.tonyelumelufoundation.org</a:t>
            </a:r>
            <a:endParaRPr sz="1467"/>
          </a:p>
        </p:txBody>
      </p:sp>
      <p:cxnSp>
        <p:nvCxnSpPr>
          <p:cNvPr id="254" name="Google Shape;254;p36"/>
          <p:cNvCxnSpPr/>
          <p:nvPr/>
        </p:nvCxnSpPr>
        <p:spPr>
          <a:xfrm>
            <a:off x="813668" y="6548394"/>
            <a:ext cx="8295609" cy="14453"/>
          </a:xfrm>
          <a:prstGeom prst="straightConnector1">
            <a:avLst/>
          </a:prstGeom>
          <a:noFill/>
          <a:ln w="9525" cap="flat" cmpd="sng">
            <a:solidFill>
              <a:schemeClr val="accent4"/>
            </a:solidFill>
            <a:prstDash val="solid"/>
            <a:round/>
            <a:headEnd type="none" w="sm" len="sm"/>
            <a:tailEnd type="none" w="sm" len="sm"/>
          </a:ln>
        </p:spPr>
      </p:cxnSp>
      <p:sp>
        <p:nvSpPr>
          <p:cNvPr id="255" name="Google Shape;255;p36"/>
          <p:cNvSpPr txBox="1"/>
          <p:nvPr/>
        </p:nvSpPr>
        <p:spPr>
          <a:xfrm>
            <a:off x="10316560" y="179727"/>
            <a:ext cx="1556529" cy="509330"/>
          </a:xfrm>
          <a:prstGeom prst="rect">
            <a:avLst/>
          </a:prstGeom>
          <a:noFill/>
          <a:ln>
            <a:noFill/>
          </a:ln>
        </p:spPr>
        <p:txBody>
          <a:bodyPr spcFirstLastPara="1" wrap="square" lIns="45700" tIns="45700" rIns="45700" bIns="45700" anchor="t" anchorCtr="0">
            <a:spAutoFit/>
          </a:bodyPr>
          <a:lstStyle/>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Empowering</a:t>
            </a:r>
            <a:endParaRPr sz="1467"/>
          </a:p>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African Entrepreneurs</a:t>
            </a:r>
            <a:endParaRPr sz="1467"/>
          </a:p>
        </p:txBody>
      </p:sp>
      <p:grpSp>
        <p:nvGrpSpPr>
          <p:cNvPr id="256" name="Google Shape;256;p36"/>
          <p:cNvGrpSpPr/>
          <p:nvPr/>
        </p:nvGrpSpPr>
        <p:grpSpPr>
          <a:xfrm>
            <a:off x="11899611" y="218825"/>
            <a:ext cx="45723" cy="387771"/>
            <a:chOff x="-1" y="-1"/>
            <a:chExt cx="45721" cy="387769"/>
          </a:xfrm>
        </p:grpSpPr>
        <p:sp>
          <p:nvSpPr>
            <p:cNvPr id="257" name="Google Shape;257;p36"/>
            <p:cNvSpPr/>
            <p:nvPr/>
          </p:nvSpPr>
          <p:spPr>
            <a:xfrm>
              <a:off x="0" y="-1"/>
              <a:ext cx="45719" cy="387769"/>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258" name="Google Shape;258;p36"/>
            <p:cNvSpPr txBox="1"/>
            <p:nvPr/>
          </p:nvSpPr>
          <p:spPr>
            <a:xfrm flipH="1">
              <a:off x="-1" y="15613"/>
              <a:ext cx="45721" cy="35654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rgbClr val="FFFFFF"/>
                </a:buClr>
                <a:buSzPts val="1400"/>
                <a:buFont typeface="Century Gothic"/>
                <a:buNone/>
              </a:pPr>
              <a:r>
                <a:rPr lang="en" sz="1867" b="0" i="0" u="none" strike="noStrike" cap="none">
                  <a:solidFill>
                    <a:srgbClr val="FFFFFF"/>
                  </a:solidFill>
                  <a:latin typeface="Century Gothic"/>
                  <a:ea typeface="Century Gothic"/>
                  <a:cs typeface="Century Gothic"/>
                  <a:sym typeface="Century Gothic"/>
                </a:rPr>
                <a:t> </a:t>
              </a:r>
              <a:endParaRPr sz="1467"/>
            </a:p>
          </p:txBody>
        </p:sp>
      </p:grpSp>
      <p:grpSp>
        <p:nvGrpSpPr>
          <p:cNvPr id="259" name="Google Shape;259;p36"/>
          <p:cNvGrpSpPr/>
          <p:nvPr/>
        </p:nvGrpSpPr>
        <p:grpSpPr>
          <a:xfrm>
            <a:off x="8824176" y="1484115"/>
            <a:ext cx="2202896" cy="4341811"/>
            <a:chOff x="0" y="-1"/>
            <a:chExt cx="2202894" cy="4341809"/>
          </a:xfrm>
        </p:grpSpPr>
        <p:sp>
          <p:nvSpPr>
            <p:cNvPr id="260" name="Google Shape;260;p36"/>
            <p:cNvSpPr/>
            <p:nvPr/>
          </p:nvSpPr>
          <p:spPr>
            <a:xfrm>
              <a:off x="39901" y="-1"/>
              <a:ext cx="2125132" cy="4341809"/>
            </a:xfrm>
            <a:custGeom>
              <a:avLst/>
              <a:gdLst/>
              <a:ahLst/>
              <a:cxnLst/>
              <a:rect l="l" t="t" r="r" b="b"/>
              <a:pathLst>
                <a:path w="21599" h="21600" extrusionOk="0">
                  <a:moveTo>
                    <a:pt x="3301" y="0"/>
                  </a:moveTo>
                  <a:lnTo>
                    <a:pt x="18299" y="0"/>
                  </a:lnTo>
                  <a:cubicBezTo>
                    <a:pt x="20122" y="0"/>
                    <a:pt x="21599" y="725"/>
                    <a:pt x="21599" y="1620"/>
                  </a:cubicBezTo>
                  <a:lnTo>
                    <a:pt x="21599" y="19979"/>
                  </a:lnTo>
                  <a:cubicBezTo>
                    <a:pt x="21600" y="20874"/>
                    <a:pt x="20123" y="21600"/>
                    <a:pt x="18300" y="21600"/>
                  </a:cubicBezTo>
                  <a:cubicBezTo>
                    <a:pt x="18300" y="21600"/>
                    <a:pt x="18299" y="21600"/>
                    <a:pt x="18299" y="21600"/>
                  </a:cubicBezTo>
                  <a:lnTo>
                    <a:pt x="3301" y="21600"/>
                  </a:lnTo>
                  <a:cubicBezTo>
                    <a:pt x="1478" y="21600"/>
                    <a:pt x="0" y="20874"/>
                    <a:pt x="0" y="19979"/>
                  </a:cubicBezTo>
                  <a:lnTo>
                    <a:pt x="0" y="1621"/>
                  </a:lnTo>
                  <a:cubicBezTo>
                    <a:pt x="0" y="726"/>
                    <a:pt x="1478" y="0"/>
                    <a:pt x="3301" y="0"/>
                  </a:cubicBezTo>
                  <a:close/>
                </a:path>
              </a:pathLst>
            </a:custGeom>
            <a:solidFill>
              <a:srgbClr val="FFFFFF"/>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55545A"/>
                </a:buClr>
                <a:buSzPts val="1400"/>
                <a:buFont typeface="Arial"/>
                <a:buNone/>
              </a:pPr>
              <a:endParaRPr sz="1867" b="0" i="0" u="none" strike="noStrike" cap="none">
                <a:solidFill>
                  <a:srgbClr val="55545A"/>
                </a:solidFill>
                <a:latin typeface="Century Gothic"/>
                <a:ea typeface="Century Gothic"/>
                <a:cs typeface="Century Gothic"/>
                <a:sym typeface="Century Gothic"/>
              </a:endParaRPr>
            </a:p>
          </p:txBody>
        </p:sp>
        <p:sp>
          <p:nvSpPr>
            <p:cNvPr id="261" name="Google Shape;261;p36"/>
            <p:cNvSpPr/>
            <p:nvPr/>
          </p:nvSpPr>
          <p:spPr>
            <a:xfrm>
              <a:off x="171456" y="131940"/>
              <a:ext cx="1862154" cy="4078449"/>
            </a:xfrm>
            <a:custGeom>
              <a:avLst/>
              <a:gdLst/>
              <a:ahLst/>
              <a:cxnLst/>
              <a:rect l="l" t="t" r="r" b="b"/>
              <a:pathLst>
                <a:path w="21600" h="21600" extrusionOk="0">
                  <a:moveTo>
                    <a:pt x="21600" y="1026"/>
                  </a:moveTo>
                  <a:lnTo>
                    <a:pt x="21600" y="20570"/>
                  </a:lnTo>
                  <a:cubicBezTo>
                    <a:pt x="21600" y="21139"/>
                    <a:pt x="20593" y="21600"/>
                    <a:pt x="19352" y="21600"/>
                  </a:cubicBezTo>
                  <a:lnTo>
                    <a:pt x="2241" y="21600"/>
                  </a:lnTo>
                  <a:cubicBezTo>
                    <a:pt x="1002" y="21598"/>
                    <a:pt x="0" y="21138"/>
                    <a:pt x="0" y="20570"/>
                  </a:cubicBezTo>
                  <a:lnTo>
                    <a:pt x="0" y="1026"/>
                  </a:lnTo>
                  <a:cubicBezTo>
                    <a:pt x="4" y="459"/>
                    <a:pt x="1010" y="0"/>
                    <a:pt x="2248" y="0"/>
                  </a:cubicBezTo>
                  <a:lnTo>
                    <a:pt x="4232" y="0"/>
                  </a:lnTo>
                  <a:cubicBezTo>
                    <a:pt x="4460" y="0"/>
                    <a:pt x="4645" y="85"/>
                    <a:pt x="4645" y="189"/>
                  </a:cubicBezTo>
                  <a:cubicBezTo>
                    <a:pt x="4645" y="191"/>
                    <a:pt x="4645" y="192"/>
                    <a:pt x="4645" y="194"/>
                  </a:cubicBezTo>
                  <a:cubicBezTo>
                    <a:pt x="4649" y="523"/>
                    <a:pt x="5235" y="789"/>
                    <a:pt x="5955" y="789"/>
                  </a:cubicBezTo>
                  <a:lnTo>
                    <a:pt x="15699" y="789"/>
                  </a:lnTo>
                  <a:cubicBezTo>
                    <a:pt x="16416" y="788"/>
                    <a:pt x="16999" y="522"/>
                    <a:pt x="17003" y="194"/>
                  </a:cubicBezTo>
                  <a:cubicBezTo>
                    <a:pt x="17003" y="89"/>
                    <a:pt x="17188" y="4"/>
                    <a:pt x="17416" y="3"/>
                  </a:cubicBezTo>
                  <a:lnTo>
                    <a:pt x="19365" y="3"/>
                  </a:lnTo>
                  <a:cubicBezTo>
                    <a:pt x="20596" y="7"/>
                    <a:pt x="21592" y="463"/>
                    <a:pt x="21600" y="1026"/>
                  </a:cubicBezTo>
                  <a:close/>
                </a:path>
              </a:pathLst>
            </a:custGeom>
            <a:solidFill>
              <a:srgbClr val="F2F4F3"/>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55545A"/>
                </a:buClr>
                <a:buSzPts val="1400"/>
                <a:buFont typeface="Arial"/>
                <a:buNone/>
              </a:pPr>
              <a:endParaRPr sz="1867" b="0" i="0" u="none" strike="noStrike" cap="none">
                <a:solidFill>
                  <a:srgbClr val="55545A"/>
                </a:solidFill>
                <a:latin typeface="Century Gothic"/>
                <a:ea typeface="Century Gothic"/>
                <a:cs typeface="Century Gothic"/>
                <a:sym typeface="Century Gothic"/>
              </a:endParaRPr>
            </a:p>
          </p:txBody>
        </p:sp>
        <p:sp>
          <p:nvSpPr>
            <p:cNvPr id="262" name="Google Shape;262;p36"/>
            <p:cNvSpPr/>
            <p:nvPr/>
          </p:nvSpPr>
          <p:spPr>
            <a:xfrm>
              <a:off x="2144095" y="1002633"/>
              <a:ext cx="58799" cy="503392"/>
            </a:xfrm>
            <a:custGeom>
              <a:avLst/>
              <a:gdLst/>
              <a:ahLst/>
              <a:cxnLst/>
              <a:rect l="l" t="t" r="r" b="b"/>
              <a:pathLst>
                <a:path w="21600" h="21600" extrusionOk="0">
                  <a:moveTo>
                    <a:pt x="10824" y="21600"/>
                  </a:moveTo>
                  <a:cubicBezTo>
                    <a:pt x="4857" y="21597"/>
                    <a:pt x="26" y="21031"/>
                    <a:pt x="0" y="20332"/>
                  </a:cubicBezTo>
                  <a:lnTo>
                    <a:pt x="0" y="1262"/>
                  </a:lnTo>
                  <a:cubicBezTo>
                    <a:pt x="26" y="564"/>
                    <a:pt x="4864" y="0"/>
                    <a:pt x="10824" y="0"/>
                  </a:cubicBezTo>
                  <a:cubicBezTo>
                    <a:pt x="16775" y="0"/>
                    <a:pt x="21600" y="565"/>
                    <a:pt x="21600" y="1262"/>
                  </a:cubicBezTo>
                  <a:lnTo>
                    <a:pt x="21600" y="20332"/>
                  </a:lnTo>
                  <a:cubicBezTo>
                    <a:pt x="21600" y="21030"/>
                    <a:pt x="16783" y="21597"/>
                    <a:pt x="10824" y="21600"/>
                  </a:cubicBezTo>
                  <a:close/>
                </a:path>
              </a:pathLst>
            </a:custGeom>
            <a:solidFill>
              <a:srgbClr val="D8D8D8"/>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55545A"/>
                </a:buClr>
                <a:buSzPts val="1400"/>
                <a:buFont typeface="Arial"/>
                <a:buNone/>
              </a:pPr>
              <a:endParaRPr sz="1867" b="0" i="0" u="none" strike="noStrike" cap="none">
                <a:solidFill>
                  <a:srgbClr val="55545A"/>
                </a:solidFill>
                <a:latin typeface="Century Gothic"/>
                <a:ea typeface="Century Gothic"/>
                <a:cs typeface="Century Gothic"/>
                <a:sym typeface="Century Gothic"/>
              </a:endParaRPr>
            </a:p>
          </p:txBody>
        </p:sp>
        <p:sp>
          <p:nvSpPr>
            <p:cNvPr id="263" name="Google Shape;263;p36"/>
            <p:cNvSpPr/>
            <p:nvPr/>
          </p:nvSpPr>
          <p:spPr>
            <a:xfrm>
              <a:off x="2054" y="884563"/>
              <a:ext cx="79863" cy="330756"/>
            </a:xfrm>
            <a:custGeom>
              <a:avLst/>
              <a:gdLst/>
              <a:ahLst/>
              <a:cxnLst/>
              <a:rect l="l" t="t" r="r" b="b"/>
              <a:pathLst>
                <a:path w="21600" h="21600" extrusionOk="0">
                  <a:moveTo>
                    <a:pt x="10800" y="21600"/>
                  </a:moveTo>
                  <a:cubicBezTo>
                    <a:pt x="4843" y="21595"/>
                    <a:pt x="19" y="20427"/>
                    <a:pt x="0" y="18985"/>
                  </a:cubicBezTo>
                  <a:lnTo>
                    <a:pt x="0" y="2615"/>
                  </a:lnTo>
                  <a:cubicBezTo>
                    <a:pt x="19" y="1173"/>
                    <a:pt x="4843" y="5"/>
                    <a:pt x="10800" y="0"/>
                  </a:cubicBezTo>
                  <a:cubicBezTo>
                    <a:pt x="16756" y="5"/>
                    <a:pt x="21581" y="1173"/>
                    <a:pt x="21600" y="2615"/>
                  </a:cubicBezTo>
                  <a:lnTo>
                    <a:pt x="21600" y="18985"/>
                  </a:lnTo>
                  <a:cubicBezTo>
                    <a:pt x="21581" y="20427"/>
                    <a:pt x="16756" y="21595"/>
                    <a:pt x="10800" y="21600"/>
                  </a:cubicBezTo>
                  <a:close/>
                </a:path>
              </a:pathLst>
            </a:custGeom>
            <a:solidFill>
              <a:srgbClr val="D8D8D8"/>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55545A"/>
                </a:buClr>
                <a:buSzPts val="1400"/>
                <a:buFont typeface="Arial"/>
                <a:buNone/>
              </a:pPr>
              <a:endParaRPr sz="1867" b="0" i="0" u="none" strike="noStrike" cap="none">
                <a:solidFill>
                  <a:srgbClr val="55545A"/>
                </a:solidFill>
                <a:latin typeface="Century Gothic"/>
                <a:ea typeface="Century Gothic"/>
                <a:cs typeface="Century Gothic"/>
                <a:sym typeface="Century Gothic"/>
              </a:endParaRPr>
            </a:p>
          </p:txBody>
        </p:sp>
        <p:sp>
          <p:nvSpPr>
            <p:cNvPr id="264" name="Google Shape;264;p36"/>
            <p:cNvSpPr/>
            <p:nvPr/>
          </p:nvSpPr>
          <p:spPr>
            <a:xfrm>
              <a:off x="0" y="1278436"/>
              <a:ext cx="79864" cy="330756"/>
            </a:xfrm>
            <a:custGeom>
              <a:avLst/>
              <a:gdLst/>
              <a:ahLst/>
              <a:cxnLst/>
              <a:rect l="l" t="t" r="r" b="b"/>
              <a:pathLst>
                <a:path w="21600" h="21600" extrusionOk="0">
                  <a:moveTo>
                    <a:pt x="10800" y="21600"/>
                  </a:moveTo>
                  <a:cubicBezTo>
                    <a:pt x="4843" y="21595"/>
                    <a:pt x="19" y="20427"/>
                    <a:pt x="0" y="18985"/>
                  </a:cubicBezTo>
                  <a:lnTo>
                    <a:pt x="0" y="2615"/>
                  </a:lnTo>
                  <a:cubicBezTo>
                    <a:pt x="19" y="1173"/>
                    <a:pt x="4843" y="5"/>
                    <a:pt x="10800" y="0"/>
                  </a:cubicBezTo>
                  <a:cubicBezTo>
                    <a:pt x="16756" y="5"/>
                    <a:pt x="21581" y="1173"/>
                    <a:pt x="21600" y="2615"/>
                  </a:cubicBezTo>
                  <a:lnTo>
                    <a:pt x="21600" y="18985"/>
                  </a:lnTo>
                  <a:cubicBezTo>
                    <a:pt x="21581" y="20427"/>
                    <a:pt x="16756" y="21595"/>
                    <a:pt x="10800" y="21600"/>
                  </a:cubicBezTo>
                  <a:close/>
                </a:path>
              </a:pathLst>
            </a:custGeom>
            <a:solidFill>
              <a:srgbClr val="D8D8D8"/>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55545A"/>
                </a:buClr>
                <a:buSzPts val="1400"/>
                <a:buFont typeface="Arial"/>
                <a:buNone/>
              </a:pPr>
              <a:endParaRPr sz="1867" b="0" i="0" u="none" strike="noStrike" cap="none">
                <a:solidFill>
                  <a:srgbClr val="55545A"/>
                </a:solidFill>
                <a:latin typeface="Century Gothic"/>
                <a:ea typeface="Century Gothic"/>
                <a:cs typeface="Century Gothic"/>
                <a:sym typeface="Century Gothic"/>
              </a:endParaRPr>
            </a:p>
          </p:txBody>
        </p:sp>
        <p:sp>
          <p:nvSpPr>
            <p:cNvPr id="265" name="Google Shape;265;p36"/>
            <p:cNvSpPr/>
            <p:nvPr/>
          </p:nvSpPr>
          <p:spPr>
            <a:xfrm>
              <a:off x="8424" y="567676"/>
              <a:ext cx="63065" cy="189486"/>
            </a:xfrm>
            <a:custGeom>
              <a:avLst/>
              <a:gdLst/>
              <a:ahLst/>
              <a:cxnLst/>
              <a:rect l="l" t="t" r="r" b="b"/>
              <a:pathLst>
                <a:path w="21600" h="21600" extrusionOk="0">
                  <a:moveTo>
                    <a:pt x="10800" y="21600"/>
                  </a:moveTo>
                  <a:cubicBezTo>
                    <a:pt x="4870" y="21600"/>
                    <a:pt x="49" y="20004"/>
                    <a:pt x="0" y="18025"/>
                  </a:cubicBezTo>
                  <a:lnTo>
                    <a:pt x="0" y="3590"/>
                  </a:lnTo>
                  <a:cubicBezTo>
                    <a:pt x="24" y="1605"/>
                    <a:pt x="4853" y="0"/>
                    <a:pt x="10800" y="0"/>
                  </a:cubicBezTo>
                  <a:cubicBezTo>
                    <a:pt x="16747" y="0"/>
                    <a:pt x="21575" y="1605"/>
                    <a:pt x="21600" y="3590"/>
                  </a:cubicBezTo>
                  <a:lnTo>
                    <a:pt x="21600" y="18025"/>
                  </a:lnTo>
                  <a:cubicBezTo>
                    <a:pt x="21551" y="20004"/>
                    <a:pt x="16730" y="21600"/>
                    <a:pt x="10800" y="21600"/>
                  </a:cubicBezTo>
                  <a:close/>
                </a:path>
              </a:pathLst>
            </a:custGeom>
            <a:solidFill>
              <a:srgbClr val="D8D8D8"/>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55545A"/>
                </a:buClr>
                <a:buSzPts val="1400"/>
                <a:buFont typeface="Arial"/>
                <a:buNone/>
              </a:pPr>
              <a:endParaRPr sz="1867" b="0" i="0" u="none" strike="noStrike" cap="none">
                <a:solidFill>
                  <a:srgbClr val="55545A"/>
                </a:solidFill>
                <a:latin typeface="Century Gothic"/>
                <a:ea typeface="Century Gothic"/>
                <a:cs typeface="Century Gothic"/>
                <a:sym typeface="Century Gothic"/>
              </a:endParaRPr>
            </a:p>
          </p:txBody>
        </p:sp>
      </p:grpSp>
      <p:grpSp>
        <p:nvGrpSpPr>
          <p:cNvPr id="266" name="Google Shape;266;p36"/>
          <p:cNvGrpSpPr/>
          <p:nvPr/>
        </p:nvGrpSpPr>
        <p:grpSpPr>
          <a:xfrm>
            <a:off x="6333261" y="1032076"/>
            <a:ext cx="2202896" cy="4341811"/>
            <a:chOff x="0" y="-1"/>
            <a:chExt cx="2202894" cy="4341809"/>
          </a:xfrm>
        </p:grpSpPr>
        <p:sp>
          <p:nvSpPr>
            <p:cNvPr id="267" name="Google Shape;267;p36"/>
            <p:cNvSpPr/>
            <p:nvPr/>
          </p:nvSpPr>
          <p:spPr>
            <a:xfrm>
              <a:off x="39901" y="-1"/>
              <a:ext cx="2125132" cy="4341809"/>
            </a:xfrm>
            <a:custGeom>
              <a:avLst/>
              <a:gdLst/>
              <a:ahLst/>
              <a:cxnLst/>
              <a:rect l="l" t="t" r="r" b="b"/>
              <a:pathLst>
                <a:path w="21599" h="21600" extrusionOk="0">
                  <a:moveTo>
                    <a:pt x="3301" y="0"/>
                  </a:moveTo>
                  <a:lnTo>
                    <a:pt x="18299" y="0"/>
                  </a:lnTo>
                  <a:cubicBezTo>
                    <a:pt x="20122" y="0"/>
                    <a:pt x="21599" y="725"/>
                    <a:pt x="21599" y="1620"/>
                  </a:cubicBezTo>
                  <a:lnTo>
                    <a:pt x="21599" y="19979"/>
                  </a:lnTo>
                  <a:cubicBezTo>
                    <a:pt x="21600" y="20874"/>
                    <a:pt x="20123" y="21600"/>
                    <a:pt x="18300" y="21600"/>
                  </a:cubicBezTo>
                  <a:cubicBezTo>
                    <a:pt x="18300" y="21600"/>
                    <a:pt x="18299" y="21600"/>
                    <a:pt x="18299" y="21600"/>
                  </a:cubicBezTo>
                  <a:lnTo>
                    <a:pt x="3301" y="21600"/>
                  </a:lnTo>
                  <a:cubicBezTo>
                    <a:pt x="1478" y="21600"/>
                    <a:pt x="0" y="20874"/>
                    <a:pt x="0" y="19979"/>
                  </a:cubicBezTo>
                  <a:lnTo>
                    <a:pt x="0" y="1621"/>
                  </a:lnTo>
                  <a:cubicBezTo>
                    <a:pt x="0" y="726"/>
                    <a:pt x="1478" y="0"/>
                    <a:pt x="3301" y="0"/>
                  </a:cubicBezTo>
                  <a:close/>
                </a:path>
              </a:pathLst>
            </a:custGeom>
            <a:solidFill>
              <a:srgbClr val="FFFFFF"/>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55545A"/>
                </a:buClr>
                <a:buSzPts val="1400"/>
                <a:buFont typeface="Arial"/>
                <a:buNone/>
              </a:pPr>
              <a:endParaRPr sz="1867" b="0" i="0" u="none" strike="noStrike" cap="none">
                <a:solidFill>
                  <a:srgbClr val="55545A"/>
                </a:solidFill>
                <a:latin typeface="Century Gothic"/>
                <a:ea typeface="Century Gothic"/>
                <a:cs typeface="Century Gothic"/>
                <a:sym typeface="Century Gothic"/>
              </a:endParaRPr>
            </a:p>
          </p:txBody>
        </p:sp>
        <p:sp>
          <p:nvSpPr>
            <p:cNvPr id="268" name="Google Shape;268;p36"/>
            <p:cNvSpPr/>
            <p:nvPr/>
          </p:nvSpPr>
          <p:spPr>
            <a:xfrm>
              <a:off x="171456" y="131940"/>
              <a:ext cx="1862154" cy="4078449"/>
            </a:xfrm>
            <a:custGeom>
              <a:avLst/>
              <a:gdLst/>
              <a:ahLst/>
              <a:cxnLst/>
              <a:rect l="l" t="t" r="r" b="b"/>
              <a:pathLst>
                <a:path w="21600" h="21600" extrusionOk="0">
                  <a:moveTo>
                    <a:pt x="21600" y="1026"/>
                  </a:moveTo>
                  <a:lnTo>
                    <a:pt x="21600" y="20570"/>
                  </a:lnTo>
                  <a:cubicBezTo>
                    <a:pt x="21600" y="21139"/>
                    <a:pt x="20593" y="21600"/>
                    <a:pt x="19352" y="21600"/>
                  </a:cubicBezTo>
                  <a:lnTo>
                    <a:pt x="2241" y="21600"/>
                  </a:lnTo>
                  <a:cubicBezTo>
                    <a:pt x="1002" y="21598"/>
                    <a:pt x="0" y="21138"/>
                    <a:pt x="0" y="20570"/>
                  </a:cubicBezTo>
                  <a:lnTo>
                    <a:pt x="0" y="1026"/>
                  </a:lnTo>
                  <a:cubicBezTo>
                    <a:pt x="4" y="459"/>
                    <a:pt x="1010" y="0"/>
                    <a:pt x="2248" y="0"/>
                  </a:cubicBezTo>
                  <a:lnTo>
                    <a:pt x="4232" y="0"/>
                  </a:lnTo>
                  <a:cubicBezTo>
                    <a:pt x="4460" y="0"/>
                    <a:pt x="4645" y="85"/>
                    <a:pt x="4645" y="189"/>
                  </a:cubicBezTo>
                  <a:cubicBezTo>
                    <a:pt x="4645" y="191"/>
                    <a:pt x="4645" y="192"/>
                    <a:pt x="4645" y="194"/>
                  </a:cubicBezTo>
                  <a:cubicBezTo>
                    <a:pt x="4649" y="523"/>
                    <a:pt x="5235" y="789"/>
                    <a:pt x="5955" y="789"/>
                  </a:cubicBezTo>
                  <a:lnTo>
                    <a:pt x="15699" y="789"/>
                  </a:lnTo>
                  <a:cubicBezTo>
                    <a:pt x="16416" y="788"/>
                    <a:pt x="16999" y="522"/>
                    <a:pt x="17003" y="194"/>
                  </a:cubicBezTo>
                  <a:cubicBezTo>
                    <a:pt x="17003" y="89"/>
                    <a:pt x="17188" y="4"/>
                    <a:pt x="17416" y="3"/>
                  </a:cubicBezTo>
                  <a:lnTo>
                    <a:pt x="19365" y="3"/>
                  </a:lnTo>
                  <a:cubicBezTo>
                    <a:pt x="20596" y="7"/>
                    <a:pt x="21592" y="463"/>
                    <a:pt x="21600" y="1026"/>
                  </a:cubicBezTo>
                  <a:close/>
                </a:path>
              </a:pathLst>
            </a:custGeom>
            <a:solidFill>
              <a:srgbClr val="F2F4F3"/>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55545A"/>
                </a:buClr>
                <a:buSzPts val="1400"/>
                <a:buFont typeface="Arial"/>
                <a:buNone/>
              </a:pPr>
              <a:endParaRPr sz="1867" b="0" i="0" u="none" strike="noStrike" cap="none">
                <a:solidFill>
                  <a:srgbClr val="55545A"/>
                </a:solidFill>
                <a:latin typeface="Century Gothic"/>
                <a:ea typeface="Century Gothic"/>
                <a:cs typeface="Century Gothic"/>
                <a:sym typeface="Century Gothic"/>
              </a:endParaRPr>
            </a:p>
          </p:txBody>
        </p:sp>
        <p:sp>
          <p:nvSpPr>
            <p:cNvPr id="269" name="Google Shape;269;p36"/>
            <p:cNvSpPr/>
            <p:nvPr/>
          </p:nvSpPr>
          <p:spPr>
            <a:xfrm>
              <a:off x="2144095" y="1002633"/>
              <a:ext cx="58799" cy="503392"/>
            </a:xfrm>
            <a:custGeom>
              <a:avLst/>
              <a:gdLst/>
              <a:ahLst/>
              <a:cxnLst/>
              <a:rect l="l" t="t" r="r" b="b"/>
              <a:pathLst>
                <a:path w="21600" h="21600" extrusionOk="0">
                  <a:moveTo>
                    <a:pt x="10824" y="21600"/>
                  </a:moveTo>
                  <a:cubicBezTo>
                    <a:pt x="4857" y="21597"/>
                    <a:pt x="26" y="21031"/>
                    <a:pt x="0" y="20332"/>
                  </a:cubicBezTo>
                  <a:lnTo>
                    <a:pt x="0" y="1262"/>
                  </a:lnTo>
                  <a:cubicBezTo>
                    <a:pt x="26" y="564"/>
                    <a:pt x="4864" y="0"/>
                    <a:pt x="10824" y="0"/>
                  </a:cubicBezTo>
                  <a:cubicBezTo>
                    <a:pt x="16775" y="0"/>
                    <a:pt x="21600" y="565"/>
                    <a:pt x="21600" y="1262"/>
                  </a:cubicBezTo>
                  <a:lnTo>
                    <a:pt x="21600" y="20332"/>
                  </a:lnTo>
                  <a:cubicBezTo>
                    <a:pt x="21600" y="21030"/>
                    <a:pt x="16783" y="21597"/>
                    <a:pt x="10824" y="21600"/>
                  </a:cubicBezTo>
                  <a:close/>
                </a:path>
              </a:pathLst>
            </a:custGeom>
            <a:solidFill>
              <a:srgbClr val="D8D8D8"/>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55545A"/>
                </a:buClr>
                <a:buSzPts val="1400"/>
                <a:buFont typeface="Arial"/>
                <a:buNone/>
              </a:pPr>
              <a:endParaRPr sz="1867" b="0" i="0" u="none" strike="noStrike" cap="none">
                <a:solidFill>
                  <a:srgbClr val="55545A"/>
                </a:solidFill>
                <a:latin typeface="Century Gothic"/>
                <a:ea typeface="Century Gothic"/>
                <a:cs typeface="Century Gothic"/>
                <a:sym typeface="Century Gothic"/>
              </a:endParaRPr>
            </a:p>
          </p:txBody>
        </p:sp>
        <p:sp>
          <p:nvSpPr>
            <p:cNvPr id="270" name="Google Shape;270;p36"/>
            <p:cNvSpPr/>
            <p:nvPr/>
          </p:nvSpPr>
          <p:spPr>
            <a:xfrm>
              <a:off x="2054" y="884563"/>
              <a:ext cx="79863" cy="330756"/>
            </a:xfrm>
            <a:custGeom>
              <a:avLst/>
              <a:gdLst/>
              <a:ahLst/>
              <a:cxnLst/>
              <a:rect l="l" t="t" r="r" b="b"/>
              <a:pathLst>
                <a:path w="21600" h="21600" extrusionOk="0">
                  <a:moveTo>
                    <a:pt x="10800" y="21600"/>
                  </a:moveTo>
                  <a:cubicBezTo>
                    <a:pt x="4843" y="21595"/>
                    <a:pt x="19" y="20427"/>
                    <a:pt x="0" y="18985"/>
                  </a:cubicBezTo>
                  <a:lnTo>
                    <a:pt x="0" y="2615"/>
                  </a:lnTo>
                  <a:cubicBezTo>
                    <a:pt x="19" y="1173"/>
                    <a:pt x="4843" y="5"/>
                    <a:pt x="10800" y="0"/>
                  </a:cubicBezTo>
                  <a:cubicBezTo>
                    <a:pt x="16756" y="5"/>
                    <a:pt x="21581" y="1173"/>
                    <a:pt x="21600" y="2615"/>
                  </a:cubicBezTo>
                  <a:lnTo>
                    <a:pt x="21600" y="18985"/>
                  </a:lnTo>
                  <a:cubicBezTo>
                    <a:pt x="21581" y="20427"/>
                    <a:pt x="16756" y="21595"/>
                    <a:pt x="10800" y="21600"/>
                  </a:cubicBezTo>
                  <a:close/>
                </a:path>
              </a:pathLst>
            </a:custGeom>
            <a:solidFill>
              <a:srgbClr val="D8D8D8"/>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55545A"/>
                </a:buClr>
                <a:buSzPts val="1400"/>
                <a:buFont typeface="Arial"/>
                <a:buNone/>
              </a:pPr>
              <a:endParaRPr sz="1867" b="0" i="0" u="none" strike="noStrike" cap="none">
                <a:solidFill>
                  <a:srgbClr val="55545A"/>
                </a:solidFill>
                <a:latin typeface="Century Gothic"/>
                <a:ea typeface="Century Gothic"/>
                <a:cs typeface="Century Gothic"/>
                <a:sym typeface="Century Gothic"/>
              </a:endParaRPr>
            </a:p>
          </p:txBody>
        </p:sp>
        <p:sp>
          <p:nvSpPr>
            <p:cNvPr id="271" name="Google Shape;271;p36"/>
            <p:cNvSpPr/>
            <p:nvPr/>
          </p:nvSpPr>
          <p:spPr>
            <a:xfrm>
              <a:off x="0" y="1278436"/>
              <a:ext cx="79864" cy="330756"/>
            </a:xfrm>
            <a:custGeom>
              <a:avLst/>
              <a:gdLst/>
              <a:ahLst/>
              <a:cxnLst/>
              <a:rect l="l" t="t" r="r" b="b"/>
              <a:pathLst>
                <a:path w="21600" h="21600" extrusionOk="0">
                  <a:moveTo>
                    <a:pt x="10800" y="21600"/>
                  </a:moveTo>
                  <a:cubicBezTo>
                    <a:pt x="4843" y="21595"/>
                    <a:pt x="19" y="20427"/>
                    <a:pt x="0" y="18985"/>
                  </a:cubicBezTo>
                  <a:lnTo>
                    <a:pt x="0" y="2615"/>
                  </a:lnTo>
                  <a:cubicBezTo>
                    <a:pt x="19" y="1173"/>
                    <a:pt x="4843" y="5"/>
                    <a:pt x="10800" y="0"/>
                  </a:cubicBezTo>
                  <a:cubicBezTo>
                    <a:pt x="16756" y="5"/>
                    <a:pt x="21581" y="1173"/>
                    <a:pt x="21600" y="2615"/>
                  </a:cubicBezTo>
                  <a:lnTo>
                    <a:pt x="21600" y="18985"/>
                  </a:lnTo>
                  <a:cubicBezTo>
                    <a:pt x="21581" y="20427"/>
                    <a:pt x="16756" y="21595"/>
                    <a:pt x="10800" y="21600"/>
                  </a:cubicBezTo>
                  <a:close/>
                </a:path>
              </a:pathLst>
            </a:custGeom>
            <a:solidFill>
              <a:srgbClr val="D8D8D8"/>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55545A"/>
                </a:buClr>
                <a:buSzPts val="1400"/>
                <a:buFont typeface="Arial"/>
                <a:buNone/>
              </a:pPr>
              <a:endParaRPr sz="1867" b="0" i="0" u="none" strike="noStrike" cap="none">
                <a:solidFill>
                  <a:srgbClr val="55545A"/>
                </a:solidFill>
                <a:latin typeface="Century Gothic"/>
                <a:ea typeface="Century Gothic"/>
                <a:cs typeface="Century Gothic"/>
                <a:sym typeface="Century Gothic"/>
              </a:endParaRPr>
            </a:p>
          </p:txBody>
        </p:sp>
        <p:sp>
          <p:nvSpPr>
            <p:cNvPr id="272" name="Google Shape;272;p36"/>
            <p:cNvSpPr/>
            <p:nvPr/>
          </p:nvSpPr>
          <p:spPr>
            <a:xfrm>
              <a:off x="8424" y="567676"/>
              <a:ext cx="63065" cy="189486"/>
            </a:xfrm>
            <a:custGeom>
              <a:avLst/>
              <a:gdLst/>
              <a:ahLst/>
              <a:cxnLst/>
              <a:rect l="l" t="t" r="r" b="b"/>
              <a:pathLst>
                <a:path w="21600" h="21600" extrusionOk="0">
                  <a:moveTo>
                    <a:pt x="10800" y="21600"/>
                  </a:moveTo>
                  <a:cubicBezTo>
                    <a:pt x="4870" y="21600"/>
                    <a:pt x="49" y="20004"/>
                    <a:pt x="0" y="18025"/>
                  </a:cubicBezTo>
                  <a:lnTo>
                    <a:pt x="0" y="3590"/>
                  </a:lnTo>
                  <a:cubicBezTo>
                    <a:pt x="24" y="1605"/>
                    <a:pt x="4853" y="0"/>
                    <a:pt x="10800" y="0"/>
                  </a:cubicBezTo>
                  <a:cubicBezTo>
                    <a:pt x="16747" y="0"/>
                    <a:pt x="21575" y="1605"/>
                    <a:pt x="21600" y="3590"/>
                  </a:cubicBezTo>
                  <a:lnTo>
                    <a:pt x="21600" y="18025"/>
                  </a:lnTo>
                  <a:cubicBezTo>
                    <a:pt x="21551" y="20004"/>
                    <a:pt x="16730" y="21600"/>
                    <a:pt x="10800" y="21600"/>
                  </a:cubicBezTo>
                  <a:close/>
                </a:path>
              </a:pathLst>
            </a:custGeom>
            <a:solidFill>
              <a:srgbClr val="D8D8D8"/>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55545A"/>
                </a:buClr>
                <a:buSzPts val="1400"/>
                <a:buFont typeface="Arial"/>
                <a:buNone/>
              </a:pPr>
              <a:endParaRPr sz="1867" b="0" i="0" u="none" strike="noStrike" cap="none">
                <a:solidFill>
                  <a:srgbClr val="55545A"/>
                </a:solidFill>
                <a:latin typeface="Century Gothic"/>
                <a:ea typeface="Century Gothic"/>
                <a:cs typeface="Century Gothic"/>
                <a:sym typeface="Century Gothic"/>
              </a:endParaRPr>
            </a:p>
          </p:txBody>
        </p:sp>
      </p:grpSp>
      <p:sp>
        <p:nvSpPr>
          <p:cNvPr id="273" name="Google Shape;273;p36"/>
          <p:cNvSpPr>
            <a:spLocks noGrp="1"/>
          </p:cNvSpPr>
          <p:nvPr>
            <p:ph type="pic" idx="2"/>
          </p:nvPr>
        </p:nvSpPr>
        <p:spPr>
          <a:xfrm>
            <a:off x="8995634" y="1616056"/>
            <a:ext cx="1862153" cy="4078449"/>
          </a:xfrm>
          <a:prstGeom prst="rect">
            <a:avLst/>
          </a:prstGeom>
          <a:noFill/>
          <a:ln>
            <a:noFill/>
          </a:ln>
        </p:spPr>
      </p:sp>
      <p:sp>
        <p:nvSpPr>
          <p:cNvPr id="274" name="Google Shape;274;p36"/>
          <p:cNvSpPr>
            <a:spLocks noGrp="1"/>
          </p:cNvSpPr>
          <p:nvPr>
            <p:ph type="pic" idx="3"/>
          </p:nvPr>
        </p:nvSpPr>
        <p:spPr>
          <a:xfrm>
            <a:off x="6504720" y="1164018"/>
            <a:ext cx="1862153" cy="4078449"/>
          </a:xfrm>
          <a:prstGeom prst="rect">
            <a:avLst/>
          </a:prstGeom>
          <a:noFill/>
          <a:ln>
            <a:noFill/>
          </a:ln>
        </p:spPr>
      </p:sp>
    </p:spTree>
    <p:extLst>
      <p:ext uri="{BB962C8B-B14F-4D97-AF65-F5344CB8AC3E}">
        <p14:creationId xmlns:p14="http://schemas.microsoft.com/office/powerpoint/2010/main" val="3339989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17_Custom Layout">
  <p:cSld name="17_Custom Layout">
    <p:spTree>
      <p:nvGrpSpPr>
        <p:cNvPr id="1" name="Shape 275"/>
        <p:cNvGrpSpPr/>
        <p:nvPr/>
      </p:nvGrpSpPr>
      <p:grpSpPr>
        <a:xfrm>
          <a:off x="0" y="0"/>
          <a:ext cx="0" cy="0"/>
          <a:chOff x="0" y="0"/>
          <a:chExt cx="0" cy="0"/>
        </a:xfrm>
      </p:grpSpPr>
      <p:sp>
        <p:nvSpPr>
          <p:cNvPr id="276" name="Google Shape;276;p37"/>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pic>
        <p:nvPicPr>
          <p:cNvPr id="277" name="Google Shape;277;p37" descr="Picture 5"/>
          <p:cNvPicPr preferRelativeResize="0"/>
          <p:nvPr/>
        </p:nvPicPr>
        <p:blipFill rotWithShape="1">
          <a:blip r:embed="rId2">
            <a:alphaModFix/>
          </a:blip>
          <a:srcRect/>
          <a:stretch/>
        </p:blipFill>
        <p:spPr>
          <a:xfrm>
            <a:off x="192637" y="215642"/>
            <a:ext cx="2113241" cy="383213"/>
          </a:xfrm>
          <a:prstGeom prst="rect">
            <a:avLst/>
          </a:prstGeom>
          <a:noFill/>
          <a:ln>
            <a:noFill/>
          </a:ln>
        </p:spPr>
      </p:pic>
      <p:sp>
        <p:nvSpPr>
          <p:cNvPr id="278" name="Google Shape;278;p37"/>
          <p:cNvSpPr txBox="1"/>
          <p:nvPr/>
        </p:nvSpPr>
        <p:spPr>
          <a:xfrm>
            <a:off x="9197600" y="6425283"/>
            <a:ext cx="2546857" cy="2769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5545A"/>
              </a:buClr>
              <a:buSzPts val="900"/>
              <a:buFont typeface="Century Gothic"/>
              <a:buNone/>
            </a:pPr>
            <a:r>
              <a:rPr lang="en" sz="1200" b="0" i="0" u="none" strike="noStrike" cap="none">
                <a:solidFill>
                  <a:srgbClr val="55545A"/>
                </a:solidFill>
                <a:latin typeface="Century Gothic"/>
                <a:ea typeface="Century Gothic"/>
                <a:cs typeface="Century Gothic"/>
                <a:sym typeface="Century Gothic"/>
              </a:rPr>
              <a:t>www.tonyelumelufoundation.org</a:t>
            </a:r>
            <a:endParaRPr sz="1467"/>
          </a:p>
        </p:txBody>
      </p:sp>
      <p:cxnSp>
        <p:nvCxnSpPr>
          <p:cNvPr id="279" name="Google Shape;279;p37"/>
          <p:cNvCxnSpPr/>
          <p:nvPr/>
        </p:nvCxnSpPr>
        <p:spPr>
          <a:xfrm>
            <a:off x="813668" y="6548394"/>
            <a:ext cx="8295609" cy="14453"/>
          </a:xfrm>
          <a:prstGeom prst="straightConnector1">
            <a:avLst/>
          </a:prstGeom>
          <a:noFill/>
          <a:ln w="9525" cap="flat" cmpd="sng">
            <a:solidFill>
              <a:schemeClr val="accent4"/>
            </a:solidFill>
            <a:prstDash val="solid"/>
            <a:round/>
            <a:headEnd type="none" w="sm" len="sm"/>
            <a:tailEnd type="none" w="sm" len="sm"/>
          </a:ln>
        </p:spPr>
      </p:cxnSp>
      <p:sp>
        <p:nvSpPr>
          <p:cNvPr id="280" name="Google Shape;280;p37"/>
          <p:cNvSpPr txBox="1"/>
          <p:nvPr/>
        </p:nvSpPr>
        <p:spPr>
          <a:xfrm>
            <a:off x="10316560" y="179727"/>
            <a:ext cx="1556529" cy="509330"/>
          </a:xfrm>
          <a:prstGeom prst="rect">
            <a:avLst/>
          </a:prstGeom>
          <a:noFill/>
          <a:ln>
            <a:noFill/>
          </a:ln>
        </p:spPr>
        <p:txBody>
          <a:bodyPr spcFirstLastPara="1" wrap="square" lIns="45700" tIns="45700" rIns="45700" bIns="45700" anchor="t" anchorCtr="0">
            <a:spAutoFit/>
          </a:bodyPr>
          <a:lstStyle/>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Empowering</a:t>
            </a:r>
            <a:endParaRPr sz="1467"/>
          </a:p>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African Entrepreneurs</a:t>
            </a:r>
            <a:endParaRPr sz="1467"/>
          </a:p>
        </p:txBody>
      </p:sp>
      <p:grpSp>
        <p:nvGrpSpPr>
          <p:cNvPr id="281" name="Google Shape;281;p37"/>
          <p:cNvGrpSpPr/>
          <p:nvPr/>
        </p:nvGrpSpPr>
        <p:grpSpPr>
          <a:xfrm>
            <a:off x="11899611" y="218825"/>
            <a:ext cx="45723" cy="387771"/>
            <a:chOff x="-1" y="-1"/>
            <a:chExt cx="45721" cy="387769"/>
          </a:xfrm>
        </p:grpSpPr>
        <p:sp>
          <p:nvSpPr>
            <p:cNvPr id="282" name="Google Shape;282;p37"/>
            <p:cNvSpPr/>
            <p:nvPr/>
          </p:nvSpPr>
          <p:spPr>
            <a:xfrm>
              <a:off x="0" y="-1"/>
              <a:ext cx="45719" cy="387769"/>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283" name="Google Shape;283;p37"/>
            <p:cNvSpPr txBox="1"/>
            <p:nvPr/>
          </p:nvSpPr>
          <p:spPr>
            <a:xfrm flipH="1">
              <a:off x="-1" y="15613"/>
              <a:ext cx="45721" cy="35654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rgbClr val="FFFFFF"/>
                </a:buClr>
                <a:buSzPts val="1400"/>
                <a:buFont typeface="Century Gothic"/>
                <a:buNone/>
              </a:pPr>
              <a:r>
                <a:rPr lang="en" sz="1867" b="0" i="0" u="none" strike="noStrike" cap="none">
                  <a:solidFill>
                    <a:srgbClr val="FFFFFF"/>
                  </a:solidFill>
                  <a:latin typeface="Century Gothic"/>
                  <a:ea typeface="Century Gothic"/>
                  <a:cs typeface="Century Gothic"/>
                  <a:sym typeface="Century Gothic"/>
                </a:rPr>
                <a:t> </a:t>
              </a:r>
              <a:endParaRPr sz="1467"/>
            </a:p>
          </p:txBody>
        </p:sp>
      </p:grpSp>
      <p:grpSp>
        <p:nvGrpSpPr>
          <p:cNvPr id="284" name="Google Shape;284;p37"/>
          <p:cNvGrpSpPr/>
          <p:nvPr/>
        </p:nvGrpSpPr>
        <p:grpSpPr>
          <a:xfrm>
            <a:off x="6241137" y="1437850"/>
            <a:ext cx="4557595" cy="2801493"/>
            <a:chOff x="0" y="-1"/>
            <a:chExt cx="4557594" cy="2801492"/>
          </a:xfrm>
        </p:grpSpPr>
        <p:sp>
          <p:nvSpPr>
            <p:cNvPr id="285" name="Google Shape;285;p37"/>
            <p:cNvSpPr/>
            <p:nvPr/>
          </p:nvSpPr>
          <p:spPr>
            <a:xfrm>
              <a:off x="332701" y="-1"/>
              <a:ext cx="3909242" cy="2652029"/>
            </a:xfrm>
            <a:custGeom>
              <a:avLst/>
              <a:gdLst/>
              <a:ahLst/>
              <a:cxnLst/>
              <a:rect l="l" t="t" r="r" b="b"/>
              <a:pathLst>
                <a:path w="21600" h="21600" extrusionOk="0">
                  <a:moveTo>
                    <a:pt x="21600" y="21600"/>
                  </a:moveTo>
                  <a:lnTo>
                    <a:pt x="0" y="21600"/>
                  </a:lnTo>
                  <a:lnTo>
                    <a:pt x="0" y="841"/>
                  </a:lnTo>
                  <a:cubicBezTo>
                    <a:pt x="0" y="379"/>
                    <a:pt x="252" y="4"/>
                    <a:pt x="565" y="0"/>
                  </a:cubicBezTo>
                  <a:lnTo>
                    <a:pt x="21039" y="0"/>
                  </a:lnTo>
                  <a:cubicBezTo>
                    <a:pt x="21350" y="7"/>
                    <a:pt x="21600" y="382"/>
                    <a:pt x="21600" y="841"/>
                  </a:cubicBezTo>
                  <a:close/>
                </a:path>
              </a:pathLst>
            </a:custGeom>
            <a:solidFill>
              <a:srgbClr val="FFFFFF"/>
            </a:solidFill>
            <a:ln>
              <a:noFill/>
            </a:ln>
            <a:effectLst>
              <a:outerShdw blurRad="965200" dist="431800" dir="5400000" rotWithShape="0">
                <a:srgbClr val="000000">
                  <a:alpha val="8627"/>
                </a:srgbClr>
              </a:outerShdw>
            </a:effectLst>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55545A"/>
                </a:buClr>
                <a:buSzPts val="1400"/>
                <a:buFont typeface="Arial"/>
                <a:buNone/>
              </a:pPr>
              <a:endParaRPr sz="1867" b="0" i="0" u="none" strike="noStrike" cap="none">
                <a:solidFill>
                  <a:srgbClr val="55545A"/>
                </a:solidFill>
                <a:latin typeface="Century Gothic"/>
                <a:ea typeface="Century Gothic"/>
                <a:cs typeface="Century Gothic"/>
                <a:sym typeface="Century Gothic"/>
              </a:endParaRPr>
            </a:p>
          </p:txBody>
        </p:sp>
        <p:sp>
          <p:nvSpPr>
            <p:cNvPr id="286" name="Google Shape;286;p37"/>
            <p:cNvSpPr/>
            <p:nvPr/>
          </p:nvSpPr>
          <p:spPr>
            <a:xfrm>
              <a:off x="422531" y="163201"/>
              <a:ext cx="3729999" cy="2349356"/>
            </a:xfrm>
            <a:prstGeom prst="rect">
              <a:avLst/>
            </a:prstGeom>
            <a:solidFill>
              <a:srgbClr val="F2F2F2"/>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55545A"/>
                </a:buClr>
                <a:buSzPts val="1400"/>
                <a:buFont typeface="Arial"/>
                <a:buNone/>
              </a:pPr>
              <a:endParaRPr sz="1867" b="0" i="0" u="none" strike="noStrike" cap="none">
                <a:solidFill>
                  <a:srgbClr val="55545A"/>
                </a:solidFill>
                <a:latin typeface="Century Gothic"/>
                <a:ea typeface="Century Gothic"/>
                <a:cs typeface="Century Gothic"/>
                <a:sym typeface="Century Gothic"/>
              </a:endParaRPr>
            </a:p>
          </p:txBody>
        </p:sp>
        <p:sp>
          <p:nvSpPr>
            <p:cNvPr id="287" name="Google Shape;287;p37"/>
            <p:cNvSpPr/>
            <p:nvPr/>
          </p:nvSpPr>
          <p:spPr>
            <a:xfrm>
              <a:off x="0" y="2677423"/>
              <a:ext cx="4557593" cy="124068"/>
            </a:xfrm>
            <a:custGeom>
              <a:avLst/>
              <a:gdLst/>
              <a:ahLst/>
              <a:cxnLst/>
              <a:rect l="l" t="t" r="r" b="b"/>
              <a:pathLst>
                <a:path w="21600" h="21600" extrusionOk="0">
                  <a:moveTo>
                    <a:pt x="21600" y="0"/>
                  </a:moveTo>
                  <a:lnTo>
                    <a:pt x="21600" y="1667"/>
                  </a:lnTo>
                  <a:cubicBezTo>
                    <a:pt x="21589" y="5703"/>
                    <a:pt x="21531" y="9363"/>
                    <a:pt x="21440" y="11670"/>
                  </a:cubicBezTo>
                  <a:cubicBezTo>
                    <a:pt x="21237" y="17545"/>
                    <a:pt x="20989" y="21007"/>
                    <a:pt x="20731" y="21600"/>
                  </a:cubicBezTo>
                  <a:lnTo>
                    <a:pt x="869" y="21600"/>
                  </a:lnTo>
                  <a:cubicBezTo>
                    <a:pt x="610" y="20995"/>
                    <a:pt x="362" y="17534"/>
                    <a:pt x="158" y="11670"/>
                  </a:cubicBezTo>
                  <a:cubicBezTo>
                    <a:pt x="68" y="9334"/>
                    <a:pt x="11" y="5684"/>
                    <a:pt x="0" y="1667"/>
                  </a:cubicBezTo>
                  <a:lnTo>
                    <a:pt x="0" y="0"/>
                  </a:lnTo>
                  <a:close/>
                </a:path>
              </a:pathLst>
            </a:custGeom>
            <a:solidFill>
              <a:srgbClr val="CBCBCB"/>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55545A"/>
                </a:buClr>
                <a:buSzPts val="1400"/>
                <a:buFont typeface="Arial"/>
                <a:buNone/>
              </a:pPr>
              <a:endParaRPr sz="1867" b="0" i="0" u="none" strike="noStrike" cap="none">
                <a:solidFill>
                  <a:srgbClr val="55545A"/>
                </a:solidFill>
                <a:latin typeface="Century Gothic"/>
                <a:ea typeface="Century Gothic"/>
                <a:cs typeface="Century Gothic"/>
                <a:sym typeface="Century Gothic"/>
              </a:endParaRPr>
            </a:p>
          </p:txBody>
        </p:sp>
        <p:sp>
          <p:nvSpPr>
            <p:cNvPr id="288" name="Google Shape;288;p37"/>
            <p:cNvSpPr/>
            <p:nvPr/>
          </p:nvSpPr>
          <p:spPr>
            <a:xfrm>
              <a:off x="1" y="2652027"/>
              <a:ext cx="4557593" cy="92426"/>
            </a:xfrm>
            <a:custGeom>
              <a:avLst/>
              <a:gdLst/>
              <a:ahLst/>
              <a:cxnLst/>
              <a:rect l="l" t="t" r="r" b="b"/>
              <a:pathLst>
                <a:path w="21600" h="21600" extrusionOk="0">
                  <a:moveTo>
                    <a:pt x="21600" y="4086"/>
                  </a:moveTo>
                  <a:lnTo>
                    <a:pt x="21600" y="8173"/>
                  </a:lnTo>
                  <a:cubicBezTo>
                    <a:pt x="21589" y="13591"/>
                    <a:pt x="21531" y="18503"/>
                    <a:pt x="21440" y="21600"/>
                  </a:cubicBezTo>
                  <a:lnTo>
                    <a:pt x="158" y="21600"/>
                  </a:lnTo>
                  <a:cubicBezTo>
                    <a:pt x="68" y="18465"/>
                    <a:pt x="11" y="13565"/>
                    <a:pt x="0" y="8173"/>
                  </a:cubicBezTo>
                  <a:lnTo>
                    <a:pt x="0" y="4086"/>
                  </a:lnTo>
                  <a:cubicBezTo>
                    <a:pt x="0" y="1829"/>
                    <a:pt x="37" y="0"/>
                    <a:pt x="83" y="0"/>
                  </a:cubicBezTo>
                  <a:lnTo>
                    <a:pt x="21517" y="0"/>
                  </a:lnTo>
                  <a:cubicBezTo>
                    <a:pt x="21563" y="0"/>
                    <a:pt x="21600" y="1829"/>
                    <a:pt x="21600" y="4086"/>
                  </a:cubicBezTo>
                  <a:close/>
                </a:path>
              </a:pathLst>
            </a:custGeom>
            <a:solidFill>
              <a:srgbClr val="E5E5E5"/>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55545A"/>
                </a:buClr>
                <a:buSzPts val="1400"/>
                <a:buFont typeface="Arial"/>
                <a:buNone/>
              </a:pPr>
              <a:endParaRPr sz="1867" b="0" i="0" u="none" strike="noStrike" cap="none">
                <a:solidFill>
                  <a:srgbClr val="55545A"/>
                </a:solidFill>
                <a:latin typeface="Century Gothic"/>
                <a:ea typeface="Century Gothic"/>
                <a:cs typeface="Century Gothic"/>
                <a:sym typeface="Century Gothic"/>
              </a:endParaRPr>
            </a:p>
          </p:txBody>
        </p:sp>
        <p:sp>
          <p:nvSpPr>
            <p:cNvPr id="289" name="Google Shape;289;p37"/>
            <p:cNvSpPr/>
            <p:nvPr/>
          </p:nvSpPr>
          <p:spPr>
            <a:xfrm>
              <a:off x="1935490" y="2652027"/>
              <a:ext cx="675384" cy="44549"/>
            </a:xfrm>
            <a:custGeom>
              <a:avLst/>
              <a:gdLst/>
              <a:ahLst/>
              <a:cxnLst/>
              <a:rect l="l" t="t" r="r" b="b"/>
              <a:pathLst>
                <a:path w="21600" h="21556" extrusionOk="0">
                  <a:moveTo>
                    <a:pt x="13300" y="0"/>
                  </a:moveTo>
                  <a:lnTo>
                    <a:pt x="0" y="0"/>
                  </a:lnTo>
                  <a:cubicBezTo>
                    <a:pt x="69" y="12224"/>
                    <a:pt x="746" y="21600"/>
                    <a:pt x="1556" y="21555"/>
                  </a:cubicBezTo>
                  <a:lnTo>
                    <a:pt x="20057" y="21555"/>
                  </a:lnTo>
                  <a:cubicBezTo>
                    <a:pt x="20862" y="21495"/>
                    <a:pt x="21531" y="12148"/>
                    <a:pt x="21600" y="0"/>
                  </a:cubicBezTo>
                  <a:close/>
                </a:path>
              </a:pathLst>
            </a:custGeom>
            <a:solidFill>
              <a:srgbClr val="B3B3B3">
                <a:alpha val="44705"/>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55545A"/>
                </a:buClr>
                <a:buSzPts val="1400"/>
                <a:buFont typeface="Arial"/>
                <a:buNone/>
              </a:pPr>
              <a:endParaRPr sz="1867" b="0" i="0" u="none" strike="noStrike" cap="none">
                <a:solidFill>
                  <a:srgbClr val="55545A"/>
                </a:solidFill>
                <a:latin typeface="Century Gothic"/>
                <a:ea typeface="Century Gothic"/>
                <a:cs typeface="Century Gothic"/>
                <a:sym typeface="Century Gothic"/>
              </a:endParaRPr>
            </a:p>
          </p:txBody>
        </p:sp>
        <p:sp>
          <p:nvSpPr>
            <p:cNvPr id="290" name="Google Shape;290;p37"/>
            <p:cNvSpPr/>
            <p:nvPr/>
          </p:nvSpPr>
          <p:spPr>
            <a:xfrm>
              <a:off x="1932579" y="2652027"/>
              <a:ext cx="679960" cy="46214"/>
            </a:xfrm>
            <a:custGeom>
              <a:avLst/>
              <a:gdLst/>
              <a:ahLst/>
              <a:cxnLst/>
              <a:rect l="l" t="t" r="r" b="b"/>
              <a:pathLst>
                <a:path w="21600" h="21565" extrusionOk="0">
                  <a:moveTo>
                    <a:pt x="20015" y="21565"/>
                  </a:moveTo>
                  <a:lnTo>
                    <a:pt x="1585" y="21565"/>
                  </a:lnTo>
                  <a:cubicBezTo>
                    <a:pt x="754" y="21600"/>
                    <a:pt x="62" y="12189"/>
                    <a:pt x="0" y="0"/>
                  </a:cubicBezTo>
                  <a:lnTo>
                    <a:pt x="92" y="0"/>
                  </a:lnTo>
                  <a:cubicBezTo>
                    <a:pt x="180" y="11128"/>
                    <a:pt x="824" y="19502"/>
                    <a:pt x="1585" y="19428"/>
                  </a:cubicBezTo>
                  <a:lnTo>
                    <a:pt x="20015" y="19428"/>
                  </a:lnTo>
                  <a:cubicBezTo>
                    <a:pt x="20774" y="19492"/>
                    <a:pt x="21413" y="11099"/>
                    <a:pt x="21494" y="0"/>
                  </a:cubicBezTo>
                  <a:lnTo>
                    <a:pt x="21600" y="0"/>
                  </a:lnTo>
                  <a:cubicBezTo>
                    <a:pt x="21532" y="12145"/>
                    <a:pt x="20843" y="21507"/>
                    <a:pt x="20015" y="21565"/>
                  </a:cubicBezTo>
                  <a:close/>
                </a:path>
              </a:pathLst>
            </a:custGeom>
            <a:solidFill>
              <a:srgbClr val="FFFFFF"/>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55545A"/>
                </a:buClr>
                <a:buSzPts val="1400"/>
                <a:buFont typeface="Arial"/>
                <a:buNone/>
              </a:pPr>
              <a:endParaRPr sz="1867" b="0" i="0" u="none" strike="noStrike" cap="none">
                <a:solidFill>
                  <a:srgbClr val="55545A"/>
                </a:solidFill>
                <a:latin typeface="Century Gothic"/>
                <a:ea typeface="Century Gothic"/>
                <a:cs typeface="Century Gothic"/>
                <a:sym typeface="Century Gothic"/>
              </a:endParaRPr>
            </a:p>
          </p:txBody>
        </p:sp>
        <p:sp>
          <p:nvSpPr>
            <p:cNvPr id="291" name="Google Shape;291;p37"/>
            <p:cNvSpPr/>
            <p:nvPr/>
          </p:nvSpPr>
          <p:spPr>
            <a:xfrm>
              <a:off x="2274013" y="55788"/>
              <a:ext cx="54897" cy="54956"/>
            </a:xfrm>
            <a:custGeom>
              <a:avLst/>
              <a:gdLst/>
              <a:ahLst/>
              <a:cxnLst/>
              <a:rect l="l" t="t" r="r" b="b"/>
              <a:pathLst>
                <a:path w="21600" h="21600" extrusionOk="0">
                  <a:moveTo>
                    <a:pt x="21600" y="10800"/>
                  </a:moveTo>
                  <a:cubicBezTo>
                    <a:pt x="21600" y="16765"/>
                    <a:pt x="16764" y="21600"/>
                    <a:pt x="10800" y="21600"/>
                  </a:cubicBezTo>
                  <a:cubicBezTo>
                    <a:pt x="4835" y="21600"/>
                    <a:pt x="0" y="16765"/>
                    <a:pt x="0" y="10800"/>
                  </a:cubicBezTo>
                  <a:cubicBezTo>
                    <a:pt x="0" y="4835"/>
                    <a:pt x="4835" y="0"/>
                    <a:pt x="10800" y="0"/>
                  </a:cubicBezTo>
                  <a:cubicBezTo>
                    <a:pt x="16728" y="88"/>
                    <a:pt x="21511" y="4872"/>
                    <a:pt x="21600" y="10800"/>
                  </a:cubicBezTo>
                  <a:close/>
                </a:path>
              </a:pathLst>
            </a:custGeom>
            <a:solidFill>
              <a:srgbClr val="FFFFFF"/>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55545A"/>
                </a:buClr>
                <a:buSzPts val="1400"/>
                <a:buFont typeface="Arial"/>
                <a:buNone/>
              </a:pPr>
              <a:endParaRPr sz="1867" b="0" i="0" u="none" strike="noStrike" cap="none">
                <a:solidFill>
                  <a:srgbClr val="55545A"/>
                </a:solidFill>
                <a:latin typeface="Century Gothic"/>
                <a:ea typeface="Century Gothic"/>
                <a:cs typeface="Century Gothic"/>
                <a:sym typeface="Century Gothic"/>
              </a:endParaRPr>
            </a:p>
          </p:txBody>
        </p:sp>
      </p:grpSp>
      <p:grpSp>
        <p:nvGrpSpPr>
          <p:cNvPr id="292" name="Google Shape;292;p37"/>
          <p:cNvGrpSpPr/>
          <p:nvPr/>
        </p:nvGrpSpPr>
        <p:grpSpPr>
          <a:xfrm>
            <a:off x="1393269" y="3248502"/>
            <a:ext cx="4557595" cy="2801493"/>
            <a:chOff x="0" y="-1"/>
            <a:chExt cx="4557594" cy="2801492"/>
          </a:xfrm>
        </p:grpSpPr>
        <p:sp>
          <p:nvSpPr>
            <p:cNvPr id="293" name="Google Shape;293;p37"/>
            <p:cNvSpPr/>
            <p:nvPr/>
          </p:nvSpPr>
          <p:spPr>
            <a:xfrm>
              <a:off x="332701" y="-1"/>
              <a:ext cx="3909242" cy="2652029"/>
            </a:xfrm>
            <a:custGeom>
              <a:avLst/>
              <a:gdLst/>
              <a:ahLst/>
              <a:cxnLst/>
              <a:rect l="l" t="t" r="r" b="b"/>
              <a:pathLst>
                <a:path w="21600" h="21600" extrusionOk="0">
                  <a:moveTo>
                    <a:pt x="21600" y="21600"/>
                  </a:moveTo>
                  <a:lnTo>
                    <a:pt x="0" y="21600"/>
                  </a:lnTo>
                  <a:lnTo>
                    <a:pt x="0" y="841"/>
                  </a:lnTo>
                  <a:cubicBezTo>
                    <a:pt x="0" y="379"/>
                    <a:pt x="252" y="4"/>
                    <a:pt x="565" y="0"/>
                  </a:cubicBezTo>
                  <a:lnTo>
                    <a:pt x="21039" y="0"/>
                  </a:lnTo>
                  <a:cubicBezTo>
                    <a:pt x="21350" y="7"/>
                    <a:pt x="21600" y="382"/>
                    <a:pt x="21600" y="841"/>
                  </a:cubicBezTo>
                  <a:close/>
                </a:path>
              </a:pathLst>
            </a:custGeom>
            <a:solidFill>
              <a:srgbClr val="FFFFFF"/>
            </a:solidFill>
            <a:ln>
              <a:noFill/>
            </a:ln>
            <a:effectLst>
              <a:outerShdw blurRad="965200" dist="431800" dir="5400000" rotWithShape="0">
                <a:srgbClr val="000000">
                  <a:alpha val="8627"/>
                </a:srgbClr>
              </a:outerShdw>
            </a:effectLst>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55545A"/>
                </a:buClr>
                <a:buSzPts val="1400"/>
                <a:buFont typeface="Arial"/>
                <a:buNone/>
              </a:pPr>
              <a:endParaRPr sz="1867" b="0" i="0" u="none" strike="noStrike" cap="none">
                <a:solidFill>
                  <a:srgbClr val="55545A"/>
                </a:solidFill>
                <a:latin typeface="Century Gothic"/>
                <a:ea typeface="Century Gothic"/>
                <a:cs typeface="Century Gothic"/>
                <a:sym typeface="Century Gothic"/>
              </a:endParaRPr>
            </a:p>
          </p:txBody>
        </p:sp>
        <p:sp>
          <p:nvSpPr>
            <p:cNvPr id="294" name="Google Shape;294;p37"/>
            <p:cNvSpPr/>
            <p:nvPr/>
          </p:nvSpPr>
          <p:spPr>
            <a:xfrm>
              <a:off x="422531" y="163201"/>
              <a:ext cx="3729999" cy="2349356"/>
            </a:xfrm>
            <a:prstGeom prst="rect">
              <a:avLst/>
            </a:prstGeom>
            <a:solidFill>
              <a:srgbClr val="F2F2F2"/>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55545A"/>
                </a:buClr>
                <a:buSzPts val="1400"/>
                <a:buFont typeface="Arial"/>
                <a:buNone/>
              </a:pPr>
              <a:endParaRPr sz="1867" b="0" i="0" u="none" strike="noStrike" cap="none">
                <a:solidFill>
                  <a:srgbClr val="55545A"/>
                </a:solidFill>
                <a:latin typeface="Century Gothic"/>
                <a:ea typeface="Century Gothic"/>
                <a:cs typeface="Century Gothic"/>
                <a:sym typeface="Century Gothic"/>
              </a:endParaRPr>
            </a:p>
          </p:txBody>
        </p:sp>
        <p:sp>
          <p:nvSpPr>
            <p:cNvPr id="295" name="Google Shape;295;p37"/>
            <p:cNvSpPr/>
            <p:nvPr/>
          </p:nvSpPr>
          <p:spPr>
            <a:xfrm>
              <a:off x="0" y="2677423"/>
              <a:ext cx="4557593" cy="124068"/>
            </a:xfrm>
            <a:custGeom>
              <a:avLst/>
              <a:gdLst/>
              <a:ahLst/>
              <a:cxnLst/>
              <a:rect l="l" t="t" r="r" b="b"/>
              <a:pathLst>
                <a:path w="21600" h="21600" extrusionOk="0">
                  <a:moveTo>
                    <a:pt x="21600" y="0"/>
                  </a:moveTo>
                  <a:lnTo>
                    <a:pt x="21600" y="1667"/>
                  </a:lnTo>
                  <a:cubicBezTo>
                    <a:pt x="21589" y="5703"/>
                    <a:pt x="21531" y="9363"/>
                    <a:pt x="21440" y="11670"/>
                  </a:cubicBezTo>
                  <a:cubicBezTo>
                    <a:pt x="21237" y="17545"/>
                    <a:pt x="20989" y="21007"/>
                    <a:pt x="20731" y="21600"/>
                  </a:cubicBezTo>
                  <a:lnTo>
                    <a:pt x="869" y="21600"/>
                  </a:lnTo>
                  <a:cubicBezTo>
                    <a:pt x="610" y="20995"/>
                    <a:pt x="362" y="17534"/>
                    <a:pt x="158" y="11670"/>
                  </a:cubicBezTo>
                  <a:cubicBezTo>
                    <a:pt x="68" y="9334"/>
                    <a:pt x="11" y="5684"/>
                    <a:pt x="0" y="1667"/>
                  </a:cubicBezTo>
                  <a:lnTo>
                    <a:pt x="0" y="0"/>
                  </a:lnTo>
                  <a:close/>
                </a:path>
              </a:pathLst>
            </a:custGeom>
            <a:solidFill>
              <a:srgbClr val="CBCBCB"/>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55545A"/>
                </a:buClr>
                <a:buSzPts val="1400"/>
                <a:buFont typeface="Arial"/>
                <a:buNone/>
              </a:pPr>
              <a:endParaRPr sz="1867" b="0" i="0" u="none" strike="noStrike" cap="none">
                <a:solidFill>
                  <a:srgbClr val="55545A"/>
                </a:solidFill>
                <a:latin typeface="Century Gothic"/>
                <a:ea typeface="Century Gothic"/>
                <a:cs typeface="Century Gothic"/>
                <a:sym typeface="Century Gothic"/>
              </a:endParaRPr>
            </a:p>
          </p:txBody>
        </p:sp>
        <p:sp>
          <p:nvSpPr>
            <p:cNvPr id="296" name="Google Shape;296;p37"/>
            <p:cNvSpPr/>
            <p:nvPr/>
          </p:nvSpPr>
          <p:spPr>
            <a:xfrm>
              <a:off x="1" y="2652027"/>
              <a:ext cx="4557593" cy="92426"/>
            </a:xfrm>
            <a:custGeom>
              <a:avLst/>
              <a:gdLst/>
              <a:ahLst/>
              <a:cxnLst/>
              <a:rect l="l" t="t" r="r" b="b"/>
              <a:pathLst>
                <a:path w="21600" h="21600" extrusionOk="0">
                  <a:moveTo>
                    <a:pt x="21600" y="4086"/>
                  </a:moveTo>
                  <a:lnTo>
                    <a:pt x="21600" y="8173"/>
                  </a:lnTo>
                  <a:cubicBezTo>
                    <a:pt x="21589" y="13591"/>
                    <a:pt x="21531" y="18503"/>
                    <a:pt x="21440" y="21600"/>
                  </a:cubicBezTo>
                  <a:lnTo>
                    <a:pt x="158" y="21600"/>
                  </a:lnTo>
                  <a:cubicBezTo>
                    <a:pt x="68" y="18465"/>
                    <a:pt x="11" y="13565"/>
                    <a:pt x="0" y="8173"/>
                  </a:cubicBezTo>
                  <a:lnTo>
                    <a:pt x="0" y="4086"/>
                  </a:lnTo>
                  <a:cubicBezTo>
                    <a:pt x="0" y="1829"/>
                    <a:pt x="37" y="0"/>
                    <a:pt x="83" y="0"/>
                  </a:cubicBezTo>
                  <a:lnTo>
                    <a:pt x="21517" y="0"/>
                  </a:lnTo>
                  <a:cubicBezTo>
                    <a:pt x="21563" y="0"/>
                    <a:pt x="21600" y="1829"/>
                    <a:pt x="21600" y="4086"/>
                  </a:cubicBezTo>
                  <a:close/>
                </a:path>
              </a:pathLst>
            </a:custGeom>
            <a:solidFill>
              <a:srgbClr val="E5E5E5"/>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55545A"/>
                </a:buClr>
                <a:buSzPts val="1400"/>
                <a:buFont typeface="Arial"/>
                <a:buNone/>
              </a:pPr>
              <a:endParaRPr sz="1867" b="0" i="0" u="none" strike="noStrike" cap="none">
                <a:solidFill>
                  <a:srgbClr val="55545A"/>
                </a:solidFill>
                <a:latin typeface="Century Gothic"/>
                <a:ea typeface="Century Gothic"/>
                <a:cs typeface="Century Gothic"/>
                <a:sym typeface="Century Gothic"/>
              </a:endParaRPr>
            </a:p>
          </p:txBody>
        </p:sp>
        <p:sp>
          <p:nvSpPr>
            <p:cNvPr id="297" name="Google Shape;297;p37"/>
            <p:cNvSpPr/>
            <p:nvPr/>
          </p:nvSpPr>
          <p:spPr>
            <a:xfrm>
              <a:off x="1935490" y="2652027"/>
              <a:ext cx="675384" cy="44549"/>
            </a:xfrm>
            <a:custGeom>
              <a:avLst/>
              <a:gdLst/>
              <a:ahLst/>
              <a:cxnLst/>
              <a:rect l="l" t="t" r="r" b="b"/>
              <a:pathLst>
                <a:path w="21600" h="21556" extrusionOk="0">
                  <a:moveTo>
                    <a:pt x="13300" y="0"/>
                  </a:moveTo>
                  <a:lnTo>
                    <a:pt x="0" y="0"/>
                  </a:lnTo>
                  <a:cubicBezTo>
                    <a:pt x="69" y="12224"/>
                    <a:pt x="746" y="21600"/>
                    <a:pt x="1556" y="21555"/>
                  </a:cubicBezTo>
                  <a:lnTo>
                    <a:pt x="20057" y="21555"/>
                  </a:lnTo>
                  <a:cubicBezTo>
                    <a:pt x="20862" y="21495"/>
                    <a:pt x="21531" y="12148"/>
                    <a:pt x="21600" y="0"/>
                  </a:cubicBezTo>
                  <a:close/>
                </a:path>
              </a:pathLst>
            </a:custGeom>
            <a:solidFill>
              <a:srgbClr val="B3B3B3">
                <a:alpha val="44705"/>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55545A"/>
                </a:buClr>
                <a:buSzPts val="1400"/>
                <a:buFont typeface="Arial"/>
                <a:buNone/>
              </a:pPr>
              <a:endParaRPr sz="1867" b="0" i="0" u="none" strike="noStrike" cap="none">
                <a:solidFill>
                  <a:srgbClr val="55545A"/>
                </a:solidFill>
                <a:latin typeface="Century Gothic"/>
                <a:ea typeface="Century Gothic"/>
                <a:cs typeface="Century Gothic"/>
                <a:sym typeface="Century Gothic"/>
              </a:endParaRPr>
            </a:p>
          </p:txBody>
        </p:sp>
        <p:sp>
          <p:nvSpPr>
            <p:cNvPr id="298" name="Google Shape;298;p37"/>
            <p:cNvSpPr/>
            <p:nvPr/>
          </p:nvSpPr>
          <p:spPr>
            <a:xfrm>
              <a:off x="1932579" y="2652027"/>
              <a:ext cx="679960" cy="46214"/>
            </a:xfrm>
            <a:custGeom>
              <a:avLst/>
              <a:gdLst/>
              <a:ahLst/>
              <a:cxnLst/>
              <a:rect l="l" t="t" r="r" b="b"/>
              <a:pathLst>
                <a:path w="21600" h="21565" extrusionOk="0">
                  <a:moveTo>
                    <a:pt x="20015" y="21565"/>
                  </a:moveTo>
                  <a:lnTo>
                    <a:pt x="1585" y="21565"/>
                  </a:lnTo>
                  <a:cubicBezTo>
                    <a:pt x="754" y="21600"/>
                    <a:pt x="62" y="12189"/>
                    <a:pt x="0" y="0"/>
                  </a:cubicBezTo>
                  <a:lnTo>
                    <a:pt x="92" y="0"/>
                  </a:lnTo>
                  <a:cubicBezTo>
                    <a:pt x="180" y="11128"/>
                    <a:pt x="824" y="19502"/>
                    <a:pt x="1585" y="19428"/>
                  </a:cubicBezTo>
                  <a:lnTo>
                    <a:pt x="20015" y="19428"/>
                  </a:lnTo>
                  <a:cubicBezTo>
                    <a:pt x="20774" y="19492"/>
                    <a:pt x="21413" y="11099"/>
                    <a:pt x="21494" y="0"/>
                  </a:cubicBezTo>
                  <a:lnTo>
                    <a:pt x="21600" y="0"/>
                  </a:lnTo>
                  <a:cubicBezTo>
                    <a:pt x="21532" y="12145"/>
                    <a:pt x="20843" y="21507"/>
                    <a:pt x="20015" y="21565"/>
                  </a:cubicBezTo>
                  <a:close/>
                </a:path>
              </a:pathLst>
            </a:custGeom>
            <a:solidFill>
              <a:srgbClr val="FFFFFF"/>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55545A"/>
                </a:buClr>
                <a:buSzPts val="1400"/>
                <a:buFont typeface="Arial"/>
                <a:buNone/>
              </a:pPr>
              <a:endParaRPr sz="1867" b="0" i="0" u="none" strike="noStrike" cap="none">
                <a:solidFill>
                  <a:srgbClr val="55545A"/>
                </a:solidFill>
                <a:latin typeface="Century Gothic"/>
                <a:ea typeface="Century Gothic"/>
                <a:cs typeface="Century Gothic"/>
                <a:sym typeface="Century Gothic"/>
              </a:endParaRPr>
            </a:p>
          </p:txBody>
        </p:sp>
        <p:sp>
          <p:nvSpPr>
            <p:cNvPr id="299" name="Google Shape;299;p37"/>
            <p:cNvSpPr/>
            <p:nvPr/>
          </p:nvSpPr>
          <p:spPr>
            <a:xfrm>
              <a:off x="2274013" y="55788"/>
              <a:ext cx="54897" cy="54956"/>
            </a:xfrm>
            <a:custGeom>
              <a:avLst/>
              <a:gdLst/>
              <a:ahLst/>
              <a:cxnLst/>
              <a:rect l="l" t="t" r="r" b="b"/>
              <a:pathLst>
                <a:path w="21600" h="21600" extrusionOk="0">
                  <a:moveTo>
                    <a:pt x="21600" y="10800"/>
                  </a:moveTo>
                  <a:cubicBezTo>
                    <a:pt x="21600" y="16765"/>
                    <a:pt x="16764" y="21600"/>
                    <a:pt x="10800" y="21600"/>
                  </a:cubicBezTo>
                  <a:cubicBezTo>
                    <a:pt x="4835" y="21600"/>
                    <a:pt x="0" y="16765"/>
                    <a:pt x="0" y="10800"/>
                  </a:cubicBezTo>
                  <a:cubicBezTo>
                    <a:pt x="0" y="4835"/>
                    <a:pt x="4835" y="0"/>
                    <a:pt x="10800" y="0"/>
                  </a:cubicBezTo>
                  <a:cubicBezTo>
                    <a:pt x="16728" y="88"/>
                    <a:pt x="21511" y="4872"/>
                    <a:pt x="21600" y="10800"/>
                  </a:cubicBezTo>
                  <a:close/>
                </a:path>
              </a:pathLst>
            </a:custGeom>
            <a:solidFill>
              <a:srgbClr val="FFFFFF"/>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55545A"/>
                </a:buClr>
                <a:buSzPts val="1400"/>
                <a:buFont typeface="Arial"/>
                <a:buNone/>
              </a:pPr>
              <a:endParaRPr sz="1867" b="0" i="0" u="none" strike="noStrike" cap="none">
                <a:solidFill>
                  <a:srgbClr val="55545A"/>
                </a:solidFill>
                <a:latin typeface="Century Gothic"/>
                <a:ea typeface="Century Gothic"/>
                <a:cs typeface="Century Gothic"/>
                <a:sym typeface="Century Gothic"/>
              </a:endParaRPr>
            </a:p>
          </p:txBody>
        </p:sp>
      </p:grpSp>
      <p:sp>
        <p:nvSpPr>
          <p:cNvPr id="300" name="Google Shape;300;p37"/>
          <p:cNvSpPr>
            <a:spLocks noGrp="1"/>
          </p:cNvSpPr>
          <p:nvPr>
            <p:ph type="pic" idx="2"/>
          </p:nvPr>
        </p:nvSpPr>
        <p:spPr>
          <a:xfrm>
            <a:off x="1815801" y="3411704"/>
            <a:ext cx="3729999" cy="2349357"/>
          </a:xfrm>
          <a:prstGeom prst="rect">
            <a:avLst/>
          </a:prstGeom>
          <a:noFill/>
          <a:ln>
            <a:noFill/>
          </a:ln>
        </p:spPr>
      </p:sp>
      <p:sp>
        <p:nvSpPr>
          <p:cNvPr id="301" name="Google Shape;301;p37"/>
          <p:cNvSpPr>
            <a:spLocks noGrp="1"/>
          </p:cNvSpPr>
          <p:nvPr>
            <p:ph type="pic" idx="3"/>
          </p:nvPr>
        </p:nvSpPr>
        <p:spPr>
          <a:xfrm>
            <a:off x="6663670" y="1601055"/>
            <a:ext cx="3729999" cy="2349357"/>
          </a:xfrm>
          <a:prstGeom prst="rect">
            <a:avLst/>
          </a:prstGeom>
          <a:noFill/>
          <a:ln>
            <a:noFill/>
          </a:ln>
        </p:spPr>
      </p:sp>
    </p:spTree>
    <p:extLst>
      <p:ext uri="{BB962C8B-B14F-4D97-AF65-F5344CB8AC3E}">
        <p14:creationId xmlns:p14="http://schemas.microsoft.com/office/powerpoint/2010/main" val="41653149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18_Custom Layout">
  <p:cSld name="18_Custom Layout">
    <p:spTree>
      <p:nvGrpSpPr>
        <p:cNvPr id="1" name="Shape 302"/>
        <p:cNvGrpSpPr/>
        <p:nvPr/>
      </p:nvGrpSpPr>
      <p:grpSpPr>
        <a:xfrm>
          <a:off x="0" y="0"/>
          <a:ext cx="0" cy="0"/>
          <a:chOff x="0" y="0"/>
          <a:chExt cx="0" cy="0"/>
        </a:xfrm>
      </p:grpSpPr>
      <p:sp>
        <p:nvSpPr>
          <p:cNvPr id="303" name="Google Shape;303;p38"/>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pic>
        <p:nvPicPr>
          <p:cNvPr id="304" name="Google Shape;304;p38" descr="Picture 5"/>
          <p:cNvPicPr preferRelativeResize="0"/>
          <p:nvPr/>
        </p:nvPicPr>
        <p:blipFill rotWithShape="1">
          <a:blip r:embed="rId2">
            <a:alphaModFix/>
          </a:blip>
          <a:srcRect/>
          <a:stretch/>
        </p:blipFill>
        <p:spPr>
          <a:xfrm>
            <a:off x="192637" y="215642"/>
            <a:ext cx="2113241" cy="383213"/>
          </a:xfrm>
          <a:prstGeom prst="rect">
            <a:avLst/>
          </a:prstGeom>
          <a:noFill/>
          <a:ln>
            <a:noFill/>
          </a:ln>
        </p:spPr>
      </p:pic>
      <p:sp>
        <p:nvSpPr>
          <p:cNvPr id="305" name="Google Shape;305;p38"/>
          <p:cNvSpPr txBox="1"/>
          <p:nvPr/>
        </p:nvSpPr>
        <p:spPr>
          <a:xfrm>
            <a:off x="9197600" y="6425283"/>
            <a:ext cx="2546857" cy="2769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5545A"/>
              </a:buClr>
              <a:buSzPts val="900"/>
              <a:buFont typeface="Century Gothic"/>
              <a:buNone/>
            </a:pPr>
            <a:r>
              <a:rPr lang="en" sz="1200" b="0" i="0" u="none" strike="noStrike" cap="none">
                <a:solidFill>
                  <a:srgbClr val="55545A"/>
                </a:solidFill>
                <a:latin typeface="Century Gothic"/>
                <a:ea typeface="Century Gothic"/>
                <a:cs typeface="Century Gothic"/>
                <a:sym typeface="Century Gothic"/>
              </a:rPr>
              <a:t>www.tonyelumelufoundation.org</a:t>
            </a:r>
            <a:endParaRPr sz="1467"/>
          </a:p>
        </p:txBody>
      </p:sp>
      <p:cxnSp>
        <p:nvCxnSpPr>
          <p:cNvPr id="306" name="Google Shape;306;p38"/>
          <p:cNvCxnSpPr/>
          <p:nvPr/>
        </p:nvCxnSpPr>
        <p:spPr>
          <a:xfrm>
            <a:off x="813668" y="6548394"/>
            <a:ext cx="8295609" cy="14453"/>
          </a:xfrm>
          <a:prstGeom prst="straightConnector1">
            <a:avLst/>
          </a:prstGeom>
          <a:noFill/>
          <a:ln w="9525" cap="flat" cmpd="sng">
            <a:solidFill>
              <a:schemeClr val="accent4"/>
            </a:solidFill>
            <a:prstDash val="solid"/>
            <a:round/>
            <a:headEnd type="none" w="sm" len="sm"/>
            <a:tailEnd type="none" w="sm" len="sm"/>
          </a:ln>
        </p:spPr>
      </p:cxnSp>
      <p:sp>
        <p:nvSpPr>
          <p:cNvPr id="307" name="Google Shape;307;p38"/>
          <p:cNvSpPr txBox="1"/>
          <p:nvPr/>
        </p:nvSpPr>
        <p:spPr>
          <a:xfrm>
            <a:off x="10316560" y="179727"/>
            <a:ext cx="1556529" cy="509330"/>
          </a:xfrm>
          <a:prstGeom prst="rect">
            <a:avLst/>
          </a:prstGeom>
          <a:noFill/>
          <a:ln>
            <a:noFill/>
          </a:ln>
        </p:spPr>
        <p:txBody>
          <a:bodyPr spcFirstLastPara="1" wrap="square" lIns="45700" tIns="45700" rIns="45700" bIns="45700" anchor="t" anchorCtr="0">
            <a:spAutoFit/>
          </a:bodyPr>
          <a:lstStyle/>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Empowering</a:t>
            </a:r>
            <a:endParaRPr sz="1467"/>
          </a:p>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African Entrepreneurs</a:t>
            </a:r>
            <a:endParaRPr sz="1467"/>
          </a:p>
        </p:txBody>
      </p:sp>
      <p:grpSp>
        <p:nvGrpSpPr>
          <p:cNvPr id="308" name="Google Shape;308;p38"/>
          <p:cNvGrpSpPr/>
          <p:nvPr/>
        </p:nvGrpSpPr>
        <p:grpSpPr>
          <a:xfrm>
            <a:off x="11899611" y="218825"/>
            <a:ext cx="45723" cy="387771"/>
            <a:chOff x="-1" y="-1"/>
            <a:chExt cx="45721" cy="387769"/>
          </a:xfrm>
        </p:grpSpPr>
        <p:sp>
          <p:nvSpPr>
            <p:cNvPr id="309" name="Google Shape;309;p38"/>
            <p:cNvSpPr/>
            <p:nvPr/>
          </p:nvSpPr>
          <p:spPr>
            <a:xfrm>
              <a:off x="0" y="-1"/>
              <a:ext cx="45719" cy="387769"/>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310" name="Google Shape;310;p38"/>
            <p:cNvSpPr txBox="1"/>
            <p:nvPr/>
          </p:nvSpPr>
          <p:spPr>
            <a:xfrm flipH="1">
              <a:off x="-1" y="15613"/>
              <a:ext cx="45721" cy="35654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rgbClr val="FFFFFF"/>
                </a:buClr>
                <a:buSzPts val="1400"/>
                <a:buFont typeface="Century Gothic"/>
                <a:buNone/>
              </a:pPr>
              <a:r>
                <a:rPr lang="en" sz="1867" b="0" i="0" u="none" strike="noStrike" cap="none">
                  <a:solidFill>
                    <a:srgbClr val="FFFFFF"/>
                  </a:solidFill>
                  <a:latin typeface="Century Gothic"/>
                  <a:ea typeface="Century Gothic"/>
                  <a:cs typeface="Century Gothic"/>
                  <a:sym typeface="Century Gothic"/>
                </a:rPr>
                <a:t> </a:t>
              </a:r>
              <a:endParaRPr sz="1467"/>
            </a:p>
          </p:txBody>
        </p:sp>
      </p:grpSp>
      <p:grpSp>
        <p:nvGrpSpPr>
          <p:cNvPr id="311" name="Google Shape;311;p38"/>
          <p:cNvGrpSpPr/>
          <p:nvPr/>
        </p:nvGrpSpPr>
        <p:grpSpPr>
          <a:xfrm>
            <a:off x="8730532" y="1323109"/>
            <a:ext cx="2322848" cy="4211784"/>
            <a:chOff x="0" y="-1"/>
            <a:chExt cx="2322847" cy="4211781"/>
          </a:xfrm>
        </p:grpSpPr>
        <p:sp>
          <p:nvSpPr>
            <p:cNvPr id="312" name="Google Shape;312;p38"/>
            <p:cNvSpPr/>
            <p:nvPr/>
          </p:nvSpPr>
          <p:spPr>
            <a:xfrm>
              <a:off x="138146" y="-1"/>
              <a:ext cx="2046715" cy="994091"/>
            </a:xfrm>
            <a:custGeom>
              <a:avLst/>
              <a:gdLst/>
              <a:ahLst/>
              <a:cxnLst/>
              <a:rect l="l" t="t" r="r" b="b"/>
              <a:pathLst>
                <a:path w="21600" h="21600" extrusionOk="0">
                  <a:moveTo>
                    <a:pt x="21600" y="21600"/>
                  </a:moveTo>
                  <a:lnTo>
                    <a:pt x="21465" y="21600"/>
                  </a:lnTo>
                  <a:lnTo>
                    <a:pt x="19391" y="16447"/>
                  </a:lnTo>
                  <a:cubicBezTo>
                    <a:pt x="18707" y="14748"/>
                    <a:pt x="18272" y="12678"/>
                    <a:pt x="18138" y="10483"/>
                  </a:cubicBezTo>
                  <a:lnTo>
                    <a:pt x="17687" y="3426"/>
                  </a:lnTo>
                  <a:cubicBezTo>
                    <a:pt x="17619" y="1372"/>
                    <a:pt x="14206" y="336"/>
                    <a:pt x="10798" y="336"/>
                  </a:cubicBezTo>
                  <a:cubicBezTo>
                    <a:pt x="7389" y="336"/>
                    <a:pt x="3981" y="1372"/>
                    <a:pt x="3891" y="3426"/>
                  </a:cubicBezTo>
                  <a:lnTo>
                    <a:pt x="3440" y="10483"/>
                  </a:lnTo>
                  <a:cubicBezTo>
                    <a:pt x="3307" y="12677"/>
                    <a:pt x="2874" y="14747"/>
                    <a:pt x="2191" y="16447"/>
                  </a:cubicBezTo>
                  <a:lnTo>
                    <a:pt x="131" y="21600"/>
                  </a:lnTo>
                  <a:lnTo>
                    <a:pt x="0" y="21600"/>
                  </a:lnTo>
                  <a:lnTo>
                    <a:pt x="2209" y="16111"/>
                  </a:lnTo>
                  <a:cubicBezTo>
                    <a:pt x="2892" y="14411"/>
                    <a:pt x="3325" y="12341"/>
                    <a:pt x="3458" y="10147"/>
                  </a:cubicBezTo>
                  <a:lnTo>
                    <a:pt x="3909" y="3099"/>
                  </a:lnTo>
                  <a:cubicBezTo>
                    <a:pt x="3981" y="1036"/>
                    <a:pt x="7389" y="0"/>
                    <a:pt x="10798" y="0"/>
                  </a:cubicBezTo>
                  <a:cubicBezTo>
                    <a:pt x="14206" y="0"/>
                    <a:pt x="17619" y="1036"/>
                    <a:pt x="17709" y="3099"/>
                  </a:cubicBezTo>
                  <a:lnTo>
                    <a:pt x="18160" y="10147"/>
                  </a:lnTo>
                  <a:cubicBezTo>
                    <a:pt x="18294" y="12342"/>
                    <a:pt x="18729" y="14411"/>
                    <a:pt x="19413" y="16111"/>
                  </a:cubicBezTo>
                  <a:close/>
                </a:path>
              </a:pathLst>
            </a:custGeom>
            <a:solidFill>
              <a:srgbClr val="EBEBEB"/>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55545A"/>
                </a:buClr>
                <a:buSzPts val="1400"/>
                <a:buFont typeface="Arial"/>
                <a:buNone/>
              </a:pPr>
              <a:endParaRPr sz="1867" b="0" i="0" u="none" strike="noStrike" cap="none">
                <a:solidFill>
                  <a:srgbClr val="55545A"/>
                </a:solidFill>
                <a:latin typeface="Century Gothic"/>
                <a:ea typeface="Century Gothic"/>
                <a:cs typeface="Century Gothic"/>
                <a:sym typeface="Century Gothic"/>
              </a:endParaRPr>
            </a:p>
          </p:txBody>
        </p:sp>
        <p:sp>
          <p:nvSpPr>
            <p:cNvPr id="313" name="Google Shape;313;p38"/>
            <p:cNvSpPr/>
            <p:nvPr/>
          </p:nvSpPr>
          <p:spPr>
            <a:xfrm>
              <a:off x="150534" y="15464"/>
              <a:ext cx="2021511" cy="978626"/>
            </a:xfrm>
            <a:custGeom>
              <a:avLst/>
              <a:gdLst/>
              <a:ahLst/>
              <a:cxnLst/>
              <a:rect l="l" t="t" r="r" b="b"/>
              <a:pathLst>
                <a:path w="21600" h="21600" extrusionOk="0">
                  <a:moveTo>
                    <a:pt x="21600" y="21600"/>
                  </a:moveTo>
                  <a:lnTo>
                    <a:pt x="0" y="21600"/>
                  </a:lnTo>
                  <a:lnTo>
                    <a:pt x="2104" y="16366"/>
                  </a:lnTo>
                  <a:cubicBezTo>
                    <a:pt x="2796" y="14639"/>
                    <a:pt x="3235" y="12536"/>
                    <a:pt x="3369" y="10307"/>
                  </a:cubicBezTo>
                  <a:lnTo>
                    <a:pt x="3825" y="3139"/>
                  </a:lnTo>
                  <a:cubicBezTo>
                    <a:pt x="3916" y="1053"/>
                    <a:pt x="7367" y="0"/>
                    <a:pt x="10818" y="0"/>
                  </a:cubicBezTo>
                  <a:cubicBezTo>
                    <a:pt x="14269" y="0"/>
                    <a:pt x="17706" y="1053"/>
                    <a:pt x="17798" y="3139"/>
                  </a:cubicBezTo>
                  <a:lnTo>
                    <a:pt x="18254" y="10307"/>
                  </a:lnTo>
                  <a:cubicBezTo>
                    <a:pt x="18390" y="12537"/>
                    <a:pt x="18830" y="14639"/>
                    <a:pt x="19523" y="16366"/>
                  </a:cubicBezTo>
                  <a:close/>
                </a:path>
              </a:pathLst>
            </a:custGeom>
            <a:solidFill>
              <a:srgbClr val="FFFFFF"/>
            </a:solidFill>
            <a:ln>
              <a:noFill/>
            </a:ln>
            <a:effectLst>
              <a:outerShdw blurRad="1270000" dist="38100" dir="5400000" rotWithShape="0">
                <a:srgbClr val="000000">
                  <a:alpha val="25882"/>
                </a:srgbClr>
              </a:outerShdw>
            </a:effectLst>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55545A"/>
                </a:buClr>
                <a:buSzPts val="1400"/>
                <a:buFont typeface="Arial"/>
                <a:buNone/>
              </a:pPr>
              <a:endParaRPr sz="1867" b="0" i="0" u="none" strike="noStrike" cap="none">
                <a:solidFill>
                  <a:srgbClr val="55545A"/>
                </a:solidFill>
                <a:latin typeface="Century Gothic"/>
                <a:ea typeface="Century Gothic"/>
                <a:cs typeface="Century Gothic"/>
                <a:sym typeface="Century Gothic"/>
              </a:endParaRPr>
            </a:p>
          </p:txBody>
        </p:sp>
        <p:sp>
          <p:nvSpPr>
            <p:cNvPr id="314" name="Google Shape;314;p38"/>
            <p:cNvSpPr/>
            <p:nvPr/>
          </p:nvSpPr>
          <p:spPr>
            <a:xfrm>
              <a:off x="138146" y="3217687"/>
              <a:ext cx="2046715" cy="994093"/>
            </a:xfrm>
            <a:custGeom>
              <a:avLst/>
              <a:gdLst/>
              <a:ahLst/>
              <a:cxnLst/>
              <a:rect l="l" t="t" r="r" b="b"/>
              <a:pathLst>
                <a:path w="21600" h="21591" extrusionOk="0">
                  <a:moveTo>
                    <a:pt x="21600" y="0"/>
                  </a:moveTo>
                  <a:lnTo>
                    <a:pt x="21465" y="0"/>
                  </a:lnTo>
                  <a:lnTo>
                    <a:pt x="19391" y="5150"/>
                  </a:lnTo>
                  <a:cubicBezTo>
                    <a:pt x="18707" y="6850"/>
                    <a:pt x="18272" y="8918"/>
                    <a:pt x="18138" y="11113"/>
                  </a:cubicBezTo>
                  <a:lnTo>
                    <a:pt x="17687" y="18157"/>
                  </a:lnTo>
                  <a:cubicBezTo>
                    <a:pt x="17596" y="20219"/>
                    <a:pt x="14184" y="21245"/>
                    <a:pt x="10775" y="21255"/>
                  </a:cubicBezTo>
                  <a:cubicBezTo>
                    <a:pt x="7367" y="21264"/>
                    <a:pt x="3958" y="20219"/>
                    <a:pt x="3868" y="18157"/>
                  </a:cubicBezTo>
                  <a:lnTo>
                    <a:pt x="3417" y="11113"/>
                  </a:lnTo>
                  <a:cubicBezTo>
                    <a:pt x="3285" y="8919"/>
                    <a:pt x="2852" y="6850"/>
                    <a:pt x="2169" y="5150"/>
                  </a:cubicBezTo>
                  <a:lnTo>
                    <a:pt x="131" y="0"/>
                  </a:lnTo>
                  <a:lnTo>
                    <a:pt x="0" y="0"/>
                  </a:lnTo>
                  <a:lnTo>
                    <a:pt x="2209" y="5477"/>
                  </a:lnTo>
                  <a:cubicBezTo>
                    <a:pt x="2892" y="7180"/>
                    <a:pt x="3325" y="9252"/>
                    <a:pt x="3458" y="11448"/>
                  </a:cubicBezTo>
                  <a:lnTo>
                    <a:pt x="3909" y="18493"/>
                  </a:lnTo>
                  <a:cubicBezTo>
                    <a:pt x="3999" y="20546"/>
                    <a:pt x="7407" y="21581"/>
                    <a:pt x="10816" y="21591"/>
                  </a:cubicBezTo>
                  <a:cubicBezTo>
                    <a:pt x="14224" y="21600"/>
                    <a:pt x="17637" y="20546"/>
                    <a:pt x="17727" y="18493"/>
                  </a:cubicBezTo>
                  <a:lnTo>
                    <a:pt x="18178" y="11448"/>
                  </a:lnTo>
                  <a:cubicBezTo>
                    <a:pt x="18312" y="9251"/>
                    <a:pt x="18747" y="7180"/>
                    <a:pt x="19431" y="5477"/>
                  </a:cubicBezTo>
                  <a:close/>
                </a:path>
              </a:pathLst>
            </a:custGeom>
            <a:solidFill>
              <a:srgbClr val="EBEBEB"/>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55545A"/>
                </a:buClr>
                <a:buSzPts val="1400"/>
                <a:buFont typeface="Arial"/>
                <a:buNone/>
              </a:pPr>
              <a:endParaRPr sz="1867" b="0" i="0" u="none" strike="noStrike" cap="none">
                <a:solidFill>
                  <a:srgbClr val="55545A"/>
                </a:solidFill>
                <a:latin typeface="Century Gothic"/>
                <a:ea typeface="Century Gothic"/>
                <a:cs typeface="Century Gothic"/>
                <a:sym typeface="Century Gothic"/>
              </a:endParaRPr>
            </a:p>
          </p:txBody>
        </p:sp>
        <p:sp>
          <p:nvSpPr>
            <p:cNvPr id="315" name="Google Shape;315;p38"/>
            <p:cNvSpPr/>
            <p:nvPr/>
          </p:nvSpPr>
          <p:spPr>
            <a:xfrm>
              <a:off x="150534" y="3217686"/>
              <a:ext cx="2021511" cy="978629"/>
            </a:xfrm>
            <a:custGeom>
              <a:avLst/>
              <a:gdLst/>
              <a:ahLst/>
              <a:cxnLst/>
              <a:rect l="l" t="t" r="r" b="b"/>
              <a:pathLst>
                <a:path w="21600" h="21591" extrusionOk="0">
                  <a:moveTo>
                    <a:pt x="21600" y="0"/>
                  </a:moveTo>
                  <a:lnTo>
                    <a:pt x="0" y="0"/>
                  </a:lnTo>
                  <a:lnTo>
                    <a:pt x="2104" y="5232"/>
                  </a:lnTo>
                  <a:cubicBezTo>
                    <a:pt x="2796" y="6958"/>
                    <a:pt x="3235" y="9060"/>
                    <a:pt x="3369" y="11288"/>
                  </a:cubicBezTo>
                  <a:lnTo>
                    <a:pt x="3825" y="18444"/>
                  </a:lnTo>
                  <a:cubicBezTo>
                    <a:pt x="3916" y="20538"/>
                    <a:pt x="7367" y="21581"/>
                    <a:pt x="10818" y="21591"/>
                  </a:cubicBezTo>
                  <a:cubicBezTo>
                    <a:pt x="14269" y="21600"/>
                    <a:pt x="17725" y="20538"/>
                    <a:pt x="17816" y="18444"/>
                  </a:cubicBezTo>
                  <a:lnTo>
                    <a:pt x="18272" y="11288"/>
                  </a:lnTo>
                  <a:cubicBezTo>
                    <a:pt x="18408" y="9059"/>
                    <a:pt x="18849" y="6958"/>
                    <a:pt x="19541" y="5232"/>
                  </a:cubicBezTo>
                  <a:close/>
                </a:path>
              </a:pathLst>
            </a:custGeom>
            <a:solidFill>
              <a:srgbClr val="FFFFFF"/>
            </a:solidFill>
            <a:ln>
              <a:noFill/>
            </a:ln>
            <a:effectLst>
              <a:outerShdw blurRad="1270000" dist="38100" dir="5400000" rotWithShape="0">
                <a:srgbClr val="000000">
                  <a:alpha val="25882"/>
                </a:srgbClr>
              </a:outerShdw>
            </a:effectLst>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55545A"/>
                </a:buClr>
                <a:buSzPts val="1400"/>
                <a:buFont typeface="Arial"/>
                <a:buNone/>
              </a:pPr>
              <a:endParaRPr sz="1867" b="0" i="0" u="none" strike="noStrike" cap="none">
                <a:solidFill>
                  <a:srgbClr val="55545A"/>
                </a:solidFill>
                <a:latin typeface="Century Gothic"/>
                <a:ea typeface="Century Gothic"/>
                <a:cs typeface="Century Gothic"/>
                <a:sym typeface="Century Gothic"/>
              </a:endParaRPr>
            </a:p>
          </p:txBody>
        </p:sp>
        <p:sp>
          <p:nvSpPr>
            <p:cNvPr id="316" name="Google Shape;316;p38"/>
            <p:cNvSpPr/>
            <p:nvPr/>
          </p:nvSpPr>
          <p:spPr>
            <a:xfrm>
              <a:off x="0" y="746210"/>
              <a:ext cx="2322847" cy="2697016"/>
            </a:xfrm>
            <a:prstGeom prst="roundRect">
              <a:avLst>
                <a:gd name="adj" fmla="val 16667"/>
              </a:avLst>
            </a:prstGeom>
            <a:solidFill>
              <a:srgbClr val="FFFFFF"/>
            </a:solidFill>
            <a:ln>
              <a:noFill/>
            </a:ln>
            <a:effectLst>
              <a:outerShdw blurRad="787400" dist="38100" dir="5400000" rotWithShape="0">
                <a:srgbClr val="000000">
                  <a:alpha val="14901"/>
                </a:srgbClr>
              </a:outerShdw>
            </a:effectLst>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55545A"/>
                </a:buClr>
                <a:buSzPts val="1400"/>
                <a:buFont typeface="Arial"/>
                <a:buNone/>
              </a:pPr>
              <a:endParaRPr sz="1867" b="0" i="0" u="none" strike="noStrike" cap="none">
                <a:solidFill>
                  <a:srgbClr val="55545A"/>
                </a:solidFill>
                <a:latin typeface="Century Gothic"/>
                <a:ea typeface="Century Gothic"/>
                <a:cs typeface="Century Gothic"/>
                <a:sym typeface="Century Gothic"/>
              </a:endParaRPr>
            </a:p>
          </p:txBody>
        </p:sp>
        <p:sp>
          <p:nvSpPr>
            <p:cNvPr id="317" name="Google Shape;317;p38"/>
            <p:cNvSpPr/>
            <p:nvPr/>
          </p:nvSpPr>
          <p:spPr>
            <a:xfrm>
              <a:off x="2014834" y="818813"/>
              <a:ext cx="230689" cy="278380"/>
            </a:xfrm>
            <a:custGeom>
              <a:avLst/>
              <a:gdLst/>
              <a:ahLst/>
              <a:cxnLst/>
              <a:rect l="l" t="t" r="r" b="b"/>
              <a:pathLst>
                <a:path w="21600" h="21600" extrusionOk="0">
                  <a:moveTo>
                    <a:pt x="20640" y="20267"/>
                  </a:moveTo>
                  <a:lnTo>
                    <a:pt x="21600" y="21600"/>
                  </a:lnTo>
                  <a:close/>
                  <a:moveTo>
                    <a:pt x="13360" y="8033"/>
                  </a:moveTo>
                  <a:lnTo>
                    <a:pt x="14240" y="8800"/>
                  </a:lnTo>
                  <a:close/>
                  <a:moveTo>
                    <a:pt x="10520" y="5867"/>
                  </a:moveTo>
                  <a:cubicBezTo>
                    <a:pt x="11240" y="6367"/>
                    <a:pt x="11960" y="6933"/>
                    <a:pt x="12640" y="7467"/>
                  </a:cubicBezTo>
                  <a:cubicBezTo>
                    <a:pt x="11960" y="6900"/>
                    <a:pt x="11360" y="6467"/>
                    <a:pt x="10520" y="5867"/>
                  </a:cubicBezTo>
                  <a:close/>
                  <a:moveTo>
                    <a:pt x="8520" y="4500"/>
                  </a:moveTo>
                  <a:lnTo>
                    <a:pt x="10520" y="5867"/>
                  </a:lnTo>
                  <a:close/>
                  <a:moveTo>
                    <a:pt x="0" y="0"/>
                  </a:moveTo>
                  <a:lnTo>
                    <a:pt x="2240" y="967"/>
                  </a:lnTo>
                  <a:close/>
                </a:path>
              </a:pathLst>
            </a:custGeom>
            <a:solidFill>
              <a:srgbClr val="FFFFFF"/>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55545A"/>
                </a:buClr>
                <a:buSzPts val="1400"/>
                <a:buFont typeface="Arial"/>
                <a:buNone/>
              </a:pPr>
              <a:endParaRPr sz="1867" b="0" i="0" u="none" strike="noStrike" cap="none">
                <a:solidFill>
                  <a:srgbClr val="55545A"/>
                </a:solidFill>
                <a:latin typeface="Century Gothic"/>
                <a:ea typeface="Century Gothic"/>
                <a:cs typeface="Century Gothic"/>
                <a:sym typeface="Century Gothic"/>
              </a:endParaRPr>
            </a:p>
          </p:txBody>
        </p:sp>
        <p:sp>
          <p:nvSpPr>
            <p:cNvPr id="318" name="Google Shape;318;p38"/>
            <p:cNvSpPr/>
            <p:nvPr/>
          </p:nvSpPr>
          <p:spPr>
            <a:xfrm>
              <a:off x="114054" y="878793"/>
              <a:ext cx="2094469" cy="2431850"/>
            </a:xfrm>
            <a:prstGeom prst="roundRect">
              <a:avLst>
                <a:gd name="adj" fmla="val 16667"/>
              </a:avLst>
            </a:prstGeom>
            <a:solidFill>
              <a:srgbClr val="5D5C63"/>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55545A"/>
                </a:buClr>
                <a:buSzPts val="1400"/>
                <a:buFont typeface="Arial"/>
                <a:buNone/>
              </a:pPr>
              <a:endParaRPr sz="1867" b="0" i="0" u="none" strike="noStrike" cap="none">
                <a:solidFill>
                  <a:srgbClr val="55545A"/>
                </a:solidFill>
                <a:latin typeface="Century Gothic"/>
                <a:ea typeface="Century Gothic"/>
                <a:cs typeface="Century Gothic"/>
                <a:sym typeface="Century Gothic"/>
              </a:endParaRPr>
            </a:p>
          </p:txBody>
        </p:sp>
        <p:sp>
          <p:nvSpPr>
            <p:cNvPr id="319" name="Google Shape;319;p38"/>
            <p:cNvSpPr/>
            <p:nvPr/>
          </p:nvSpPr>
          <p:spPr>
            <a:xfrm>
              <a:off x="198347" y="976664"/>
              <a:ext cx="1925882" cy="2236106"/>
            </a:xfrm>
            <a:prstGeom prst="roundRect">
              <a:avLst>
                <a:gd name="adj" fmla="val 15592"/>
              </a:avLst>
            </a:prstGeom>
            <a:solidFill>
              <a:srgbClr val="FFFFFF"/>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55545A"/>
                </a:buClr>
                <a:buSzPts val="1400"/>
                <a:buFont typeface="Arial"/>
                <a:buNone/>
              </a:pPr>
              <a:endParaRPr sz="1867" b="0" i="0" u="none" strike="noStrike" cap="none">
                <a:solidFill>
                  <a:srgbClr val="55545A"/>
                </a:solidFill>
                <a:latin typeface="Century Gothic"/>
                <a:ea typeface="Century Gothic"/>
                <a:cs typeface="Century Gothic"/>
                <a:sym typeface="Century Gothic"/>
              </a:endParaRPr>
            </a:p>
          </p:txBody>
        </p:sp>
      </p:grpSp>
      <p:sp>
        <p:nvSpPr>
          <p:cNvPr id="320" name="Google Shape;320;p38"/>
          <p:cNvSpPr>
            <a:spLocks noGrp="1"/>
          </p:cNvSpPr>
          <p:nvPr>
            <p:ph type="pic" idx="2"/>
          </p:nvPr>
        </p:nvSpPr>
        <p:spPr>
          <a:xfrm>
            <a:off x="6320021" y="3606641"/>
            <a:ext cx="1925883" cy="2236107"/>
          </a:xfrm>
          <a:prstGeom prst="rect">
            <a:avLst/>
          </a:prstGeom>
          <a:noFill/>
          <a:ln>
            <a:noFill/>
          </a:ln>
          <a:effectLst>
            <a:outerShdw blurRad="838200" dist="381000" dir="5400000" rotWithShape="0">
              <a:srgbClr val="000000">
                <a:alpha val="14901"/>
              </a:srgbClr>
            </a:outerShdw>
          </a:effectLst>
        </p:spPr>
      </p:sp>
      <p:sp>
        <p:nvSpPr>
          <p:cNvPr id="321" name="Google Shape;321;p38"/>
          <p:cNvSpPr>
            <a:spLocks noGrp="1"/>
          </p:cNvSpPr>
          <p:nvPr>
            <p:ph type="pic" idx="3"/>
          </p:nvPr>
        </p:nvSpPr>
        <p:spPr>
          <a:xfrm>
            <a:off x="8928879" y="2299775"/>
            <a:ext cx="1925883" cy="2236107"/>
          </a:xfrm>
          <a:prstGeom prst="rect">
            <a:avLst/>
          </a:prstGeom>
          <a:noFill/>
          <a:ln>
            <a:noFill/>
          </a:ln>
        </p:spPr>
      </p:sp>
      <p:sp>
        <p:nvSpPr>
          <p:cNvPr id="322" name="Google Shape;322;p38"/>
          <p:cNvSpPr>
            <a:spLocks noGrp="1"/>
          </p:cNvSpPr>
          <p:nvPr>
            <p:ph type="pic" idx="4"/>
          </p:nvPr>
        </p:nvSpPr>
        <p:spPr>
          <a:xfrm>
            <a:off x="6320024" y="1015252"/>
            <a:ext cx="1925881" cy="2236107"/>
          </a:xfrm>
          <a:prstGeom prst="rect">
            <a:avLst/>
          </a:prstGeom>
          <a:noFill/>
          <a:ln>
            <a:noFill/>
          </a:ln>
          <a:effectLst>
            <a:outerShdw blurRad="838200" dist="381000" dir="5400000" rotWithShape="0">
              <a:srgbClr val="000000">
                <a:alpha val="14901"/>
              </a:srgbClr>
            </a:outerShdw>
          </a:effectLst>
        </p:spPr>
      </p:sp>
    </p:spTree>
    <p:extLst>
      <p:ext uri="{BB962C8B-B14F-4D97-AF65-F5344CB8AC3E}">
        <p14:creationId xmlns:p14="http://schemas.microsoft.com/office/powerpoint/2010/main" val="40230017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19_Custom Layout">
  <p:cSld name="19_Custom Layout">
    <p:spTree>
      <p:nvGrpSpPr>
        <p:cNvPr id="1" name="Shape 323"/>
        <p:cNvGrpSpPr/>
        <p:nvPr/>
      </p:nvGrpSpPr>
      <p:grpSpPr>
        <a:xfrm>
          <a:off x="0" y="0"/>
          <a:ext cx="0" cy="0"/>
          <a:chOff x="0" y="0"/>
          <a:chExt cx="0" cy="0"/>
        </a:xfrm>
      </p:grpSpPr>
      <p:sp>
        <p:nvSpPr>
          <p:cNvPr id="324" name="Google Shape;324;p39"/>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pic>
        <p:nvPicPr>
          <p:cNvPr id="325" name="Google Shape;325;p39" descr="Picture 5"/>
          <p:cNvPicPr preferRelativeResize="0"/>
          <p:nvPr/>
        </p:nvPicPr>
        <p:blipFill rotWithShape="1">
          <a:blip r:embed="rId2">
            <a:alphaModFix/>
          </a:blip>
          <a:srcRect/>
          <a:stretch/>
        </p:blipFill>
        <p:spPr>
          <a:xfrm>
            <a:off x="192637" y="215642"/>
            <a:ext cx="2113241" cy="383213"/>
          </a:xfrm>
          <a:prstGeom prst="rect">
            <a:avLst/>
          </a:prstGeom>
          <a:noFill/>
          <a:ln>
            <a:noFill/>
          </a:ln>
        </p:spPr>
      </p:pic>
      <p:sp>
        <p:nvSpPr>
          <p:cNvPr id="326" name="Google Shape;326;p39"/>
          <p:cNvSpPr txBox="1"/>
          <p:nvPr/>
        </p:nvSpPr>
        <p:spPr>
          <a:xfrm>
            <a:off x="9197600" y="6425283"/>
            <a:ext cx="2546857" cy="2769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5545A"/>
              </a:buClr>
              <a:buSzPts val="900"/>
              <a:buFont typeface="Century Gothic"/>
              <a:buNone/>
            </a:pPr>
            <a:r>
              <a:rPr lang="en" sz="1200" b="0" i="0" u="none" strike="noStrike" cap="none">
                <a:solidFill>
                  <a:srgbClr val="55545A"/>
                </a:solidFill>
                <a:latin typeface="Century Gothic"/>
                <a:ea typeface="Century Gothic"/>
                <a:cs typeface="Century Gothic"/>
                <a:sym typeface="Century Gothic"/>
              </a:rPr>
              <a:t>www.tonyelumelufoundation.org</a:t>
            </a:r>
            <a:endParaRPr sz="1467"/>
          </a:p>
        </p:txBody>
      </p:sp>
      <p:cxnSp>
        <p:nvCxnSpPr>
          <p:cNvPr id="327" name="Google Shape;327;p39"/>
          <p:cNvCxnSpPr/>
          <p:nvPr/>
        </p:nvCxnSpPr>
        <p:spPr>
          <a:xfrm>
            <a:off x="813668" y="6548394"/>
            <a:ext cx="8295609" cy="14453"/>
          </a:xfrm>
          <a:prstGeom prst="straightConnector1">
            <a:avLst/>
          </a:prstGeom>
          <a:noFill/>
          <a:ln w="9525" cap="flat" cmpd="sng">
            <a:solidFill>
              <a:schemeClr val="accent4"/>
            </a:solidFill>
            <a:prstDash val="solid"/>
            <a:round/>
            <a:headEnd type="none" w="sm" len="sm"/>
            <a:tailEnd type="none" w="sm" len="sm"/>
          </a:ln>
        </p:spPr>
      </p:cxnSp>
      <p:sp>
        <p:nvSpPr>
          <p:cNvPr id="328" name="Google Shape;328;p39"/>
          <p:cNvSpPr txBox="1"/>
          <p:nvPr/>
        </p:nvSpPr>
        <p:spPr>
          <a:xfrm>
            <a:off x="10316560" y="179727"/>
            <a:ext cx="1556529" cy="509330"/>
          </a:xfrm>
          <a:prstGeom prst="rect">
            <a:avLst/>
          </a:prstGeom>
          <a:noFill/>
          <a:ln>
            <a:noFill/>
          </a:ln>
        </p:spPr>
        <p:txBody>
          <a:bodyPr spcFirstLastPara="1" wrap="square" lIns="45700" tIns="45700" rIns="45700" bIns="45700" anchor="t" anchorCtr="0">
            <a:spAutoFit/>
          </a:bodyPr>
          <a:lstStyle/>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Empowering</a:t>
            </a:r>
            <a:endParaRPr sz="1467"/>
          </a:p>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African Entrepreneurs</a:t>
            </a:r>
            <a:endParaRPr sz="1467"/>
          </a:p>
        </p:txBody>
      </p:sp>
      <p:grpSp>
        <p:nvGrpSpPr>
          <p:cNvPr id="329" name="Google Shape;329;p39"/>
          <p:cNvGrpSpPr/>
          <p:nvPr/>
        </p:nvGrpSpPr>
        <p:grpSpPr>
          <a:xfrm>
            <a:off x="11899611" y="218825"/>
            <a:ext cx="45723" cy="387771"/>
            <a:chOff x="-1" y="-1"/>
            <a:chExt cx="45721" cy="387769"/>
          </a:xfrm>
        </p:grpSpPr>
        <p:sp>
          <p:nvSpPr>
            <p:cNvPr id="330" name="Google Shape;330;p39"/>
            <p:cNvSpPr/>
            <p:nvPr/>
          </p:nvSpPr>
          <p:spPr>
            <a:xfrm>
              <a:off x="0" y="-1"/>
              <a:ext cx="45719" cy="387769"/>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331" name="Google Shape;331;p39"/>
            <p:cNvSpPr txBox="1"/>
            <p:nvPr/>
          </p:nvSpPr>
          <p:spPr>
            <a:xfrm flipH="1">
              <a:off x="-1" y="15613"/>
              <a:ext cx="45721" cy="35654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rgbClr val="FFFFFF"/>
                </a:buClr>
                <a:buSzPts val="1400"/>
                <a:buFont typeface="Century Gothic"/>
                <a:buNone/>
              </a:pPr>
              <a:r>
                <a:rPr lang="en" sz="1867" b="0" i="0" u="none" strike="noStrike" cap="none">
                  <a:solidFill>
                    <a:srgbClr val="FFFFFF"/>
                  </a:solidFill>
                  <a:latin typeface="Century Gothic"/>
                  <a:ea typeface="Century Gothic"/>
                  <a:cs typeface="Century Gothic"/>
                  <a:sym typeface="Century Gothic"/>
                </a:rPr>
                <a:t> </a:t>
              </a:r>
              <a:endParaRPr sz="1467"/>
            </a:p>
          </p:txBody>
        </p:sp>
      </p:grpSp>
      <p:sp>
        <p:nvSpPr>
          <p:cNvPr id="332" name="Google Shape;332;p39"/>
          <p:cNvSpPr>
            <a:spLocks noGrp="1"/>
          </p:cNvSpPr>
          <p:nvPr>
            <p:ph type="pic" idx="2"/>
          </p:nvPr>
        </p:nvSpPr>
        <p:spPr>
          <a:xfrm>
            <a:off x="7429346" y="3395806"/>
            <a:ext cx="3581357" cy="2012383"/>
          </a:xfrm>
          <a:prstGeom prst="rect">
            <a:avLst/>
          </a:prstGeom>
          <a:noFill/>
          <a:ln>
            <a:noFill/>
          </a:ln>
        </p:spPr>
      </p:sp>
      <p:sp>
        <p:nvSpPr>
          <p:cNvPr id="333" name="Google Shape;333;p39"/>
          <p:cNvSpPr>
            <a:spLocks noGrp="1"/>
          </p:cNvSpPr>
          <p:nvPr>
            <p:ph type="pic" idx="3"/>
          </p:nvPr>
        </p:nvSpPr>
        <p:spPr>
          <a:xfrm>
            <a:off x="1181298" y="3395806"/>
            <a:ext cx="3581357" cy="2012383"/>
          </a:xfrm>
          <a:prstGeom prst="rect">
            <a:avLst/>
          </a:prstGeom>
          <a:noFill/>
          <a:ln>
            <a:noFill/>
          </a:ln>
        </p:spPr>
      </p:sp>
      <p:sp>
        <p:nvSpPr>
          <p:cNvPr id="334" name="Google Shape;334;p39"/>
          <p:cNvSpPr>
            <a:spLocks noGrp="1"/>
          </p:cNvSpPr>
          <p:nvPr>
            <p:ph type="pic" idx="4"/>
          </p:nvPr>
        </p:nvSpPr>
        <p:spPr>
          <a:xfrm>
            <a:off x="3207952" y="2779188"/>
            <a:ext cx="5776099" cy="3245617"/>
          </a:xfrm>
          <a:prstGeom prst="rect">
            <a:avLst/>
          </a:prstGeom>
          <a:noFill/>
          <a:ln>
            <a:noFill/>
          </a:ln>
          <a:effectLst>
            <a:outerShdw blurRad="838200" dist="381000" dir="5400000" rotWithShape="0">
              <a:srgbClr val="000000">
                <a:alpha val="14901"/>
              </a:srgbClr>
            </a:outerShdw>
          </a:effectLst>
        </p:spPr>
      </p:sp>
    </p:spTree>
    <p:extLst>
      <p:ext uri="{BB962C8B-B14F-4D97-AF65-F5344CB8AC3E}">
        <p14:creationId xmlns:p14="http://schemas.microsoft.com/office/powerpoint/2010/main" val="42454325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20_Custom Layout">
  <p:cSld name="20_Custom Layout">
    <p:spTree>
      <p:nvGrpSpPr>
        <p:cNvPr id="1" name="Shape 335"/>
        <p:cNvGrpSpPr/>
        <p:nvPr/>
      </p:nvGrpSpPr>
      <p:grpSpPr>
        <a:xfrm>
          <a:off x="0" y="0"/>
          <a:ext cx="0" cy="0"/>
          <a:chOff x="0" y="0"/>
          <a:chExt cx="0" cy="0"/>
        </a:xfrm>
      </p:grpSpPr>
      <p:sp>
        <p:nvSpPr>
          <p:cNvPr id="336" name="Google Shape;336;p40"/>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pic>
        <p:nvPicPr>
          <p:cNvPr id="337" name="Google Shape;337;p40" descr="Picture 5"/>
          <p:cNvPicPr preferRelativeResize="0"/>
          <p:nvPr/>
        </p:nvPicPr>
        <p:blipFill rotWithShape="1">
          <a:blip r:embed="rId2">
            <a:alphaModFix/>
          </a:blip>
          <a:srcRect/>
          <a:stretch/>
        </p:blipFill>
        <p:spPr>
          <a:xfrm>
            <a:off x="192637" y="215642"/>
            <a:ext cx="2113241" cy="383213"/>
          </a:xfrm>
          <a:prstGeom prst="rect">
            <a:avLst/>
          </a:prstGeom>
          <a:noFill/>
          <a:ln>
            <a:noFill/>
          </a:ln>
        </p:spPr>
      </p:pic>
      <p:sp>
        <p:nvSpPr>
          <p:cNvPr id="338" name="Google Shape;338;p40"/>
          <p:cNvSpPr txBox="1"/>
          <p:nvPr/>
        </p:nvSpPr>
        <p:spPr>
          <a:xfrm>
            <a:off x="9197600" y="6425283"/>
            <a:ext cx="2546857" cy="2769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5545A"/>
              </a:buClr>
              <a:buSzPts val="900"/>
              <a:buFont typeface="Century Gothic"/>
              <a:buNone/>
            </a:pPr>
            <a:r>
              <a:rPr lang="en" sz="1200" b="0" i="0" u="none" strike="noStrike" cap="none">
                <a:solidFill>
                  <a:srgbClr val="55545A"/>
                </a:solidFill>
                <a:latin typeface="Century Gothic"/>
                <a:ea typeface="Century Gothic"/>
                <a:cs typeface="Century Gothic"/>
                <a:sym typeface="Century Gothic"/>
              </a:rPr>
              <a:t>www.tonyelumelufoundation.org</a:t>
            </a:r>
            <a:endParaRPr sz="1467"/>
          </a:p>
        </p:txBody>
      </p:sp>
      <p:cxnSp>
        <p:nvCxnSpPr>
          <p:cNvPr id="339" name="Google Shape;339;p40"/>
          <p:cNvCxnSpPr/>
          <p:nvPr/>
        </p:nvCxnSpPr>
        <p:spPr>
          <a:xfrm>
            <a:off x="813668" y="6548394"/>
            <a:ext cx="8295609" cy="14453"/>
          </a:xfrm>
          <a:prstGeom prst="straightConnector1">
            <a:avLst/>
          </a:prstGeom>
          <a:noFill/>
          <a:ln w="9525" cap="flat" cmpd="sng">
            <a:solidFill>
              <a:schemeClr val="accent4"/>
            </a:solidFill>
            <a:prstDash val="solid"/>
            <a:round/>
            <a:headEnd type="none" w="sm" len="sm"/>
            <a:tailEnd type="none" w="sm" len="sm"/>
          </a:ln>
        </p:spPr>
      </p:cxnSp>
      <p:sp>
        <p:nvSpPr>
          <p:cNvPr id="340" name="Google Shape;340;p40"/>
          <p:cNvSpPr txBox="1"/>
          <p:nvPr/>
        </p:nvSpPr>
        <p:spPr>
          <a:xfrm>
            <a:off x="10316560" y="179727"/>
            <a:ext cx="1556529" cy="509330"/>
          </a:xfrm>
          <a:prstGeom prst="rect">
            <a:avLst/>
          </a:prstGeom>
          <a:noFill/>
          <a:ln>
            <a:noFill/>
          </a:ln>
        </p:spPr>
        <p:txBody>
          <a:bodyPr spcFirstLastPara="1" wrap="square" lIns="45700" tIns="45700" rIns="45700" bIns="45700" anchor="t" anchorCtr="0">
            <a:spAutoFit/>
          </a:bodyPr>
          <a:lstStyle/>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Empowering</a:t>
            </a:r>
            <a:endParaRPr sz="1467"/>
          </a:p>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African Entrepreneurs</a:t>
            </a:r>
            <a:endParaRPr sz="1467"/>
          </a:p>
        </p:txBody>
      </p:sp>
      <p:grpSp>
        <p:nvGrpSpPr>
          <p:cNvPr id="341" name="Google Shape;341;p40"/>
          <p:cNvGrpSpPr/>
          <p:nvPr/>
        </p:nvGrpSpPr>
        <p:grpSpPr>
          <a:xfrm>
            <a:off x="11899611" y="218825"/>
            <a:ext cx="45723" cy="387771"/>
            <a:chOff x="-1" y="-1"/>
            <a:chExt cx="45721" cy="387769"/>
          </a:xfrm>
        </p:grpSpPr>
        <p:sp>
          <p:nvSpPr>
            <p:cNvPr id="342" name="Google Shape;342;p40"/>
            <p:cNvSpPr/>
            <p:nvPr/>
          </p:nvSpPr>
          <p:spPr>
            <a:xfrm>
              <a:off x="0" y="-1"/>
              <a:ext cx="45719" cy="387769"/>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343" name="Google Shape;343;p40"/>
            <p:cNvSpPr txBox="1"/>
            <p:nvPr/>
          </p:nvSpPr>
          <p:spPr>
            <a:xfrm flipH="1">
              <a:off x="-1" y="15613"/>
              <a:ext cx="45721" cy="35654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rgbClr val="FFFFFF"/>
                </a:buClr>
                <a:buSzPts val="1400"/>
                <a:buFont typeface="Century Gothic"/>
                <a:buNone/>
              </a:pPr>
              <a:r>
                <a:rPr lang="en" sz="1867" b="0" i="0" u="none" strike="noStrike" cap="none">
                  <a:solidFill>
                    <a:srgbClr val="FFFFFF"/>
                  </a:solidFill>
                  <a:latin typeface="Century Gothic"/>
                  <a:ea typeface="Century Gothic"/>
                  <a:cs typeface="Century Gothic"/>
                  <a:sym typeface="Century Gothic"/>
                </a:rPr>
                <a:t> </a:t>
              </a:r>
              <a:endParaRPr sz="1467"/>
            </a:p>
          </p:txBody>
        </p:sp>
      </p:grpSp>
      <p:sp>
        <p:nvSpPr>
          <p:cNvPr id="344" name="Google Shape;344;p40"/>
          <p:cNvSpPr>
            <a:spLocks noGrp="1"/>
          </p:cNvSpPr>
          <p:nvPr>
            <p:ph type="pic" idx="2"/>
          </p:nvPr>
        </p:nvSpPr>
        <p:spPr>
          <a:xfrm>
            <a:off x="4630184" y="3429001"/>
            <a:ext cx="1867037" cy="4089140"/>
          </a:xfrm>
          <a:prstGeom prst="rect">
            <a:avLst/>
          </a:prstGeom>
          <a:noFill/>
          <a:ln>
            <a:noFill/>
          </a:ln>
        </p:spPr>
      </p:sp>
      <p:sp>
        <p:nvSpPr>
          <p:cNvPr id="345" name="Google Shape;345;p40"/>
          <p:cNvSpPr>
            <a:spLocks noGrp="1"/>
          </p:cNvSpPr>
          <p:nvPr>
            <p:ph type="pic" idx="3"/>
          </p:nvPr>
        </p:nvSpPr>
        <p:spPr>
          <a:xfrm>
            <a:off x="7068584" y="1384692"/>
            <a:ext cx="1867037" cy="4089141"/>
          </a:xfrm>
          <a:prstGeom prst="rect">
            <a:avLst/>
          </a:prstGeom>
          <a:noFill/>
          <a:ln>
            <a:noFill/>
          </a:ln>
        </p:spPr>
      </p:sp>
      <p:sp>
        <p:nvSpPr>
          <p:cNvPr id="346" name="Google Shape;346;p40"/>
          <p:cNvSpPr>
            <a:spLocks noGrp="1"/>
          </p:cNvSpPr>
          <p:nvPr>
            <p:ph type="pic" idx="4"/>
          </p:nvPr>
        </p:nvSpPr>
        <p:spPr>
          <a:xfrm>
            <a:off x="9506984" y="-659617"/>
            <a:ext cx="1867037" cy="4089141"/>
          </a:xfrm>
          <a:prstGeom prst="rect">
            <a:avLst/>
          </a:prstGeom>
          <a:noFill/>
          <a:ln>
            <a:noFill/>
          </a:ln>
        </p:spPr>
      </p:sp>
    </p:spTree>
    <p:extLst>
      <p:ext uri="{BB962C8B-B14F-4D97-AF65-F5344CB8AC3E}">
        <p14:creationId xmlns:p14="http://schemas.microsoft.com/office/powerpoint/2010/main" val="29985732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21_Custom Layout">
  <p:cSld name="21_Custom Layout">
    <p:spTree>
      <p:nvGrpSpPr>
        <p:cNvPr id="1" name="Shape 347"/>
        <p:cNvGrpSpPr/>
        <p:nvPr/>
      </p:nvGrpSpPr>
      <p:grpSpPr>
        <a:xfrm>
          <a:off x="0" y="0"/>
          <a:ext cx="0" cy="0"/>
          <a:chOff x="0" y="0"/>
          <a:chExt cx="0" cy="0"/>
        </a:xfrm>
      </p:grpSpPr>
      <p:sp>
        <p:nvSpPr>
          <p:cNvPr id="348" name="Google Shape;348;p41"/>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pic>
        <p:nvPicPr>
          <p:cNvPr id="349" name="Google Shape;349;p41" descr="Picture 5"/>
          <p:cNvPicPr preferRelativeResize="0"/>
          <p:nvPr/>
        </p:nvPicPr>
        <p:blipFill rotWithShape="1">
          <a:blip r:embed="rId2">
            <a:alphaModFix/>
          </a:blip>
          <a:srcRect/>
          <a:stretch/>
        </p:blipFill>
        <p:spPr>
          <a:xfrm>
            <a:off x="192637" y="215642"/>
            <a:ext cx="2113241" cy="383213"/>
          </a:xfrm>
          <a:prstGeom prst="rect">
            <a:avLst/>
          </a:prstGeom>
          <a:noFill/>
          <a:ln>
            <a:noFill/>
          </a:ln>
        </p:spPr>
      </p:pic>
      <p:sp>
        <p:nvSpPr>
          <p:cNvPr id="350" name="Google Shape;350;p41"/>
          <p:cNvSpPr txBox="1"/>
          <p:nvPr/>
        </p:nvSpPr>
        <p:spPr>
          <a:xfrm>
            <a:off x="9197600" y="6425283"/>
            <a:ext cx="2546857" cy="2769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5545A"/>
              </a:buClr>
              <a:buSzPts val="900"/>
              <a:buFont typeface="Century Gothic"/>
              <a:buNone/>
            </a:pPr>
            <a:r>
              <a:rPr lang="en" sz="1200" b="0" i="0" u="none" strike="noStrike" cap="none">
                <a:solidFill>
                  <a:srgbClr val="55545A"/>
                </a:solidFill>
                <a:latin typeface="Century Gothic"/>
                <a:ea typeface="Century Gothic"/>
                <a:cs typeface="Century Gothic"/>
                <a:sym typeface="Century Gothic"/>
              </a:rPr>
              <a:t>www.tonyelumelufoundation.org</a:t>
            </a:r>
            <a:endParaRPr sz="1467"/>
          </a:p>
        </p:txBody>
      </p:sp>
      <p:cxnSp>
        <p:nvCxnSpPr>
          <p:cNvPr id="351" name="Google Shape;351;p41"/>
          <p:cNvCxnSpPr/>
          <p:nvPr/>
        </p:nvCxnSpPr>
        <p:spPr>
          <a:xfrm>
            <a:off x="813668" y="6548394"/>
            <a:ext cx="8295609" cy="14453"/>
          </a:xfrm>
          <a:prstGeom prst="straightConnector1">
            <a:avLst/>
          </a:prstGeom>
          <a:noFill/>
          <a:ln w="9525" cap="flat" cmpd="sng">
            <a:solidFill>
              <a:schemeClr val="accent4"/>
            </a:solidFill>
            <a:prstDash val="solid"/>
            <a:round/>
            <a:headEnd type="none" w="sm" len="sm"/>
            <a:tailEnd type="none" w="sm" len="sm"/>
          </a:ln>
        </p:spPr>
      </p:cxnSp>
      <p:sp>
        <p:nvSpPr>
          <p:cNvPr id="352" name="Google Shape;352;p41"/>
          <p:cNvSpPr txBox="1"/>
          <p:nvPr/>
        </p:nvSpPr>
        <p:spPr>
          <a:xfrm>
            <a:off x="10316560" y="179727"/>
            <a:ext cx="1556529" cy="509330"/>
          </a:xfrm>
          <a:prstGeom prst="rect">
            <a:avLst/>
          </a:prstGeom>
          <a:noFill/>
          <a:ln>
            <a:noFill/>
          </a:ln>
        </p:spPr>
        <p:txBody>
          <a:bodyPr spcFirstLastPara="1" wrap="square" lIns="45700" tIns="45700" rIns="45700" bIns="45700" anchor="t" anchorCtr="0">
            <a:spAutoFit/>
          </a:bodyPr>
          <a:lstStyle/>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Empowering</a:t>
            </a:r>
            <a:endParaRPr sz="1467"/>
          </a:p>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African Entrepreneurs</a:t>
            </a:r>
            <a:endParaRPr sz="1467"/>
          </a:p>
        </p:txBody>
      </p:sp>
      <p:grpSp>
        <p:nvGrpSpPr>
          <p:cNvPr id="353" name="Google Shape;353;p41"/>
          <p:cNvGrpSpPr/>
          <p:nvPr/>
        </p:nvGrpSpPr>
        <p:grpSpPr>
          <a:xfrm>
            <a:off x="11899611" y="218825"/>
            <a:ext cx="45723" cy="387771"/>
            <a:chOff x="-1" y="-1"/>
            <a:chExt cx="45721" cy="387769"/>
          </a:xfrm>
        </p:grpSpPr>
        <p:sp>
          <p:nvSpPr>
            <p:cNvPr id="354" name="Google Shape;354;p41"/>
            <p:cNvSpPr/>
            <p:nvPr/>
          </p:nvSpPr>
          <p:spPr>
            <a:xfrm>
              <a:off x="0" y="-1"/>
              <a:ext cx="45719" cy="387769"/>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355" name="Google Shape;355;p41"/>
            <p:cNvSpPr txBox="1"/>
            <p:nvPr/>
          </p:nvSpPr>
          <p:spPr>
            <a:xfrm flipH="1">
              <a:off x="-1" y="15613"/>
              <a:ext cx="45721" cy="35654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rgbClr val="FFFFFF"/>
                </a:buClr>
                <a:buSzPts val="1400"/>
                <a:buFont typeface="Century Gothic"/>
                <a:buNone/>
              </a:pPr>
              <a:r>
                <a:rPr lang="en" sz="1867" b="0" i="0" u="none" strike="noStrike" cap="none">
                  <a:solidFill>
                    <a:srgbClr val="FFFFFF"/>
                  </a:solidFill>
                  <a:latin typeface="Century Gothic"/>
                  <a:ea typeface="Century Gothic"/>
                  <a:cs typeface="Century Gothic"/>
                  <a:sym typeface="Century Gothic"/>
                </a:rPr>
                <a:t> </a:t>
              </a:r>
              <a:endParaRPr sz="1467"/>
            </a:p>
          </p:txBody>
        </p:sp>
      </p:grpSp>
      <p:sp>
        <p:nvSpPr>
          <p:cNvPr id="356" name="Google Shape;356;p41"/>
          <p:cNvSpPr>
            <a:spLocks noGrp="1"/>
          </p:cNvSpPr>
          <p:nvPr>
            <p:ph type="pic" idx="2"/>
          </p:nvPr>
        </p:nvSpPr>
        <p:spPr>
          <a:xfrm>
            <a:off x="6392458" y="1148998"/>
            <a:ext cx="3962489" cy="2495791"/>
          </a:xfrm>
          <a:prstGeom prst="rect">
            <a:avLst/>
          </a:prstGeom>
          <a:noFill/>
          <a:ln>
            <a:noFill/>
          </a:ln>
        </p:spPr>
      </p:sp>
    </p:spTree>
    <p:extLst>
      <p:ext uri="{BB962C8B-B14F-4D97-AF65-F5344CB8AC3E}">
        <p14:creationId xmlns:p14="http://schemas.microsoft.com/office/powerpoint/2010/main" val="25962736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22_Custom Layout">
  <p:cSld name="22_Custom Layout">
    <p:spTree>
      <p:nvGrpSpPr>
        <p:cNvPr id="1" name="Shape 357"/>
        <p:cNvGrpSpPr/>
        <p:nvPr/>
      </p:nvGrpSpPr>
      <p:grpSpPr>
        <a:xfrm>
          <a:off x="0" y="0"/>
          <a:ext cx="0" cy="0"/>
          <a:chOff x="0" y="0"/>
          <a:chExt cx="0" cy="0"/>
        </a:xfrm>
      </p:grpSpPr>
      <p:sp>
        <p:nvSpPr>
          <p:cNvPr id="358" name="Google Shape;358;p42"/>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pic>
        <p:nvPicPr>
          <p:cNvPr id="359" name="Google Shape;359;p42" descr="Picture 5"/>
          <p:cNvPicPr preferRelativeResize="0"/>
          <p:nvPr/>
        </p:nvPicPr>
        <p:blipFill rotWithShape="1">
          <a:blip r:embed="rId2">
            <a:alphaModFix/>
          </a:blip>
          <a:srcRect/>
          <a:stretch/>
        </p:blipFill>
        <p:spPr>
          <a:xfrm>
            <a:off x="192637" y="215642"/>
            <a:ext cx="2113241" cy="383213"/>
          </a:xfrm>
          <a:prstGeom prst="rect">
            <a:avLst/>
          </a:prstGeom>
          <a:noFill/>
          <a:ln>
            <a:noFill/>
          </a:ln>
        </p:spPr>
      </p:pic>
      <p:sp>
        <p:nvSpPr>
          <p:cNvPr id="360" name="Google Shape;360;p42"/>
          <p:cNvSpPr txBox="1"/>
          <p:nvPr/>
        </p:nvSpPr>
        <p:spPr>
          <a:xfrm>
            <a:off x="9197600" y="6425283"/>
            <a:ext cx="2546857" cy="2769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5545A"/>
              </a:buClr>
              <a:buSzPts val="900"/>
              <a:buFont typeface="Century Gothic"/>
              <a:buNone/>
            </a:pPr>
            <a:r>
              <a:rPr lang="en" sz="1200" b="0" i="0" u="none" strike="noStrike" cap="none">
                <a:solidFill>
                  <a:srgbClr val="55545A"/>
                </a:solidFill>
                <a:latin typeface="Century Gothic"/>
                <a:ea typeface="Century Gothic"/>
                <a:cs typeface="Century Gothic"/>
                <a:sym typeface="Century Gothic"/>
              </a:rPr>
              <a:t>www.tonyelumelufoundation.org</a:t>
            </a:r>
            <a:endParaRPr sz="1467"/>
          </a:p>
        </p:txBody>
      </p:sp>
      <p:cxnSp>
        <p:nvCxnSpPr>
          <p:cNvPr id="361" name="Google Shape;361;p42"/>
          <p:cNvCxnSpPr/>
          <p:nvPr/>
        </p:nvCxnSpPr>
        <p:spPr>
          <a:xfrm>
            <a:off x="813668" y="6548394"/>
            <a:ext cx="8295609" cy="14453"/>
          </a:xfrm>
          <a:prstGeom prst="straightConnector1">
            <a:avLst/>
          </a:prstGeom>
          <a:noFill/>
          <a:ln w="9525" cap="flat" cmpd="sng">
            <a:solidFill>
              <a:schemeClr val="accent4"/>
            </a:solidFill>
            <a:prstDash val="solid"/>
            <a:round/>
            <a:headEnd type="none" w="sm" len="sm"/>
            <a:tailEnd type="none" w="sm" len="sm"/>
          </a:ln>
        </p:spPr>
      </p:cxnSp>
      <p:sp>
        <p:nvSpPr>
          <p:cNvPr id="362" name="Google Shape;362;p42"/>
          <p:cNvSpPr txBox="1"/>
          <p:nvPr/>
        </p:nvSpPr>
        <p:spPr>
          <a:xfrm>
            <a:off x="10316560" y="179727"/>
            <a:ext cx="1556529" cy="509330"/>
          </a:xfrm>
          <a:prstGeom prst="rect">
            <a:avLst/>
          </a:prstGeom>
          <a:noFill/>
          <a:ln>
            <a:noFill/>
          </a:ln>
        </p:spPr>
        <p:txBody>
          <a:bodyPr spcFirstLastPara="1" wrap="square" lIns="45700" tIns="45700" rIns="45700" bIns="45700" anchor="t" anchorCtr="0">
            <a:spAutoFit/>
          </a:bodyPr>
          <a:lstStyle/>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Empowering</a:t>
            </a:r>
            <a:endParaRPr sz="1467"/>
          </a:p>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African Entrepreneurs</a:t>
            </a:r>
            <a:endParaRPr sz="1467"/>
          </a:p>
        </p:txBody>
      </p:sp>
      <p:grpSp>
        <p:nvGrpSpPr>
          <p:cNvPr id="363" name="Google Shape;363;p42"/>
          <p:cNvGrpSpPr/>
          <p:nvPr/>
        </p:nvGrpSpPr>
        <p:grpSpPr>
          <a:xfrm>
            <a:off x="11899611" y="218825"/>
            <a:ext cx="45723" cy="387771"/>
            <a:chOff x="-1" y="-1"/>
            <a:chExt cx="45721" cy="387769"/>
          </a:xfrm>
        </p:grpSpPr>
        <p:sp>
          <p:nvSpPr>
            <p:cNvPr id="364" name="Google Shape;364;p42"/>
            <p:cNvSpPr/>
            <p:nvPr/>
          </p:nvSpPr>
          <p:spPr>
            <a:xfrm>
              <a:off x="0" y="-1"/>
              <a:ext cx="45719" cy="387769"/>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365" name="Google Shape;365;p42"/>
            <p:cNvSpPr txBox="1"/>
            <p:nvPr/>
          </p:nvSpPr>
          <p:spPr>
            <a:xfrm flipH="1">
              <a:off x="-1" y="15613"/>
              <a:ext cx="45721" cy="35654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rgbClr val="FFFFFF"/>
                </a:buClr>
                <a:buSzPts val="1400"/>
                <a:buFont typeface="Century Gothic"/>
                <a:buNone/>
              </a:pPr>
              <a:r>
                <a:rPr lang="en" sz="1867" b="0" i="0" u="none" strike="noStrike" cap="none">
                  <a:solidFill>
                    <a:srgbClr val="FFFFFF"/>
                  </a:solidFill>
                  <a:latin typeface="Century Gothic"/>
                  <a:ea typeface="Century Gothic"/>
                  <a:cs typeface="Century Gothic"/>
                  <a:sym typeface="Century Gothic"/>
                </a:rPr>
                <a:t> </a:t>
              </a:r>
              <a:endParaRPr sz="1467"/>
            </a:p>
          </p:txBody>
        </p:sp>
      </p:grpSp>
      <p:sp>
        <p:nvSpPr>
          <p:cNvPr id="366" name="Google Shape;366;p42"/>
          <p:cNvSpPr>
            <a:spLocks noGrp="1"/>
          </p:cNvSpPr>
          <p:nvPr>
            <p:ph type="pic" idx="2"/>
          </p:nvPr>
        </p:nvSpPr>
        <p:spPr>
          <a:xfrm>
            <a:off x="3809387" y="0"/>
            <a:ext cx="2468880" cy="5562600"/>
          </a:xfrm>
          <a:prstGeom prst="rect">
            <a:avLst/>
          </a:prstGeom>
          <a:noFill/>
          <a:ln>
            <a:noFill/>
          </a:ln>
        </p:spPr>
      </p:sp>
      <p:sp>
        <p:nvSpPr>
          <p:cNvPr id="367" name="Google Shape;367;p42"/>
          <p:cNvSpPr>
            <a:spLocks noGrp="1"/>
          </p:cNvSpPr>
          <p:nvPr>
            <p:ph type="pic" idx="3"/>
          </p:nvPr>
        </p:nvSpPr>
        <p:spPr>
          <a:xfrm>
            <a:off x="5315192" y="2327485"/>
            <a:ext cx="1925881" cy="2236107"/>
          </a:xfrm>
          <a:prstGeom prst="rect">
            <a:avLst/>
          </a:prstGeom>
          <a:noFill/>
          <a:ln>
            <a:noFill/>
          </a:ln>
        </p:spPr>
      </p:sp>
    </p:spTree>
    <p:extLst>
      <p:ext uri="{BB962C8B-B14F-4D97-AF65-F5344CB8AC3E}">
        <p14:creationId xmlns:p14="http://schemas.microsoft.com/office/powerpoint/2010/main" val="1270004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05"/>
        <p:cNvGrpSpPr/>
        <p:nvPr/>
      </p:nvGrpSpPr>
      <p:grpSpPr>
        <a:xfrm>
          <a:off x="0" y="0"/>
          <a:ext cx="0" cy="0"/>
          <a:chOff x="0" y="0"/>
          <a:chExt cx="0" cy="0"/>
        </a:xfrm>
      </p:grpSpPr>
      <p:sp>
        <p:nvSpPr>
          <p:cNvPr id="606" name="Google Shape;606;p70"/>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07" name="Google Shape;607;p70"/>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608" name="Google Shape;608;p70"/>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09" name="Google Shape;609;p70"/>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10" name="Google Shape;610;p70"/>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813687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23_Custom Layout">
  <p:cSld name="23_Custom Layout">
    <p:spTree>
      <p:nvGrpSpPr>
        <p:cNvPr id="1" name="Shape 368"/>
        <p:cNvGrpSpPr/>
        <p:nvPr/>
      </p:nvGrpSpPr>
      <p:grpSpPr>
        <a:xfrm>
          <a:off x="0" y="0"/>
          <a:ext cx="0" cy="0"/>
          <a:chOff x="0" y="0"/>
          <a:chExt cx="0" cy="0"/>
        </a:xfrm>
      </p:grpSpPr>
      <p:sp>
        <p:nvSpPr>
          <p:cNvPr id="369" name="Google Shape;369;p43"/>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pic>
        <p:nvPicPr>
          <p:cNvPr id="370" name="Google Shape;370;p43" descr="Picture 5"/>
          <p:cNvPicPr preferRelativeResize="0"/>
          <p:nvPr/>
        </p:nvPicPr>
        <p:blipFill rotWithShape="1">
          <a:blip r:embed="rId2">
            <a:alphaModFix/>
          </a:blip>
          <a:srcRect/>
          <a:stretch/>
        </p:blipFill>
        <p:spPr>
          <a:xfrm>
            <a:off x="192637" y="215642"/>
            <a:ext cx="2113241" cy="383213"/>
          </a:xfrm>
          <a:prstGeom prst="rect">
            <a:avLst/>
          </a:prstGeom>
          <a:noFill/>
          <a:ln>
            <a:noFill/>
          </a:ln>
        </p:spPr>
      </p:pic>
      <p:sp>
        <p:nvSpPr>
          <p:cNvPr id="371" name="Google Shape;371;p43"/>
          <p:cNvSpPr txBox="1"/>
          <p:nvPr/>
        </p:nvSpPr>
        <p:spPr>
          <a:xfrm>
            <a:off x="9197600" y="6425283"/>
            <a:ext cx="2546857" cy="2769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5545A"/>
              </a:buClr>
              <a:buSzPts val="900"/>
              <a:buFont typeface="Century Gothic"/>
              <a:buNone/>
            </a:pPr>
            <a:r>
              <a:rPr lang="en" sz="1200" b="0" i="0" u="none" strike="noStrike" cap="none">
                <a:solidFill>
                  <a:srgbClr val="55545A"/>
                </a:solidFill>
                <a:latin typeface="Century Gothic"/>
                <a:ea typeface="Century Gothic"/>
                <a:cs typeface="Century Gothic"/>
                <a:sym typeface="Century Gothic"/>
              </a:rPr>
              <a:t>www.tonyelumelufoundation.org</a:t>
            </a:r>
            <a:endParaRPr sz="1467"/>
          </a:p>
        </p:txBody>
      </p:sp>
      <p:cxnSp>
        <p:nvCxnSpPr>
          <p:cNvPr id="372" name="Google Shape;372;p43"/>
          <p:cNvCxnSpPr/>
          <p:nvPr/>
        </p:nvCxnSpPr>
        <p:spPr>
          <a:xfrm>
            <a:off x="813668" y="6548394"/>
            <a:ext cx="8295609" cy="14453"/>
          </a:xfrm>
          <a:prstGeom prst="straightConnector1">
            <a:avLst/>
          </a:prstGeom>
          <a:noFill/>
          <a:ln w="9525" cap="flat" cmpd="sng">
            <a:solidFill>
              <a:schemeClr val="accent4"/>
            </a:solidFill>
            <a:prstDash val="solid"/>
            <a:round/>
            <a:headEnd type="none" w="sm" len="sm"/>
            <a:tailEnd type="none" w="sm" len="sm"/>
          </a:ln>
        </p:spPr>
      </p:cxnSp>
      <p:sp>
        <p:nvSpPr>
          <p:cNvPr id="373" name="Google Shape;373;p43"/>
          <p:cNvSpPr txBox="1"/>
          <p:nvPr/>
        </p:nvSpPr>
        <p:spPr>
          <a:xfrm>
            <a:off x="10316560" y="179727"/>
            <a:ext cx="1556529" cy="509330"/>
          </a:xfrm>
          <a:prstGeom prst="rect">
            <a:avLst/>
          </a:prstGeom>
          <a:noFill/>
          <a:ln>
            <a:noFill/>
          </a:ln>
        </p:spPr>
        <p:txBody>
          <a:bodyPr spcFirstLastPara="1" wrap="square" lIns="45700" tIns="45700" rIns="45700" bIns="45700" anchor="t" anchorCtr="0">
            <a:spAutoFit/>
          </a:bodyPr>
          <a:lstStyle/>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Empowering</a:t>
            </a:r>
            <a:endParaRPr sz="1467"/>
          </a:p>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African Entrepreneurs</a:t>
            </a:r>
            <a:endParaRPr sz="1467"/>
          </a:p>
        </p:txBody>
      </p:sp>
      <p:grpSp>
        <p:nvGrpSpPr>
          <p:cNvPr id="374" name="Google Shape;374;p43"/>
          <p:cNvGrpSpPr/>
          <p:nvPr/>
        </p:nvGrpSpPr>
        <p:grpSpPr>
          <a:xfrm>
            <a:off x="11899611" y="218825"/>
            <a:ext cx="45723" cy="387771"/>
            <a:chOff x="-1" y="-1"/>
            <a:chExt cx="45721" cy="387769"/>
          </a:xfrm>
        </p:grpSpPr>
        <p:sp>
          <p:nvSpPr>
            <p:cNvPr id="375" name="Google Shape;375;p43"/>
            <p:cNvSpPr/>
            <p:nvPr/>
          </p:nvSpPr>
          <p:spPr>
            <a:xfrm>
              <a:off x="0" y="-1"/>
              <a:ext cx="45719" cy="387769"/>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376" name="Google Shape;376;p43"/>
            <p:cNvSpPr txBox="1"/>
            <p:nvPr/>
          </p:nvSpPr>
          <p:spPr>
            <a:xfrm flipH="1">
              <a:off x="-1" y="15613"/>
              <a:ext cx="45721" cy="35654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rgbClr val="FFFFFF"/>
                </a:buClr>
                <a:buSzPts val="1400"/>
                <a:buFont typeface="Century Gothic"/>
                <a:buNone/>
              </a:pPr>
              <a:r>
                <a:rPr lang="en" sz="1867" b="0" i="0" u="none" strike="noStrike" cap="none">
                  <a:solidFill>
                    <a:srgbClr val="FFFFFF"/>
                  </a:solidFill>
                  <a:latin typeface="Century Gothic"/>
                  <a:ea typeface="Century Gothic"/>
                  <a:cs typeface="Century Gothic"/>
                  <a:sym typeface="Century Gothic"/>
                </a:rPr>
                <a:t> </a:t>
              </a:r>
              <a:endParaRPr sz="1467"/>
            </a:p>
          </p:txBody>
        </p:sp>
      </p:grpSp>
      <p:sp>
        <p:nvSpPr>
          <p:cNvPr id="377" name="Google Shape;377;p43"/>
          <p:cNvSpPr>
            <a:spLocks noGrp="1"/>
          </p:cNvSpPr>
          <p:nvPr>
            <p:ph type="pic" idx="2"/>
          </p:nvPr>
        </p:nvSpPr>
        <p:spPr>
          <a:xfrm>
            <a:off x="6436693" y="2965229"/>
            <a:ext cx="4504152" cy="2530907"/>
          </a:xfrm>
          <a:prstGeom prst="rect">
            <a:avLst/>
          </a:prstGeom>
          <a:noFill/>
          <a:ln>
            <a:noFill/>
          </a:ln>
          <a:effectLst>
            <a:outerShdw blurRad="457200" dist="76200" dir="5400000" rotWithShape="0">
              <a:srgbClr val="000000">
                <a:alpha val="11764"/>
              </a:srgbClr>
            </a:outerShdw>
          </a:effectLst>
        </p:spPr>
      </p:sp>
      <p:sp>
        <p:nvSpPr>
          <p:cNvPr id="378" name="Google Shape;378;p43"/>
          <p:cNvSpPr>
            <a:spLocks noGrp="1"/>
          </p:cNvSpPr>
          <p:nvPr>
            <p:ph type="pic" idx="3"/>
          </p:nvPr>
        </p:nvSpPr>
        <p:spPr>
          <a:xfrm>
            <a:off x="1251155" y="2965231"/>
            <a:ext cx="4504152" cy="2530907"/>
          </a:xfrm>
          <a:prstGeom prst="rect">
            <a:avLst/>
          </a:prstGeom>
          <a:noFill/>
          <a:ln>
            <a:noFill/>
          </a:ln>
          <a:effectLst>
            <a:outerShdw blurRad="457200" dist="76200" dir="5400000" rotWithShape="0">
              <a:srgbClr val="000000">
                <a:alpha val="11764"/>
              </a:srgbClr>
            </a:outerShdw>
          </a:effectLst>
        </p:spPr>
      </p:sp>
    </p:spTree>
    <p:extLst>
      <p:ext uri="{BB962C8B-B14F-4D97-AF65-F5344CB8AC3E}">
        <p14:creationId xmlns:p14="http://schemas.microsoft.com/office/powerpoint/2010/main" val="18730658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24_Custom Layout">
  <p:cSld name="24_Custom Layout">
    <p:spTree>
      <p:nvGrpSpPr>
        <p:cNvPr id="1" name="Shape 379"/>
        <p:cNvGrpSpPr/>
        <p:nvPr/>
      </p:nvGrpSpPr>
      <p:grpSpPr>
        <a:xfrm>
          <a:off x="0" y="0"/>
          <a:ext cx="0" cy="0"/>
          <a:chOff x="0" y="0"/>
          <a:chExt cx="0" cy="0"/>
        </a:xfrm>
      </p:grpSpPr>
      <p:sp>
        <p:nvSpPr>
          <p:cNvPr id="380" name="Google Shape;380;p44"/>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pic>
        <p:nvPicPr>
          <p:cNvPr id="381" name="Google Shape;381;p44" descr="Picture 5"/>
          <p:cNvPicPr preferRelativeResize="0"/>
          <p:nvPr/>
        </p:nvPicPr>
        <p:blipFill rotWithShape="1">
          <a:blip r:embed="rId2">
            <a:alphaModFix/>
          </a:blip>
          <a:srcRect/>
          <a:stretch/>
        </p:blipFill>
        <p:spPr>
          <a:xfrm>
            <a:off x="192637" y="215642"/>
            <a:ext cx="2113241" cy="383213"/>
          </a:xfrm>
          <a:prstGeom prst="rect">
            <a:avLst/>
          </a:prstGeom>
          <a:noFill/>
          <a:ln>
            <a:noFill/>
          </a:ln>
        </p:spPr>
      </p:pic>
      <p:sp>
        <p:nvSpPr>
          <p:cNvPr id="382" name="Google Shape;382;p44"/>
          <p:cNvSpPr txBox="1"/>
          <p:nvPr/>
        </p:nvSpPr>
        <p:spPr>
          <a:xfrm>
            <a:off x="9197600" y="6425283"/>
            <a:ext cx="2546857" cy="2769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5545A"/>
              </a:buClr>
              <a:buSzPts val="900"/>
              <a:buFont typeface="Century Gothic"/>
              <a:buNone/>
            </a:pPr>
            <a:r>
              <a:rPr lang="en" sz="1200" b="0" i="0" u="none" strike="noStrike" cap="none">
                <a:solidFill>
                  <a:srgbClr val="55545A"/>
                </a:solidFill>
                <a:latin typeface="Century Gothic"/>
                <a:ea typeface="Century Gothic"/>
                <a:cs typeface="Century Gothic"/>
                <a:sym typeface="Century Gothic"/>
              </a:rPr>
              <a:t>www.tonyelumelufoundation.org</a:t>
            </a:r>
            <a:endParaRPr sz="1467"/>
          </a:p>
        </p:txBody>
      </p:sp>
      <p:cxnSp>
        <p:nvCxnSpPr>
          <p:cNvPr id="383" name="Google Shape;383;p44"/>
          <p:cNvCxnSpPr/>
          <p:nvPr/>
        </p:nvCxnSpPr>
        <p:spPr>
          <a:xfrm>
            <a:off x="813668" y="6548394"/>
            <a:ext cx="8295609" cy="14453"/>
          </a:xfrm>
          <a:prstGeom prst="straightConnector1">
            <a:avLst/>
          </a:prstGeom>
          <a:noFill/>
          <a:ln w="9525" cap="flat" cmpd="sng">
            <a:solidFill>
              <a:schemeClr val="accent4"/>
            </a:solidFill>
            <a:prstDash val="solid"/>
            <a:round/>
            <a:headEnd type="none" w="sm" len="sm"/>
            <a:tailEnd type="none" w="sm" len="sm"/>
          </a:ln>
        </p:spPr>
      </p:cxnSp>
      <p:sp>
        <p:nvSpPr>
          <p:cNvPr id="384" name="Google Shape;384;p44"/>
          <p:cNvSpPr txBox="1"/>
          <p:nvPr/>
        </p:nvSpPr>
        <p:spPr>
          <a:xfrm>
            <a:off x="10316560" y="179727"/>
            <a:ext cx="1556529" cy="509330"/>
          </a:xfrm>
          <a:prstGeom prst="rect">
            <a:avLst/>
          </a:prstGeom>
          <a:noFill/>
          <a:ln>
            <a:noFill/>
          </a:ln>
        </p:spPr>
        <p:txBody>
          <a:bodyPr spcFirstLastPara="1" wrap="square" lIns="45700" tIns="45700" rIns="45700" bIns="45700" anchor="t" anchorCtr="0">
            <a:spAutoFit/>
          </a:bodyPr>
          <a:lstStyle/>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Empowering</a:t>
            </a:r>
            <a:endParaRPr sz="1467"/>
          </a:p>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African Entrepreneurs</a:t>
            </a:r>
            <a:endParaRPr sz="1467"/>
          </a:p>
        </p:txBody>
      </p:sp>
      <p:grpSp>
        <p:nvGrpSpPr>
          <p:cNvPr id="385" name="Google Shape;385;p44"/>
          <p:cNvGrpSpPr/>
          <p:nvPr/>
        </p:nvGrpSpPr>
        <p:grpSpPr>
          <a:xfrm>
            <a:off x="11899611" y="218825"/>
            <a:ext cx="45723" cy="387771"/>
            <a:chOff x="-1" y="-1"/>
            <a:chExt cx="45721" cy="387769"/>
          </a:xfrm>
        </p:grpSpPr>
        <p:sp>
          <p:nvSpPr>
            <p:cNvPr id="386" name="Google Shape;386;p44"/>
            <p:cNvSpPr/>
            <p:nvPr/>
          </p:nvSpPr>
          <p:spPr>
            <a:xfrm>
              <a:off x="0" y="-1"/>
              <a:ext cx="45719" cy="387769"/>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387" name="Google Shape;387;p44"/>
            <p:cNvSpPr txBox="1"/>
            <p:nvPr/>
          </p:nvSpPr>
          <p:spPr>
            <a:xfrm flipH="1">
              <a:off x="-1" y="15613"/>
              <a:ext cx="45721" cy="35654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rgbClr val="FFFFFF"/>
                </a:buClr>
                <a:buSzPts val="1400"/>
                <a:buFont typeface="Century Gothic"/>
                <a:buNone/>
              </a:pPr>
              <a:r>
                <a:rPr lang="en" sz="1867" b="0" i="0" u="none" strike="noStrike" cap="none">
                  <a:solidFill>
                    <a:srgbClr val="FFFFFF"/>
                  </a:solidFill>
                  <a:latin typeface="Century Gothic"/>
                  <a:ea typeface="Century Gothic"/>
                  <a:cs typeface="Century Gothic"/>
                  <a:sym typeface="Century Gothic"/>
                </a:rPr>
                <a:t> </a:t>
              </a:r>
              <a:endParaRPr sz="1467"/>
            </a:p>
          </p:txBody>
        </p:sp>
      </p:grpSp>
      <p:sp>
        <p:nvSpPr>
          <p:cNvPr id="388" name="Google Shape;388;p44"/>
          <p:cNvSpPr>
            <a:spLocks noGrp="1"/>
          </p:cNvSpPr>
          <p:nvPr>
            <p:ph type="pic" idx="2"/>
          </p:nvPr>
        </p:nvSpPr>
        <p:spPr>
          <a:xfrm>
            <a:off x="4525814" y="970266"/>
            <a:ext cx="2245527" cy="4918100"/>
          </a:xfrm>
          <a:prstGeom prst="rect">
            <a:avLst/>
          </a:prstGeom>
          <a:noFill/>
          <a:ln>
            <a:noFill/>
          </a:ln>
        </p:spPr>
      </p:sp>
    </p:spTree>
    <p:extLst>
      <p:ext uri="{BB962C8B-B14F-4D97-AF65-F5344CB8AC3E}">
        <p14:creationId xmlns:p14="http://schemas.microsoft.com/office/powerpoint/2010/main" val="21389798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25_Custom Layout">
  <p:cSld name="25_Custom Layout">
    <p:spTree>
      <p:nvGrpSpPr>
        <p:cNvPr id="1" name="Shape 389"/>
        <p:cNvGrpSpPr/>
        <p:nvPr/>
      </p:nvGrpSpPr>
      <p:grpSpPr>
        <a:xfrm>
          <a:off x="0" y="0"/>
          <a:ext cx="0" cy="0"/>
          <a:chOff x="0" y="0"/>
          <a:chExt cx="0" cy="0"/>
        </a:xfrm>
      </p:grpSpPr>
      <p:sp>
        <p:nvSpPr>
          <p:cNvPr id="390" name="Google Shape;390;p45"/>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pic>
        <p:nvPicPr>
          <p:cNvPr id="391" name="Google Shape;391;p45" descr="Picture 5"/>
          <p:cNvPicPr preferRelativeResize="0"/>
          <p:nvPr/>
        </p:nvPicPr>
        <p:blipFill rotWithShape="1">
          <a:blip r:embed="rId2">
            <a:alphaModFix/>
          </a:blip>
          <a:srcRect/>
          <a:stretch/>
        </p:blipFill>
        <p:spPr>
          <a:xfrm>
            <a:off x="192637" y="215642"/>
            <a:ext cx="2113241" cy="383213"/>
          </a:xfrm>
          <a:prstGeom prst="rect">
            <a:avLst/>
          </a:prstGeom>
          <a:noFill/>
          <a:ln>
            <a:noFill/>
          </a:ln>
        </p:spPr>
      </p:pic>
      <p:sp>
        <p:nvSpPr>
          <p:cNvPr id="392" name="Google Shape;392;p45"/>
          <p:cNvSpPr txBox="1"/>
          <p:nvPr/>
        </p:nvSpPr>
        <p:spPr>
          <a:xfrm>
            <a:off x="9197600" y="6425283"/>
            <a:ext cx="2546857" cy="2769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5545A"/>
              </a:buClr>
              <a:buSzPts val="900"/>
              <a:buFont typeface="Century Gothic"/>
              <a:buNone/>
            </a:pPr>
            <a:r>
              <a:rPr lang="en" sz="1200" b="0" i="0" u="none" strike="noStrike" cap="none">
                <a:solidFill>
                  <a:srgbClr val="55545A"/>
                </a:solidFill>
                <a:latin typeface="Century Gothic"/>
                <a:ea typeface="Century Gothic"/>
                <a:cs typeface="Century Gothic"/>
                <a:sym typeface="Century Gothic"/>
              </a:rPr>
              <a:t>www.tonyelumelufoundation.org</a:t>
            </a:r>
            <a:endParaRPr sz="1467"/>
          </a:p>
        </p:txBody>
      </p:sp>
      <p:cxnSp>
        <p:nvCxnSpPr>
          <p:cNvPr id="393" name="Google Shape;393;p45"/>
          <p:cNvCxnSpPr/>
          <p:nvPr/>
        </p:nvCxnSpPr>
        <p:spPr>
          <a:xfrm>
            <a:off x="813668" y="6548394"/>
            <a:ext cx="8295609" cy="14453"/>
          </a:xfrm>
          <a:prstGeom prst="straightConnector1">
            <a:avLst/>
          </a:prstGeom>
          <a:noFill/>
          <a:ln w="9525" cap="flat" cmpd="sng">
            <a:solidFill>
              <a:schemeClr val="accent4"/>
            </a:solidFill>
            <a:prstDash val="solid"/>
            <a:round/>
            <a:headEnd type="none" w="sm" len="sm"/>
            <a:tailEnd type="none" w="sm" len="sm"/>
          </a:ln>
        </p:spPr>
      </p:cxnSp>
      <p:sp>
        <p:nvSpPr>
          <p:cNvPr id="394" name="Google Shape;394;p45"/>
          <p:cNvSpPr txBox="1"/>
          <p:nvPr/>
        </p:nvSpPr>
        <p:spPr>
          <a:xfrm>
            <a:off x="10316560" y="179727"/>
            <a:ext cx="1556529" cy="509330"/>
          </a:xfrm>
          <a:prstGeom prst="rect">
            <a:avLst/>
          </a:prstGeom>
          <a:noFill/>
          <a:ln>
            <a:noFill/>
          </a:ln>
        </p:spPr>
        <p:txBody>
          <a:bodyPr spcFirstLastPara="1" wrap="square" lIns="45700" tIns="45700" rIns="45700" bIns="45700" anchor="t" anchorCtr="0">
            <a:spAutoFit/>
          </a:bodyPr>
          <a:lstStyle/>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Empowering</a:t>
            </a:r>
            <a:endParaRPr sz="1467"/>
          </a:p>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African Entrepreneurs</a:t>
            </a:r>
            <a:endParaRPr sz="1467"/>
          </a:p>
        </p:txBody>
      </p:sp>
      <p:grpSp>
        <p:nvGrpSpPr>
          <p:cNvPr id="395" name="Google Shape;395;p45"/>
          <p:cNvGrpSpPr/>
          <p:nvPr/>
        </p:nvGrpSpPr>
        <p:grpSpPr>
          <a:xfrm>
            <a:off x="11899611" y="218825"/>
            <a:ext cx="45723" cy="387771"/>
            <a:chOff x="-1" y="-1"/>
            <a:chExt cx="45721" cy="387769"/>
          </a:xfrm>
        </p:grpSpPr>
        <p:sp>
          <p:nvSpPr>
            <p:cNvPr id="396" name="Google Shape;396;p45"/>
            <p:cNvSpPr/>
            <p:nvPr/>
          </p:nvSpPr>
          <p:spPr>
            <a:xfrm>
              <a:off x="0" y="-1"/>
              <a:ext cx="45719" cy="387769"/>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397" name="Google Shape;397;p45"/>
            <p:cNvSpPr txBox="1"/>
            <p:nvPr/>
          </p:nvSpPr>
          <p:spPr>
            <a:xfrm flipH="1">
              <a:off x="-1" y="15613"/>
              <a:ext cx="45721" cy="35654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rgbClr val="FFFFFF"/>
                </a:buClr>
                <a:buSzPts val="1400"/>
                <a:buFont typeface="Century Gothic"/>
                <a:buNone/>
              </a:pPr>
              <a:r>
                <a:rPr lang="en" sz="1867" b="0" i="0" u="none" strike="noStrike" cap="none">
                  <a:solidFill>
                    <a:srgbClr val="FFFFFF"/>
                  </a:solidFill>
                  <a:latin typeface="Century Gothic"/>
                  <a:ea typeface="Century Gothic"/>
                  <a:cs typeface="Century Gothic"/>
                  <a:sym typeface="Century Gothic"/>
                </a:rPr>
                <a:t> </a:t>
              </a:r>
              <a:endParaRPr sz="1467"/>
            </a:p>
          </p:txBody>
        </p:sp>
      </p:grpSp>
      <p:sp>
        <p:nvSpPr>
          <p:cNvPr id="398" name="Google Shape;398;p45"/>
          <p:cNvSpPr/>
          <p:nvPr/>
        </p:nvSpPr>
        <p:spPr>
          <a:xfrm>
            <a:off x="1" y="2"/>
            <a:ext cx="5088193" cy="5521071"/>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grpSp>
        <p:nvGrpSpPr>
          <p:cNvPr id="399" name="Google Shape;399;p45"/>
          <p:cNvGrpSpPr/>
          <p:nvPr/>
        </p:nvGrpSpPr>
        <p:grpSpPr>
          <a:xfrm>
            <a:off x="1024834" y="2676576"/>
            <a:ext cx="5159705" cy="3171603"/>
            <a:chOff x="-1" y="-1"/>
            <a:chExt cx="5159703" cy="3171600"/>
          </a:xfrm>
        </p:grpSpPr>
        <p:sp>
          <p:nvSpPr>
            <p:cNvPr id="400" name="Google Shape;400;p45"/>
            <p:cNvSpPr/>
            <p:nvPr/>
          </p:nvSpPr>
          <p:spPr>
            <a:xfrm>
              <a:off x="376655" y="-1"/>
              <a:ext cx="4425695" cy="3002391"/>
            </a:xfrm>
            <a:custGeom>
              <a:avLst/>
              <a:gdLst/>
              <a:ahLst/>
              <a:cxnLst/>
              <a:rect l="l" t="t" r="r" b="b"/>
              <a:pathLst>
                <a:path w="21600" h="21600" extrusionOk="0">
                  <a:moveTo>
                    <a:pt x="21600" y="21600"/>
                  </a:moveTo>
                  <a:lnTo>
                    <a:pt x="0" y="21600"/>
                  </a:lnTo>
                  <a:lnTo>
                    <a:pt x="0" y="841"/>
                  </a:lnTo>
                  <a:cubicBezTo>
                    <a:pt x="0" y="379"/>
                    <a:pt x="252" y="4"/>
                    <a:pt x="565" y="0"/>
                  </a:cubicBezTo>
                  <a:lnTo>
                    <a:pt x="21039" y="0"/>
                  </a:lnTo>
                  <a:cubicBezTo>
                    <a:pt x="21350" y="7"/>
                    <a:pt x="21600" y="382"/>
                    <a:pt x="21600" y="841"/>
                  </a:cubicBezTo>
                  <a:close/>
                </a:path>
              </a:pathLst>
            </a:custGeom>
            <a:solidFill>
              <a:srgbClr val="5D5C63"/>
            </a:solidFill>
            <a:ln>
              <a:noFill/>
            </a:ln>
            <a:effectLst>
              <a:outerShdw blurRad="965200" dist="431800" dir="5400000" rotWithShape="0">
                <a:srgbClr val="000000">
                  <a:alpha val="8627"/>
                </a:srgbClr>
              </a:outerShdw>
            </a:effectLst>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55545A"/>
                </a:buClr>
                <a:buSzPts val="1400"/>
                <a:buFont typeface="Arial"/>
                <a:buNone/>
              </a:pPr>
              <a:endParaRPr sz="1867" b="0" i="0" u="none" strike="noStrike" cap="none">
                <a:solidFill>
                  <a:srgbClr val="55545A"/>
                </a:solidFill>
                <a:latin typeface="Century Gothic"/>
                <a:ea typeface="Century Gothic"/>
                <a:cs typeface="Century Gothic"/>
                <a:sym typeface="Century Gothic"/>
              </a:endParaRPr>
            </a:p>
          </p:txBody>
        </p:sp>
        <p:sp>
          <p:nvSpPr>
            <p:cNvPr id="401" name="Google Shape;401;p45"/>
            <p:cNvSpPr/>
            <p:nvPr/>
          </p:nvSpPr>
          <p:spPr>
            <a:xfrm>
              <a:off x="478352" y="184762"/>
              <a:ext cx="4222772" cy="2659733"/>
            </a:xfrm>
            <a:prstGeom prst="rect">
              <a:avLst/>
            </a:prstGeom>
            <a:solidFill>
              <a:srgbClr val="8F8E96"/>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55545A"/>
                </a:buClr>
                <a:buSzPts val="1400"/>
                <a:buFont typeface="Arial"/>
                <a:buNone/>
              </a:pPr>
              <a:endParaRPr sz="1867" b="0" i="0" u="none" strike="noStrike" cap="none">
                <a:solidFill>
                  <a:srgbClr val="55545A"/>
                </a:solidFill>
                <a:latin typeface="Century Gothic"/>
                <a:ea typeface="Century Gothic"/>
                <a:cs typeface="Century Gothic"/>
                <a:sym typeface="Century Gothic"/>
              </a:endParaRPr>
            </a:p>
          </p:txBody>
        </p:sp>
        <p:sp>
          <p:nvSpPr>
            <p:cNvPr id="402" name="Google Shape;402;p45"/>
            <p:cNvSpPr/>
            <p:nvPr/>
          </p:nvSpPr>
          <p:spPr>
            <a:xfrm>
              <a:off x="-1" y="3031140"/>
              <a:ext cx="5159702" cy="140459"/>
            </a:xfrm>
            <a:custGeom>
              <a:avLst/>
              <a:gdLst/>
              <a:ahLst/>
              <a:cxnLst/>
              <a:rect l="l" t="t" r="r" b="b"/>
              <a:pathLst>
                <a:path w="21600" h="21600" extrusionOk="0">
                  <a:moveTo>
                    <a:pt x="21600" y="0"/>
                  </a:moveTo>
                  <a:lnTo>
                    <a:pt x="21600" y="1667"/>
                  </a:lnTo>
                  <a:cubicBezTo>
                    <a:pt x="21589" y="5703"/>
                    <a:pt x="21531" y="9363"/>
                    <a:pt x="21440" y="11670"/>
                  </a:cubicBezTo>
                  <a:cubicBezTo>
                    <a:pt x="21237" y="17545"/>
                    <a:pt x="20989" y="21007"/>
                    <a:pt x="20731" y="21600"/>
                  </a:cubicBezTo>
                  <a:lnTo>
                    <a:pt x="869" y="21600"/>
                  </a:lnTo>
                  <a:cubicBezTo>
                    <a:pt x="610" y="20995"/>
                    <a:pt x="362" y="17534"/>
                    <a:pt x="158" y="11670"/>
                  </a:cubicBezTo>
                  <a:cubicBezTo>
                    <a:pt x="68" y="9334"/>
                    <a:pt x="11" y="5684"/>
                    <a:pt x="0" y="1667"/>
                  </a:cubicBezTo>
                  <a:lnTo>
                    <a:pt x="0" y="0"/>
                  </a:lnTo>
                  <a:close/>
                </a:path>
              </a:pathLst>
            </a:custGeom>
            <a:solidFill>
              <a:srgbClr val="CBCBCB"/>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55545A"/>
                </a:buClr>
                <a:buSzPts val="1400"/>
                <a:buFont typeface="Arial"/>
                <a:buNone/>
              </a:pPr>
              <a:endParaRPr sz="1867" b="0" i="0" u="none" strike="noStrike" cap="none">
                <a:solidFill>
                  <a:srgbClr val="55545A"/>
                </a:solidFill>
                <a:latin typeface="Century Gothic"/>
                <a:ea typeface="Century Gothic"/>
                <a:cs typeface="Century Gothic"/>
                <a:sym typeface="Century Gothic"/>
              </a:endParaRPr>
            </a:p>
          </p:txBody>
        </p:sp>
        <p:sp>
          <p:nvSpPr>
            <p:cNvPr id="403" name="Google Shape;403;p45"/>
            <p:cNvSpPr/>
            <p:nvPr/>
          </p:nvSpPr>
          <p:spPr>
            <a:xfrm>
              <a:off x="0" y="3002389"/>
              <a:ext cx="5159702" cy="104637"/>
            </a:xfrm>
            <a:custGeom>
              <a:avLst/>
              <a:gdLst/>
              <a:ahLst/>
              <a:cxnLst/>
              <a:rect l="l" t="t" r="r" b="b"/>
              <a:pathLst>
                <a:path w="21600" h="21600" extrusionOk="0">
                  <a:moveTo>
                    <a:pt x="21600" y="4086"/>
                  </a:moveTo>
                  <a:lnTo>
                    <a:pt x="21600" y="8173"/>
                  </a:lnTo>
                  <a:cubicBezTo>
                    <a:pt x="21589" y="13591"/>
                    <a:pt x="21531" y="18503"/>
                    <a:pt x="21440" y="21600"/>
                  </a:cubicBezTo>
                  <a:lnTo>
                    <a:pt x="158" y="21600"/>
                  </a:lnTo>
                  <a:cubicBezTo>
                    <a:pt x="68" y="18465"/>
                    <a:pt x="11" y="13565"/>
                    <a:pt x="0" y="8173"/>
                  </a:cubicBezTo>
                  <a:lnTo>
                    <a:pt x="0" y="4086"/>
                  </a:lnTo>
                  <a:cubicBezTo>
                    <a:pt x="0" y="1829"/>
                    <a:pt x="37" y="0"/>
                    <a:pt x="83" y="0"/>
                  </a:cubicBezTo>
                  <a:lnTo>
                    <a:pt x="21517" y="0"/>
                  </a:lnTo>
                  <a:cubicBezTo>
                    <a:pt x="21563" y="0"/>
                    <a:pt x="21600" y="1829"/>
                    <a:pt x="21600" y="4086"/>
                  </a:cubicBezTo>
                  <a:close/>
                </a:path>
              </a:pathLst>
            </a:custGeom>
            <a:solidFill>
              <a:srgbClr val="E5E5E5"/>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55545A"/>
                </a:buClr>
                <a:buSzPts val="1400"/>
                <a:buFont typeface="Arial"/>
                <a:buNone/>
              </a:pPr>
              <a:endParaRPr sz="1867" b="0" i="0" u="none" strike="noStrike" cap="none">
                <a:solidFill>
                  <a:srgbClr val="55545A"/>
                </a:solidFill>
                <a:latin typeface="Century Gothic"/>
                <a:ea typeface="Century Gothic"/>
                <a:cs typeface="Century Gothic"/>
                <a:sym typeface="Century Gothic"/>
              </a:endParaRPr>
            </a:p>
          </p:txBody>
        </p:sp>
        <p:sp>
          <p:nvSpPr>
            <p:cNvPr id="404" name="Google Shape;404;p45"/>
            <p:cNvSpPr/>
            <p:nvPr/>
          </p:nvSpPr>
          <p:spPr>
            <a:xfrm>
              <a:off x="2191189" y="3002389"/>
              <a:ext cx="764611" cy="50434"/>
            </a:xfrm>
            <a:custGeom>
              <a:avLst/>
              <a:gdLst/>
              <a:ahLst/>
              <a:cxnLst/>
              <a:rect l="l" t="t" r="r" b="b"/>
              <a:pathLst>
                <a:path w="21600" h="21556" extrusionOk="0">
                  <a:moveTo>
                    <a:pt x="13300" y="0"/>
                  </a:moveTo>
                  <a:lnTo>
                    <a:pt x="0" y="0"/>
                  </a:lnTo>
                  <a:cubicBezTo>
                    <a:pt x="69" y="12224"/>
                    <a:pt x="746" y="21600"/>
                    <a:pt x="1556" y="21555"/>
                  </a:cubicBezTo>
                  <a:lnTo>
                    <a:pt x="20057" y="21555"/>
                  </a:lnTo>
                  <a:cubicBezTo>
                    <a:pt x="20862" y="21495"/>
                    <a:pt x="21531" y="12148"/>
                    <a:pt x="21600" y="0"/>
                  </a:cubicBezTo>
                  <a:close/>
                </a:path>
              </a:pathLst>
            </a:custGeom>
            <a:solidFill>
              <a:srgbClr val="B3B3B3">
                <a:alpha val="44705"/>
              </a:srgbClr>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55545A"/>
                </a:buClr>
                <a:buSzPts val="1400"/>
                <a:buFont typeface="Arial"/>
                <a:buNone/>
              </a:pPr>
              <a:endParaRPr sz="1867" b="0" i="0" u="none" strike="noStrike" cap="none">
                <a:solidFill>
                  <a:srgbClr val="55545A"/>
                </a:solidFill>
                <a:latin typeface="Century Gothic"/>
                <a:ea typeface="Century Gothic"/>
                <a:cs typeface="Century Gothic"/>
                <a:sym typeface="Century Gothic"/>
              </a:endParaRPr>
            </a:p>
          </p:txBody>
        </p:sp>
        <p:sp>
          <p:nvSpPr>
            <p:cNvPr id="405" name="Google Shape;405;p45"/>
            <p:cNvSpPr/>
            <p:nvPr/>
          </p:nvSpPr>
          <p:spPr>
            <a:xfrm>
              <a:off x="2187894" y="3002389"/>
              <a:ext cx="769789" cy="52320"/>
            </a:xfrm>
            <a:custGeom>
              <a:avLst/>
              <a:gdLst/>
              <a:ahLst/>
              <a:cxnLst/>
              <a:rect l="l" t="t" r="r" b="b"/>
              <a:pathLst>
                <a:path w="21600" h="21565" extrusionOk="0">
                  <a:moveTo>
                    <a:pt x="20015" y="21565"/>
                  </a:moveTo>
                  <a:lnTo>
                    <a:pt x="1585" y="21565"/>
                  </a:lnTo>
                  <a:cubicBezTo>
                    <a:pt x="754" y="21600"/>
                    <a:pt x="62" y="12189"/>
                    <a:pt x="0" y="0"/>
                  </a:cubicBezTo>
                  <a:lnTo>
                    <a:pt x="92" y="0"/>
                  </a:lnTo>
                  <a:cubicBezTo>
                    <a:pt x="180" y="11128"/>
                    <a:pt x="824" y="19502"/>
                    <a:pt x="1585" y="19428"/>
                  </a:cubicBezTo>
                  <a:lnTo>
                    <a:pt x="20015" y="19428"/>
                  </a:lnTo>
                  <a:cubicBezTo>
                    <a:pt x="20774" y="19492"/>
                    <a:pt x="21413" y="11099"/>
                    <a:pt x="21494" y="0"/>
                  </a:cubicBezTo>
                  <a:lnTo>
                    <a:pt x="21600" y="0"/>
                  </a:lnTo>
                  <a:cubicBezTo>
                    <a:pt x="21532" y="12145"/>
                    <a:pt x="20843" y="21507"/>
                    <a:pt x="20015" y="21565"/>
                  </a:cubicBezTo>
                  <a:close/>
                </a:path>
              </a:pathLst>
            </a:custGeom>
            <a:solidFill>
              <a:srgbClr val="FFFFFF"/>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55545A"/>
                </a:buClr>
                <a:buSzPts val="1400"/>
                <a:buFont typeface="Arial"/>
                <a:buNone/>
              </a:pPr>
              <a:endParaRPr sz="1867" b="0" i="0" u="none" strike="noStrike" cap="none">
                <a:solidFill>
                  <a:srgbClr val="55545A"/>
                </a:solidFill>
                <a:latin typeface="Century Gothic"/>
                <a:ea typeface="Century Gothic"/>
                <a:cs typeface="Century Gothic"/>
                <a:sym typeface="Century Gothic"/>
              </a:endParaRPr>
            </a:p>
          </p:txBody>
        </p:sp>
        <p:sp>
          <p:nvSpPr>
            <p:cNvPr id="406" name="Google Shape;406;p45"/>
            <p:cNvSpPr/>
            <p:nvPr/>
          </p:nvSpPr>
          <p:spPr>
            <a:xfrm>
              <a:off x="2574435" y="63158"/>
              <a:ext cx="62150" cy="62217"/>
            </a:xfrm>
            <a:custGeom>
              <a:avLst/>
              <a:gdLst/>
              <a:ahLst/>
              <a:cxnLst/>
              <a:rect l="l" t="t" r="r" b="b"/>
              <a:pathLst>
                <a:path w="21600" h="21600" extrusionOk="0">
                  <a:moveTo>
                    <a:pt x="21600" y="10800"/>
                  </a:moveTo>
                  <a:cubicBezTo>
                    <a:pt x="21600" y="16765"/>
                    <a:pt x="16764" y="21600"/>
                    <a:pt x="10800" y="21600"/>
                  </a:cubicBezTo>
                  <a:cubicBezTo>
                    <a:pt x="4835" y="21600"/>
                    <a:pt x="0" y="16765"/>
                    <a:pt x="0" y="10800"/>
                  </a:cubicBezTo>
                  <a:cubicBezTo>
                    <a:pt x="0" y="4835"/>
                    <a:pt x="4835" y="0"/>
                    <a:pt x="10800" y="0"/>
                  </a:cubicBezTo>
                  <a:cubicBezTo>
                    <a:pt x="16728" y="88"/>
                    <a:pt x="21511" y="4872"/>
                    <a:pt x="21600" y="10800"/>
                  </a:cubicBezTo>
                  <a:close/>
                </a:path>
              </a:pathLst>
            </a:custGeom>
            <a:solidFill>
              <a:srgbClr val="7E7D85"/>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55545A"/>
                </a:buClr>
                <a:buSzPts val="1400"/>
                <a:buFont typeface="Arial"/>
                <a:buNone/>
              </a:pPr>
              <a:endParaRPr sz="1867" b="0" i="0" u="none" strike="noStrike" cap="none">
                <a:solidFill>
                  <a:srgbClr val="55545A"/>
                </a:solidFill>
                <a:latin typeface="Century Gothic"/>
                <a:ea typeface="Century Gothic"/>
                <a:cs typeface="Century Gothic"/>
                <a:sym typeface="Century Gothic"/>
              </a:endParaRPr>
            </a:p>
          </p:txBody>
        </p:sp>
      </p:grpSp>
      <p:sp>
        <p:nvSpPr>
          <p:cNvPr id="407" name="Google Shape;407;p45"/>
          <p:cNvSpPr>
            <a:spLocks noGrp="1"/>
          </p:cNvSpPr>
          <p:nvPr>
            <p:ph type="pic" idx="2"/>
          </p:nvPr>
        </p:nvSpPr>
        <p:spPr>
          <a:xfrm>
            <a:off x="1503187" y="2861342"/>
            <a:ext cx="4222772" cy="2659732"/>
          </a:xfrm>
          <a:prstGeom prst="rect">
            <a:avLst/>
          </a:prstGeom>
          <a:noFill/>
          <a:ln>
            <a:noFill/>
          </a:ln>
        </p:spPr>
      </p:sp>
      <p:sp>
        <p:nvSpPr>
          <p:cNvPr id="408" name="Google Shape;408;p45"/>
          <p:cNvSpPr>
            <a:spLocks noGrp="1"/>
          </p:cNvSpPr>
          <p:nvPr>
            <p:ph type="pic" idx="3"/>
          </p:nvPr>
        </p:nvSpPr>
        <p:spPr>
          <a:xfrm>
            <a:off x="4483091" y="3527995"/>
            <a:ext cx="3972051" cy="2501815"/>
          </a:xfrm>
          <a:prstGeom prst="rect">
            <a:avLst/>
          </a:prstGeom>
          <a:noFill/>
          <a:ln w="38100" cap="flat" cmpd="sng">
            <a:solidFill>
              <a:srgbClr val="FFFFFF"/>
            </a:solidFill>
            <a:prstDash val="solid"/>
            <a:round/>
            <a:headEnd type="none" w="sm" len="sm"/>
            <a:tailEnd type="none" w="sm" len="sm"/>
          </a:ln>
          <a:effectLst>
            <a:outerShdw blurRad="495300" dist="457200" dir="5400000" rotWithShape="0">
              <a:srgbClr val="000000">
                <a:alpha val="18823"/>
              </a:srgbClr>
            </a:outerShdw>
          </a:effectLst>
        </p:spPr>
      </p:sp>
      <p:sp>
        <p:nvSpPr>
          <p:cNvPr id="409" name="Google Shape;409;p45"/>
          <p:cNvSpPr>
            <a:spLocks noGrp="1"/>
          </p:cNvSpPr>
          <p:nvPr>
            <p:ph type="pic" idx="4"/>
          </p:nvPr>
        </p:nvSpPr>
        <p:spPr>
          <a:xfrm>
            <a:off x="5496417" y="1559990"/>
            <a:ext cx="3972049" cy="2501815"/>
          </a:xfrm>
          <a:prstGeom prst="rect">
            <a:avLst/>
          </a:prstGeom>
          <a:noFill/>
          <a:ln w="38100" cap="flat" cmpd="sng">
            <a:solidFill>
              <a:srgbClr val="FFFFFF"/>
            </a:solidFill>
            <a:prstDash val="solid"/>
            <a:round/>
            <a:headEnd type="none" w="sm" len="sm"/>
            <a:tailEnd type="none" w="sm" len="sm"/>
          </a:ln>
          <a:effectLst>
            <a:outerShdw blurRad="1270000" dist="520700" dir="5400000" rotWithShape="0">
              <a:srgbClr val="000000">
                <a:alpha val="21960"/>
              </a:srgbClr>
            </a:outerShdw>
          </a:effectLst>
        </p:spPr>
      </p:sp>
    </p:spTree>
    <p:extLst>
      <p:ext uri="{BB962C8B-B14F-4D97-AF65-F5344CB8AC3E}">
        <p14:creationId xmlns:p14="http://schemas.microsoft.com/office/powerpoint/2010/main" val="9822698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26_Custom Layout">
  <p:cSld name="26_Custom Layout">
    <p:spTree>
      <p:nvGrpSpPr>
        <p:cNvPr id="1" name="Shape 410"/>
        <p:cNvGrpSpPr/>
        <p:nvPr/>
      </p:nvGrpSpPr>
      <p:grpSpPr>
        <a:xfrm>
          <a:off x="0" y="0"/>
          <a:ext cx="0" cy="0"/>
          <a:chOff x="0" y="0"/>
          <a:chExt cx="0" cy="0"/>
        </a:xfrm>
      </p:grpSpPr>
      <p:sp>
        <p:nvSpPr>
          <p:cNvPr id="411" name="Google Shape;411;p46"/>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pic>
        <p:nvPicPr>
          <p:cNvPr id="412" name="Google Shape;412;p46" descr="Picture 5"/>
          <p:cNvPicPr preferRelativeResize="0"/>
          <p:nvPr/>
        </p:nvPicPr>
        <p:blipFill rotWithShape="1">
          <a:blip r:embed="rId2">
            <a:alphaModFix/>
          </a:blip>
          <a:srcRect/>
          <a:stretch/>
        </p:blipFill>
        <p:spPr>
          <a:xfrm>
            <a:off x="192637" y="215642"/>
            <a:ext cx="2113241" cy="383213"/>
          </a:xfrm>
          <a:prstGeom prst="rect">
            <a:avLst/>
          </a:prstGeom>
          <a:noFill/>
          <a:ln>
            <a:noFill/>
          </a:ln>
        </p:spPr>
      </p:pic>
      <p:sp>
        <p:nvSpPr>
          <p:cNvPr id="413" name="Google Shape;413;p46"/>
          <p:cNvSpPr txBox="1"/>
          <p:nvPr/>
        </p:nvSpPr>
        <p:spPr>
          <a:xfrm>
            <a:off x="9197600" y="6425283"/>
            <a:ext cx="2546857" cy="2769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5545A"/>
              </a:buClr>
              <a:buSzPts val="900"/>
              <a:buFont typeface="Century Gothic"/>
              <a:buNone/>
            </a:pPr>
            <a:r>
              <a:rPr lang="en" sz="1200" b="0" i="0" u="none" strike="noStrike" cap="none">
                <a:solidFill>
                  <a:srgbClr val="55545A"/>
                </a:solidFill>
                <a:latin typeface="Century Gothic"/>
                <a:ea typeface="Century Gothic"/>
                <a:cs typeface="Century Gothic"/>
                <a:sym typeface="Century Gothic"/>
              </a:rPr>
              <a:t>www.tonyelumelufoundation.org</a:t>
            </a:r>
            <a:endParaRPr sz="1467"/>
          </a:p>
        </p:txBody>
      </p:sp>
      <p:cxnSp>
        <p:nvCxnSpPr>
          <p:cNvPr id="414" name="Google Shape;414;p46"/>
          <p:cNvCxnSpPr/>
          <p:nvPr/>
        </p:nvCxnSpPr>
        <p:spPr>
          <a:xfrm>
            <a:off x="813668" y="6548394"/>
            <a:ext cx="8295609" cy="14453"/>
          </a:xfrm>
          <a:prstGeom prst="straightConnector1">
            <a:avLst/>
          </a:prstGeom>
          <a:noFill/>
          <a:ln w="9525" cap="flat" cmpd="sng">
            <a:solidFill>
              <a:schemeClr val="accent4"/>
            </a:solidFill>
            <a:prstDash val="solid"/>
            <a:round/>
            <a:headEnd type="none" w="sm" len="sm"/>
            <a:tailEnd type="none" w="sm" len="sm"/>
          </a:ln>
        </p:spPr>
      </p:cxnSp>
      <p:sp>
        <p:nvSpPr>
          <p:cNvPr id="415" name="Google Shape;415;p46"/>
          <p:cNvSpPr txBox="1"/>
          <p:nvPr/>
        </p:nvSpPr>
        <p:spPr>
          <a:xfrm>
            <a:off x="10316560" y="179727"/>
            <a:ext cx="1556529" cy="509330"/>
          </a:xfrm>
          <a:prstGeom prst="rect">
            <a:avLst/>
          </a:prstGeom>
          <a:noFill/>
          <a:ln>
            <a:noFill/>
          </a:ln>
        </p:spPr>
        <p:txBody>
          <a:bodyPr spcFirstLastPara="1" wrap="square" lIns="45700" tIns="45700" rIns="45700" bIns="45700" anchor="t" anchorCtr="0">
            <a:spAutoFit/>
          </a:bodyPr>
          <a:lstStyle/>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Empowering</a:t>
            </a:r>
            <a:endParaRPr sz="1467"/>
          </a:p>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African Entrepreneurs</a:t>
            </a:r>
            <a:endParaRPr sz="1467"/>
          </a:p>
        </p:txBody>
      </p:sp>
      <p:grpSp>
        <p:nvGrpSpPr>
          <p:cNvPr id="416" name="Google Shape;416;p46"/>
          <p:cNvGrpSpPr/>
          <p:nvPr/>
        </p:nvGrpSpPr>
        <p:grpSpPr>
          <a:xfrm>
            <a:off x="11899611" y="218825"/>
            <a:ext cx="45723" cy="387771"/>
            <a:chOff x="-1" y="-1"/>
            <a:chExt cx="45721" cy="387769"/>
          </a:xfrm>
        </p:grpSpPr>
        <p:sp>
          <p:nvSpPr>
            <p:cNvPr id="417" name="Google Shape;417;p46"/>
            <p:cNvSpPr/>
            <p:nvPr/>
          </p:nvSpPr>
          <p:spPr>
            <a:xfrm>
              <a:off x="0" y="-1"/>
              <a:ext cx="45719" cy="387769"/>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418" name="Google Shape;418;p46"/>
            <p:cNvSpPr txBox="1"/>
            <p:nvPr/>
          </p:nvSpPr>
          <p:spPr>
            <a:xfrm flipH="1">
              <a:off x="-1" y="15613"/>
              <a:ext cx="45721" cy="35654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rgbClr val="FFFFFF"/>
                </a:buClr>
                <a:buSzPts val="1400"/>
                <a:buFont typeface="Century Gothic"/>
                <a:buNone/>
              </a:pPr>
              <a:r>
                <a:rPr lang="en" sz="1867" b="0" i="0" u="none" strike="noStrike" cap="none">
                  <a:solidFill>
                    <a:srgbClr val="FFFFFF"/>
                  </a:solidFill>
                  <a:latin typeface="Century Gothic"/>
                  <a:ea typeface="Century Gothic"/>
                  <a:cs typeface="Century Gothic"/>
                  <a:sym typeface="Century Gothic"/>
                </a:rPr>
                <a:t> </a:t>
              </a:r>
              <a:endParaRPr sz="1467"/>
            </a:p>
          </p:txBody>
        </p:sp>
      </p:grpSp>
      <p:sp>
        <p:nvSpPr>
          <p:cNvPr id="419" name="Google Shape;419;p46"/>
          <p:cNvSpPr/>
          <p:nvPr/>
        </p:nvSpPr>
        <p:spPr>
          <a:xfrm>
            <a:off x="0" y="4524703"/>
            <a:ext cx="12192000" cy="2333299"/>
          </a:xfrm>
          <a:prstGeom prst="rect">
            <a:avLst/>
          </a:prstGeom>
          <a:solidFill>
            <a:srgbClr val="F2F2F2"/>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420" name="Google Shape;420;p46"/>
          <p:cNvSpPr>
            <a:spLocks noGrp="1"/>
          </p:cNvSpPr>
          <p:nvPr>
            <p:ph type="pic" idx="2"/>
          </p:nvPr>
        </p:nvSpPr>
        <p:spPr>
          <a:xfrm>
            <a:off x="6548284" y="1220372"/>
            <a:ext cx="5643717" cy="5025203"/>
          </a:xfrm>
          <a:prstGeom prst="rect">
            <a:avLst/>
          </a:prstGeom>
          <a:noFill/>
          <a:ln>
            <a:noFill/>
          </a:ln>
        </p:spPr>
      </p:sp>
    </p:spTree>
    <p:extLst>
      <p:ext uri="{BB962C8B-B14F-4D97-AF65-F5344CB8AC3E}">
        <p14:creationId xmlns:p14="http://schemas.microsoft.com/office/powerpoint/2010/main" val="27577456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27_Custom Layout">
  <p:cSld name="27_Custom Layout">
    <p:spTree>
      <p:nvGrpSpPr>
        <p:cNvPr id="1" name="Shape 421"/>
        <p:cNvGrpSpPr/>
        <p:nvPr/>
      </p:nvGrpSpPr>
      <p:grpSpPr>
        <a:xfrm>
          <a:off x="0" y="0"/>
          <a:ext cx="0" cy="0"/>
          <a:chOff x="0" y="0"/>
          <a:chExt cx="0" cy="0"/>
        </a:xfrm>
      </p:grpSpPr>
      <p:sp>
        <p:nvSpPr>
          <p:cNvPr id="422" name="Google Shape;422;p47"/>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pic>
        <p:nvPicPr>
          <p:cNvPr id="423" name="Google Shape;423;p47" descr="Picture 5"/>
          <p:cNvPicPr preferRelativeResize="0"/>
          <p:nvPr/>
        </p:nvPicPr>
        <p:blipFill rotWithShape="1">
          <a:blip r:embed="rId2">
            <a:alphaModFix/>
          </a:blip>
          <a:srcRect/>
          <a:stretch/>
        </p:blipFill>
        <p:spPr>
          <a:xfrm>
            <a:off x="192637" y="215642"/>
            <a:ext cx="2113241" cy="383213"/>
          </a:xfrm>
          <a:prstGeom prst="rect">
            <a:avLst/>
          </a:prstGeom>
          <a:noFill/>
          <a:ln>
            <a:noFill/>
          </a:ln>
        </p:spPr>
      </p:pic>
      <p:sp>
        <p:nvSpPr>
          <p:cNvPr id="424" name="Google Shape;424;p47"/>
          <p:cNvSpPr txBox="1"/>
          <p:nvPr/>
        </p:nvSpPr>
        <p:spPr>
          <a:xfrm>
            <a:off x="9197600" y="6425283"/>
            <a:ext cx="2546857" cy="2769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5545A"/>
              </a:buClr>
              <a:buSzPts val="900"/>
              <a:buFont typeface="Century Gothic"/>
              <a:buNone/>
            </a:pPr>
            <a:r>
              <a:rPr lang="en" sz="1200" b="0" i="0" u="none" strike="noStrike" cap="none">
                <a:solidFill>
                  <a:srgbClr val="55545A"/>
                </a:solidFill>
                <a:latin typeface="Century Gothic"/>
                <a:ea typeface="Century Gothic"/>
                <a:cs typeface="Century Gothic"/>
                <a:sym typeface="Century Gothic"/>
              </a:rPr>
              <a:t>www.tonyelumelufoundation.org</a:t>
            </a:r>
            <a:endParaRPr sz="1467"/>
          </a:p>
        </p:txBody>
      </p:sp>
      <p:cxnSp>
        <p:nvCxnSpPr>
          <p:cNvPr id="425" name="Google Shape;425;p47"/>
          <p:cNvCxnSpPr/>
          <p:nvPr/>
        </p:nvCxnSpPr>
        <p:spPr>
          <a:xfrm>
            <a:off x="813668" y="6548394"/>
            <a:ext cx="8295609" cy="14453"/>
          </a:xfrm>
          <a:prstGeom prst="straightConnector1">
            <a:avLst/>
          </a:prstGeom>
          <a:noFill/>
          <a:ln w="9525" cap="flat" cmpd="sng">
            <a:solidFill>
              <a:schemeClr val="accent4"/>
            </a:solidFill>
            <a:prstDash val="solid"/>
            <a:round/>
            <a:headEnd type="none" w="sm" len="sm"/>
            <a:tailEnd type="none" w="sm" len="sm"/>
          </a:ln>
        </p:spPr>
      </p:cxnSp>
      <p:sp>
        <p:nvSpPr>
          <p:cNvPr id="426" name="Google Shape;426;p47"/>
          <p:cNvSpPr txBox="1"/>
          <p:nvPr/>
        </p:nvSpPr>
        <p:spPr>
          <a:xfrm>
            <a:off x="10316560" y="179727"/>
            <a:ext cx="1556529" cy="509330"/>
          </a:xfrm>
          <a:prstGeom prst="rect">
            <a:avLst/>
          </a:prstGeom>
          <a:noFill/>
          <a:ln>
            <a:noFill/>
          </a:ln>
        </p:spPr>
        <p:txBody>
          <a:bodyPr spcFirstLastPara="1" wrap="square" lIns="45700" tIns="45700" rIns="45700" bIns="45700" anchor="t" anchorCtr="0">
            <a:spAutoFit/>
          </a:bodyPr>
          <a:lstStyle/>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Empowering</a:t>
            </a:r>
            <a:endParaRPr sz="1467"/>
          </a:p>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African Entrepreneurs</a:t>
            </a:r>
            <a:endParaRPr sz="1467"/>
          </a:p>
        </p:txBody>
      </p:sp>
      <p:grpSp>
        <p:nvGrpSpPr>
          <p:cNvPr id="427" name="Google Shape;427;p47"/>
          <p:cNvGrpSpPr/>
          <p:nvPr/>
        </p:nvGrpSpPr>
        <p:grpSpPr>
          <a:xfrm>
            <a:off x="11899611" y="218825"/>
            <a:ext cx="45723" cy="387771"/>
            <a:chOff x="-1" y="-1"/>
            <a:chExt cx="45721" cy="387769"/>
          </a:xfrm>
        </p:grpSpPr>
        <p:sp>
          <p:nvSpPr>
            <p:cNvPr id="428" name="Google Shape;428;p47"/>
            <p:cNvSpPr/>
            <p:nvPr/>
          </p:nvSpPr>
          <p:spPr>
            <a:xfrm>
              <a:off x="0" y="-1"/>
              <a:ext cx="45719" cy="387769"/>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429" name="Google Shape;429;p47"/>
            <p:cNvSpPr txBox="1"/>
            <p:nvPr/>
          </p:nvSpPr>
          <p:spPr>
            <a:xfrm flipH="1">
              <a:off x="-1" y="15613"/>
              <a:ext cx="45721" cy="35654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rgbClr val="FFFFFF"/>
                </a:buClr>
                <a:buSzPts val="1400"/>
                <a:buFont typeface="Century Gothic"/>
                <a:buNone/>
              </a:pPr>
              <a:r>
                <a:rPr lang="en" sz="1867" b="0" i="0" u="none" strike="noStrike" cap="none">
                  <a:solidFill>
                    <a:srgbClr val="FFFFFF"/>
                  </a:solidFill>
                  <a:latin typeface="Century Gothic"/>
                  <a:ea typeface="Century Gothic"/>
                  <a:cs typeface="Century Gothic"/>
                  <a:sym typeface="Century Gothic"/>
                </a:rPr>
                <a:t> </a:t>
              </a:r>
              <a:endParaRPr sz="1467"/>
            </a:p>
          </p:txBody>
        </p:sp>
      </p:grpSp>
      <p:sp>
        <p:nvSpPr>
          <p:cNvPr id="430" name="Google Shape;430;p47"/>
          <p:cNvSpPr>
            <a:spLocks noGrp="1"/>
          </p:cNvSpPr>
          <p:nvPr>
            <p:ph type="pic" idx="2"/>
          </p:nvPr>
        </p:nvSpPr>
        <p:spPr>
          <a:xfrm>
            <a:off x="3217373" y="0"/>
            <a:ext cx="8974627" cy="6858000"/>
          </a:xfrm>
          <a:prstGeom prst="rect">
            <a:avLst/>
          </a:prstGeom>
          <a:noFill/>
          <a:ln>
            <a:noFill/>
          </a:ln>
        </p:spPr>
      </p:sp>
      <p:sp>
        <p:nvSpPr>
          <p:cNvPr id="431" name="Google Shape;431;p47"/>
          <p:cNvSpPr>
            <a:spLocks noGrp="1"/>
          </p:cNvSpPr>
          <p:nvPr>
            <p:ph type="pic" idx="3"/>
          </p:nvPr>
        </p:nvSpPr>
        <p:spPr>
          <a:xfrm>
            <a:off x="3217372" y="2448232"/>
            <a:ext cx="5757256" cy="4409769"/>
          </a:xfrm>
          <a:prstGeom prst="rect">
            <a:avLst/>
          </a:prstGeom>
          <a:noFill/>
          <a:ln>
            <a:noFill/>
          </a:ln>
        </p:spPr>
      </p:sp>
    </p:spTree>
    <p:extLst>
      <p:ext uri="{BB962C8B-B14F-4D97-AF65-F5344CB8AC3E}">
        <p14:creationId xmlns:p14="http://schemas.microsoft.com/office/powerpoint/2010/main" val="34629603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28_Custom Layout">
  <p:cSld name="28_Custom Layout">
    <p:spTree>
      <p:nvGrpSpPr>
        <p:cNvPr id="1" name="Shape 432"/>
        <p:cNvGrpSpPr/>
        <p:nvPr/>
      </p:nvGrpSpPr>
      <p:grpSpPr>
        <a:xfrm>
          <a:off x="0" y="0"/>
          <a:ext cx="0" cy="0"/>
          <a:chOff x="0" y="0"/>
          <a:chExt cx="0" cy="0"/>
        </a:xfrm>
      </p:grpSpPr>
      <p:sp>
        <p:nvSpPr>
          <p:cNvPr id="433" name="Google Shape;433;p48"/>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pic>
        <p:nvPicPr>
          <p:cNvPr id="434" name="Google Shape;434;p48" descr="Picture 5"/>
          <p:cNvPicPr preferRelativeResize="0"/>
          <p:nvPr/>
        </p:nvPicPr>
        <p:blipFill rotWithShape="1">
          <a:blip r:embed="rId2">
            <a:alphaModFix/>
          </a:blip>
          <a:srcRect/>
          <a:stretch/>
        </p:blipFill>
        <p:spPr>
          <a:xfrm>
            <a:off x="192637" y="215642"/>
            <a:ext cx="2113241" cy="383213"/>
          </a:xfrm>
          <a:prstGeom prst="rect">
            <a:avLst/>
          </a:prstGeom>
          <a:noFill/>
          <a:ln>
            <a:noFill/>
          </a:ln>
        </p:spPr>
      </p:pic>
      <p:sp>
        <p:nvSpPr>
          <p:cNvPr id="435" name="Google Shape;435;p48"/>
          <p:cNvSpPr txBox="1"/>
          <p:nvPr/>
        </p:nvSpPr>
        <p:spPr>
          <a:xfrm>
            <a:off x="9197600" y="6425283"/>
            <a:ext cx="2546857" cy="2769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5545A"/>
              </a:buClr>
              <a:buSzPts val="900"/>
              <a:buFont typeface="Century Gothic"/>
              <a:buNone/>
            </a:pPr>
            <a:r>
              <a:rPr lang="en" sz="1200" b="0" i="0" u="none" strike="noStrike" cap="none">
                <a:solidFill>
                  <a:srgbClr val="55545A"/>
                </a:solidFill>
                <a:latin typeface="Century Gothic"/>
                <a:ea typeface="Century Gothic"/>
                <a:cs typeface="Century Gothic"/>
                <a:sym typeface="Century Gothic"/>
              </a:rPr>
              <a:t>www.tonyelumelufoundation.org</a:t>
            </a:r>
            <a:endParaRPr sz="1467"/>
          </a:p>
        </p:txBody>
      </p:sp>
      <p:cxnSp>
        <p:nvCxnSpPr>
          <p:cNvPr id="436" name="Google Shape;436;p48"/>
          <p:cNvCxnSpPr/>
          <p:nvPr/>
        </p:nvCxnSpPr>
        <p:spPr>
          <a:xfrm>
            <a:off x="813668" y="6548394"/>
            <a:ext cx="8295609" cy="14453"/>
          </a:xfrm>
          <a:prstGeom prst="straightConnector1">
            <a:avLst/>
          </a:prstGeom>
          <a:noFill/>
          <a:ln w="9525" cap="flat" cmpd="sng">
            <a:solidFill>
              <a:schemeClr val="accent4"/>
            </a:solidFill>
            <a:prstDash val="solid"/>
            <a:round/>
            <a:headEnd type="none" w="sm" len="sm"/>
            <a:tailEnd type="none" w="sm" len="sm"/>
          </a:ln>
        </p:spPr>
      </p:cxnSp>
      <p:sp>
        <p:nvSpPr>
          <p:cNvPr id="437" name="Google Shape;437;p48"/>
          <p:cNvSpPr txBox="1"/>
          <p:nvPr/>
        </p:nvSpPr>
        <p:spPr>
          <a:xfrm>
            <a:off x="10316560" y="179727"/>
            <a:ext cx="1556529" cy="509330"/>
          </a:xfrm>
          <a:prstGeom prst="rect">
            <a:avLst/>
          </a:prstGeom>
          <a:noFill/>
          <a:ln>
            <a:noFill/>
          </a:ln>
        </p:spPr>
        <p:txBody>
          <a:bodyPr spcFirstLastPara="1" wrap="square" lIns="45700" tIns="45700" rIns="45700" bIns="45700" anchor="t" anchorCtr="0">
            <a:spAutoFit/>
          </a:bodyPr>
          <a:lstStyle/>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Empowering</a:t>
            </a:r>
            <a:endParaRPr sz="1467"/>
          </a:p>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African Entrepreneurs</a:t>
            </a:r>
            <a:endParaRPr sz="1467"/>
          </a:p>
        </p:txBody>
      </p:sp>
      <p:grpSp>
        <p:nvGrpSpPr>
          <p:cNvPr id="438" name="Google Shape;438;p48"/>
          <p:cNvGrpSpPr/>
          <p:nvPr/>
        </p:nvGrpSpPr>
        <p:grpSpPr>
          <a:xfrm>
            <a:off x="11899611" y="218825"/>
            <a:ext cx="45723" cy="387771"/>
            <a:chOff x="-1" y="-1"/>
            <a:chExt cx="45721" cy="387769"/>
          </a:xfrm>
        </p:grpSpPr>
        <p:sp>
          <p:nvSpPr>
            <p:cNvPr id="439" name="Google Shape;439;p48"/>
            <p:cNvSpPr/>
            <p:nvPr/>
          </p:nvSpPr>
          <p:spPr>
            <a:xfrm>
              <a:off x="0" y="-1"/>
              <a:ext cx="45719" cy="387769"/>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440" name="Google Shape;440;p48"/>
            <p:cNvSpPr txBox="1"/>
            <p:nvPr/>
          </p:nvSpPr>
          <p:spPr>
            <a:xfrm flipH="1">
              <a:off x="-1" y="15613"/>
              <a:ext cx="45721" cy="35654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rgbClr val="FFFFFF"/>
                </a:buClr>
                <a:buSzPts val="1400"/>
                <a:buFont typeface="Century Gothic"/>
                <a:buNone/>
              </a:pPr>
              <a:r>
                <a:rPr lang="en" sz="1867" b="0" i="0" u="none" strike="noStrike" cap="none">
                  <a:solidFill>
                    <a:srgbClr val="FFFFFF"/>
                  </a:solidFill>
                  <a:latin typeface="Century Gothic"/>
                  <a:ea typeface="Century Gothic"/>
                  <a:cs typeface="Century Gothic"/>
                  <a:sym typeface="Century Gothic"/>
                </a:rPr>
                <a:t> </a:t>
              </a:r>
              <a:endParaRPr sz="1467"/>
            </a:p>
          </p:txBody>
        </p:sp>
      </p:grpSp>
      <p:sp>
        <p:nvSpPr>
          <p:cNvPr id="441" name="Google Shape;441;p48"/>
          <p:cNvSpPr>
            <a:spLocks noGrp="1"/>
          </p:cNvSpPr>
          <p:nvPr>
            <p:ph type="pic" idx="2"/>
          </p:nvPr>
        </p:nvSpPr>
        <p:spPr>
          <a:xfrm>
            <a:off x="1205966" y="4003943"/>
            <a:ext cx="3808239" cy="2072643"/>
          </a:xfrm>
          <a:prstGeom prst="rect">
            <a:avLst/>
          </a:prstGeom>
          <a:noFill/>
          <a:ln>
            <a:noFill/>
          </a:ln>
        </p:spPr>
      </p:sp>
    </p:spTree>
    <p:extLst>
      <p:ext uri="{BB962C8B-B14F-4D97-AF65-F5344CB8AC3E}">
        <p14:creationId xmlns:p14="http://schemas.microsoft.com/office/powerpoint/2010/main" val="24458709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29_Custom Layout">
  <p:cSld name="29_Custom Layout">
    <p:spTree>
      <p:nvGrpSpPr>
        <p:cNvPr id="1" name="Shape 442"/>
        <p:cNvGrpSpPr/>
        <p:nvPr/>
      </p:nvGrpSpPr>
      <p:grpSpPr>
        <a:xfrm>
          <a:off x="0" y="0"/>
          <a:ext cx="0" cy="0"/>
          <a:chOff x="0" y="0"/>
          <a:chExt cx="0" cy="0"/>
        </a:xfrm>
      </p:grpSpPr>
      <p:sp>
        <p:nvSpPr>
          <p:cNvPr id="443" name="Google Shape;443;p49"/>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pic>
        <p:nvPicPr>
          <p:cNvPr id="444" name="Google Shape;444;p49" descr="Picture 5"/>
          <p:cNvPicPr preferRelativeResize="0"/>
          <p:nvPr/>
        </p:nvPicPr>
        <p:blipFill rotWithShape="1">
          <a:blip r:embed="rId2">
            <a:alphaModFix/>
          </a:blip>
          <a:srcRect/>
          <a:stretch/>
        </p:blipFill>
        <p:spPr>
          <a:xfrm>
            <a:off x="192637" y="215642"/>
            <a:ext cx="2113241" cy="383213"/>
          </a:xfrm>
          <a:prstGeom prst="rect">
            <a:avLst/>
          </a:prstGeom>
          <a:noFill/>
          <a:ln>
            <a:noFill/>
          </a:ln>
        </p:spPr>
      </p:pic>
      <p:sp>
        <p:nvSpPr>
          <p:cNvPr id="445" name="Google Shape;445;p49"/>
          <p:cNvSpPr txBox="1"/>
          <p:nvPr/>
        </p:nvSpPr>
        <p:spPr>
          <a:xfrm>
            <a:off x="9197600" y="6425283"/>
            <a:ext cx="2546857" cy="2769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5545A"/>
              </a:buClr>
              <a:buSzPts val="900"/>
              <a:buFont typeface="Century Gothic"/>
              <a:buNone/>
            </a:pPr>
            <a:r>
              <a:rPr lang="en" sz="1200" b="0" i="0" u="none" strike="noStrike" cap="none">
                <a:solidFill>
                  <a:srgbClr val="55545A"/>
                </a:solidFill>
                <a:latin typeface="Century Gothic"/>
                <a:ea typeface="Century Gothic"/>
                <a:cs typeface="Century Gothic"/>
                <a:sym typeface="Century Gothic"/>
              </a:rPr>
              <a:t>www.tonyelumelufoundation.org</a:t>
            </a:r>
            <a:endParaRPr sz="1467"/>
          </a:p>
        </p:txBody>
      </p:sp>
      <p:cxnSp>
        <p:nvCxnSpPr>
          <p:cNvPr id="446" name="Google Shape;446;p49"/>
          <p:cNvCxnSpPr/>
          <p:nvPr/>
        </p:nvCxnSpPr>
        <p:spPr>
          <a:xfrm>
            <a:off x="813668" y="6548394"/>
            <a:ext cx="8295609" cy="14453"/>
          </a:xfrm>
          <a:prstGeom prst="straightConnector1">
            <a:avLst/>
          </a:prstGeom>
          <a:noFill/>
          <a:ln w="9525" cap="flat" cmpd="sng">
            <a:solidFill>
              <a:schemeClr val="accent4"/>
            </a:solidFill>
            <a:prstDash val="solid"/>
            <a:round/>
            <a:headEnd type="none" w="sm" len="sm"/>
            <a:tailEnd type="none" w="sm" len="sm"/>
          </a:ln>
        </p:spPr>
      </p:cxnSp>
      <p:sp>
        <p:nvSpPr>
          <p:cNvPr id="447" name="Google Shape;447;p49"/>
          <p:cNvSpPr txBox="1"/>
          <p:nvPr/>
        </p:nvSpPr>
        <p:spPr>
          <a:xfrm>
            <a:off x="10316560" y="179727"/>
            <a:ext cx="1556529" cy="509330"/>
          </a:xfrm>
          <a:prstGeom prst="rect">
            <a:avLst/>
          </a:prstGeom>
          <a:noFill/>
          <a:ln>
            <a:noFill/>
          </a:ln>
        </p:spPr>
        <p:txBody>
          <a:bodyPr spcFirstLastPara="1" wrap="square" lIns="45700" tIns="45700" rIns="45700" bIns="45700" anchor="t" anchorCtr="0">
            <a:spAutoFit/>
          </a:bodyPr>
          <a:lstStyle/>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Empowering</a:t>
            </a:r>
            <a:endParaRPr sz="1467"/>
          </a:p>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African Entrepreneurs</a:t>
            </a:r>
            <a:endParaRPr sz="1467"/>
          </a:p>
        </p:txBody>
      </p:sp>
      <p:grpSp>
        <p:nvGrpSpPr>
          <p:cNvPr id="448" name="Google Shape;448;p49"/>
          <p:cNvGrpSpPr/>
          <p:nvPr/>
        </p:nvGrpSpPr>
        <p:grpSpPr>
          <a:xfrm>
            <a:off x="11899611" y="218825"/>
            <a:ext cx="45723" cy="387771"/>
            <a:chOff x="-1" y="-1"/>
            <a:chExt cx="45721" cy="387769"/>
          </a:xfrm>
        </p:grpSpPr>
        <p:sp>
          <p:nvSpPr>
            <p:cNvPr id="449" name="Google Shape;449;p49"/>
            <p:cNvSpPr/>
            <p:nvPr/>
          </p:nvSpPr>
          <p:spPr>
            <a:xfrm>
              <a:off x="0" y="-1"/>
              <a:ext cx="45719" cy="387769"/>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450" name="Google Shape;450;p49"/>
            <p:cNvSpPr txBox="1"/>
            <p:nvPr/>
          </p:nvSpPr>
          <p:spPr>
            <a:xfrm flipH="1">
              <a:off x="-1" y="15613"/>
              <a:ext cx="45721" cy="35654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rgbClr val="FFFFFF"/>
                </a:buClr>
                <a:buSzPts val="1400"/>
                <a:buFont typeface="Century Gothic"/>
                <a:buNone/>
              </a:pPr>
              <a:r>
                <a:rPr lang="en" sz="1867" b="0" i="0" u="none" strike="noStrike" cap="none">
                  <a:solidFill>
                    <a:srgbClr val="FFFFFF"/>
                  </a:solidFill>
                  <a:latin typeface="Century Gothic"/>
                  <a:ea typeface="Century Gothic"/>
                  <a:cs typeface="Century Gothic"/>
                  <a:sym typeface="Century Gothic"/>
                </a:rPr>
                <a:t> </a:t>
              </a:r>
              <a:endParaRPr sz="1467"/>
            </a:p>
          </p:txBody>
        </p:sp>
      </p:grpSp>
      <p:sp>
        <p:nvSpPr>
          <p:cNvPr id="451" name="Google Shape;451;p49"/>
          <p:cNvSpPr>
            <a:spLocks noGrp="1"/>
          </p:cNvSpPr>
          <p:nvPr>
            <p:ph type="pic" idx="2"/>
          </p:nvPr>
        </p:nvSpPr>
        <p:spPr>
          <a:xfrm>
            <a:off x="1205966" y="4003943"/>
            <a:ext cx="3808239" cy="2072643"/>
          </a:xfrm>
          <a:prstGeom prst="rect">
            <a:avLst/>
          </a:prstGeom>
          <a:noFill/>
          <a:ln>
            <a:noFill/>
          </a:ln>
        </p:spPr>
      </p:sp>
      <p:sp>
        <p:nvSpPr>
          <p:cNvPr id="452" name="Google Shape;452;p49"/>
          <p:cNvSpPr>
            <a:spLocks noGrp="1"/>
          </p:cNvSpPr>
          <p:nvPr>
            <p:ph type="pic" idx="3"/>
          </p:nvPr>
        </p:nvSpPr>
        <p:spPr>
          <a:xfrm>
            <a:off x="9137556" y="781414"/>
            <a:ext cx="1848475" cy="2072644"/>
          </a:xfrm>
          <a:prstGeom prst="rect">
            <a:avLst/>
          </a:prstGeom>
          <a:noFill/>
          <a:ln>
            <a:noFill/>
          </a:ln>
        </p:spPr>
      </p:sp>
      <p:sp>
        <p:nvSpPr>
          <p:cNvPr id="453" name="Google Shape;453;p49"/>
          <p:cNvSpPr>
            <a:spLocks noGrp="1"/>
          </p:cNvSpPr>
          <p:nvPr>
            <p:ph type="pic" idx="4"/>
          </p:nvPr>
        </p:nvSpPr>
        <p:spPr>
          <a:xfrm>
            <a:off x="7177799" y="781414"/>
            <a:ext cx="1848475" cy="2072644"/>
          </a:xfrm>
          <a:prstGeom prst="rect">
            <a:avLst/>
          </a:prstGeom>
          <a:noFill/>
          <a:ln>
            <a:noFill/>
          </a:ln>
        </p:spPr>
      </p:sp>
    </p:spTree>
    <p:extLst>
      <p:ext uri="{BB962C8B-B14F-4D97-AF65-F5344CB8AC3E}">
        <p14:creationId xmlns:p14="http://schemas.microsoft.com/office/powerpoint/2010/main" val="34159198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30_Custom Layout">
  <p:cSld name="30_Custom Layout">
    <p:spTree>
      <p:nvGrpSpPr>
        <p:cNvPr id="1" name="Shape 454"/>
        <p:cNvGrpSpPr/>
        <p:nvPr/>
      </p:nvGrpSpPr>
      <p:grpSpPr>
        <a:xfrm>
          <a:off x="0" y="0"/>
          <a:ext cx="0" cy="0"/>
          <a:chOff x="0" y="0"/>
          <a:chExt cx="0" cy="0"/>
        </a:xfrm>
      </p:grpSpPr>
      <p:sp>
        <p:nvSpPr>
          <p:cNvPr id="455" name="Google Shape;455;p50"/>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pic>
        <p:nvPicPr>
          <p:cNvPr id="456" name="Google Shape;456;p50" descr="Picture 5"/>
          <p:cNvPicPr preferRelativeResize="0"/>
          <p:nvPr/>
        </p:nvPicPr>
        <p:blipFill rotWithShape="1">
          <a:blip r:embed="rId2">
            <a:alphaModFix/>
          </a:blip>
          <a:srcRect/>
          <a:stretch/>
        </p:blipFill>
        <p:spPr>
          <a:xfrm>
            <a:off x="192637" y="215642"/>
            <a:ext cx="2113241" cy="383213"/>
          </a:xfrm>
          <a:prstGeom prst="rect">
            <a:avLst/>
          </a:prstGeom>
          <a:noFill/>
          <a:ln>
            <a:noFill/>
          </a:ln>
        </p:spPr>
      </p:pic>
      <p:sp>
        <p:nvSpPr>
          <p:cNvPr id="457" name="Google Shape;457;p50"/>
          <p:cNvSpPr txBox="1"/>
          <p:nvPr/>
        </p:nvSpPr>
        <p:spPr>
          <a:xfrm>
            <a:off x="9197600" y="6425283"/>
            <a:ext cx="2546857" cy="2769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5545A"/>
              </a:buClr>
              <a:buSzPts val="900"/>
              <a:buFont typeface="Century Gothic"/>
              <a:buNone/>
            </a:pPr>
            <a:r>
              <a:rPr lang="en" sz="1200" b="0" i="0" u="none" strike="noStrike" cap="none">
                <a:solidFill>
                  <a:srgbClr val="55545A"/>
                </a:solidFill>
                <a:latin typeface="Century Gothic"/>
                <a:ea typeface="Century Gothic"/>
                <a:cs typeface="Century Gothic"/>
                <a:sym typeface="Century Gothic"/>
              </a:rPr>
              <a:t>www.tonyelumelufoundation.org</a:t>
            </a:r>
            <a:endParaRPr sz="1467"/>
          </a:p>
        </p:txBody>
      </p:sp>
      <p:cxnSp>
        <p:nvCxnSpPr>
          <p:cNvPr id="458" name="Google Shape;458;p50"/>
          <p:cNvCxnSpPr/>
          <p:nvPr/>
        </p:nvCxnSpPr>
        <p:spPr>
          <a:xfrm>
            <a:off x="813668" y="6548394"/>
            <a:ext cx="8295609" cy="14453"/>
          </a:xfrm>
          <a:prstGeom prst="straightConnector1">
            <a:avLst/>
          </a:prstGeom>
          <a:noFill/>
          <a:ln w="9525" cap="flat" cmpd="sng">
            <a:solidFill>
              <a:schemeClr val="accent4"/>
            </a:solidFill>
            <a:prstDash val="solid"/>
            <a:round/>
            <a:headEnd type="none" w="sm" len="sm"/>
            <a:tailEnd type="none" w="sm" len="sm"/>
          </a:ln>
        </p:spPr>
      </p:cxnSp>
      <p:sp>
        <p:nvSpPr>
          <p:cNvPr id="459" name="Google Shape;459;p50"/>
          <p:cNvSpPr txBox="1"/>
          <p:nvPr/>
        </p:nvSpPr>
        <p:spPr>
          <a:xfrm>
            <a:off x="10316560" y="179727"/>
            <a:ext cx="1556529" cy="509330"/>
          </a:xfrm>
          <a:prstGeom prst="rect">
            <a:avLst/>
          </a:prstGeom>
          <a:noFill/>
          <a:ln>
            <a:noFill/>
          </a:ln>
        </p:spPr>
        <p:txBody>
          <a:bodyPr spcFirstLastPara="1" wrap="square" lIns="45700" tIns="45700" rIns="45700" bIns="45700" anchor="t" anchorCtr="0">
            <a:spAutoFit/>
          </a:bodyPr>
          <a:lstStyle/>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Empowering</a:t>
            </a:r>
            <a:endParaRPr sz="1467"/>
          </a:p>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African Entrepreneurs</a:t>
            </a:r>
            <a:endParaRPr sz="1467"/>
          </a:p>
        </p:txBody>
      </p:sp>
      <p:grpSp>
        <p:nvGrpSpPr>
          <p:cNvPr id="460" name="Google Shape;460;p50"/>
          <p:cNvGrpSpPr/>
          <p:nvPr/>
        </p:nvGrpSpPr>
        <p:grpSpPr>
          <a:xfrm>
            <a:off x="11899611" y="218825"/>
            <a:ext cx="45723" cy="387771"/>
            <a:chOff x="-1" y="-1"/>
            <a:chExt cx="45721" cy="387769"/>
          </a:xfrm>
        </p:grpSpPr>
        <p:sp>
          <p:nvSpPr>
            <p:cNvPr id="461" name="Google Shape;461;p50"/>
            <p:cNvSpPr/>
            <p:nvPr/>
          </p:nvSpPr>
          <p:spPr>
            <a:xfrm>
              <a:off x="0" y="-1"/>
              <a:ext cx="45719" cy="387769"/>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462" name="Google Shape;462;p50"/>
            <p:cNvSpPr txBox="1"/>
            <p:nvPr/>
          </p:nvSpPr>
          <p:spPr>
            <a:xfrm flipH="1">
              <a:off x="-1" y="15613"/>
              <a:ext cx="45721" cy="35654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rgbClr val="FFFFFF"/>
                </a:buClr>
                <a:buSzPts val="1400"/>
                <a:buFont typeface="Century Gothic"/>
                <a:buNone/>
              </a:pPr>
              <a:r>
                <a:rPr lang="en" sz="1867" b="0" i="0" u="none" strike="noStrike" cap="none">
                  <a:solidFill>
                    <a:srgbClr val="FFFFFF"/>
                  </a:solidFill>
                  <a:latin typeface="Century Gothic"/>
                  <a:ea typeface="Century Gothic"/>
                  <a:cs typeface="Century Gothic"/>
                  <a:sym typeface="Century Gothic"/>
                </a:rPr>
                <a:t> </a:t>
              </a:r>
              <a:endParaRPr sz="1467"/>
            </a:p>
          </p:txBody>
        </p:sp>
      </p:grpSp>
      <p:sp>
        <p:nvSpPr>
          <p:cNvPr id="463" name="Google Shape;463;p50"/>
          <p:cNvSpPr>
            <a:spLocks noGrp="1"/>
          </p:cNvSpPr>
          <p:nvPr>
            <p:ph type="pic" idx="2"/>
          </p:nvPr>
        </p:nvSpPr>
        <p:spPr>
          <a:xfrm>
            <a:off x="7177778" y="781414"/>
            <a:ext cx="3808237" cy="2072644"/>
          </a:xfrm>
          <a:prstGeom prst="rect">
            <a:avLst/>
          </a:prstGeom>
          <a:noFill/>
          <a:ln>
            <a:noFill/>
          </a:ln>
        </p:spPr>
      </p:sp>
      <p:sp>
        <p:nvSpPr>
          <p:cNvPr id="464" name="Google Shape;464;p50"/>
          <p:cNvSpPr>
            <a:spLocks noGrp="1"/>
          </p:cNvSpPr>
          <p:nvPr>
            <p:ph type="pic" idx="3"/>
          </p:nvPr>
        </p:nvSpPr>
        <p:spPr>
          <a:xfrm>
            <a:off x="1205965" y="4003943"/>
            <a:ext cx="1848475" cy="2072643"/>
          </a:xfrm>
          <a:prstGeom prst="rect">
            <a:avLst/>
          </a:prstGeom>
          <a:noFill/>
          <a:ln>
            <a:noFill/>
          </a:ln>
        </p:spPr>
      </p:sp>
    </p:spTree>
    <p:extLst>
      <p:ext uri="{BB962C8B-B14F-4D97-AF65-F5344CB8AC3E}">
        <p14:creationId xmlns:p14="http://schemas.microsoft.com/office/powerpoint/2010/main" val="33225027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31_Custom Layout">
  <p:cSld name="31_Custom Layout">
    <p:spTree>
      <p:nvGrpSpPr>
        <p:cNvPr id="1" name="Shape 465"/>
        <p:cNvGrpSpPr/>
        <p:nvPr/>
      </p:nvGrpSpPr>
      <p:grpSpPr>
        <a:xfrm>
          <a:off x="0" y="0"/>
          <a:ext cx="0" cy="0"/>
          <a:chOff x="0" y="0"/>
          <a:chExt cx="0" cy="0"/>
        </a:xfrm>
      </p:grpSpPr>
      <p:sp>
        <p:nvSpPr>
          <p:cNvPr id="466" name="Google Shape;466;p51"/>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sp>
        <p:nvSpPr>
          <p:cNvPr id="467" name="Google Shape;467;p51"/>
          <p:cNvSpPr/>
          <p:nvPr/>
        </p:nvSpPr>
        <p:spPr>
          <a:xfrm>
            <a:off x="8481848" y="0"/>
            <a:ext cx="3710152" cy="9144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468" name="Google Shape;468;p51"/>
          <p:cNvSpPr>
            <a:spLocks noGrp="1"/>
          </p:cNvSpPr>
          <p:nvPr>
            <p:ph type="pic" idx="2"/>
          </p:nvPr>
        </p:nvSpPr>
        <p:spPr>
          <a:xfrm>
            <a:off x="8239800" y="-1"/>
            <a:ext cx="2642677" cy="5582053"/>
          </a:xfrm>
          <a:prstGeom prst="rect">
            <a:avLst/>
          </a:prstGeom>
          <a:noFill/>
          <a:ln>
            <a:noFill/>
          </a:ln>
        </p:spPr>
      </p:sp>
    </p:spTree>
    <p:extLst>
      <p:ext uri="{BB962C8B-B14F-4D97-AF65-F5344CB8AC3E}">
        <p14:creationId xmlns:p14="http://schemas.microsoft.com/office/powerpoint/2010/main" val="41929750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32_Custom Layout">
  <p:cSld name="32_Custom Layout">
    <p:spTree>
      <p:nvGrpSpPr>
        <p:cNvPr id="1" name="Shape 469"/>
        <p:cNvGrpSpPr/>
        <p:nvPr/>
      </p:nvGrpSpPr>
      <p:grpSpPr>
        <a:xfrm>
          <a:off x="0" y="0"/>
          <a:ext cx="0" cy="0"/>
          <a:chOff x="0" y="0"/>
          <a:chExt cx="0" cy="0"/>
        </a:xfrm>
      </p:grpSpPr>
      <p:sp>
        <p:nvSpPr>
          <p:cNvPr id="470" name="Google Shape;470;p52"/>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pic>
        <p:nvPicPr>
          <p:cNvPr id="471" name="Google Shape;471;p52" descr="Picture 5"/>
          <p:cNvPicPr preferRelativeResize="0"/>
          <p:nvPr/>
        </p:nvPicPr>
        <p:blipFill rotWithShape="1">
          <a:blip r:embed="rId2">
            <a:alphaModFix/>
          </a:blip>
          <a:srcRect/>
          <a:stretch/>
        </p:blipFill>
        <p:spPr>
          <a:xfrm>
            <a:off x="192637" y="215642"/>
            <a:ext cx="2113241" cy="383213"/>
          </a:xfrm>
          <a:prstGeom prst="rect">
            <a:avLst/>
          </a:prstGeom>
          <a:noFill/>
          <a:ln>
            <a:noFill/>
          </a:ln>
        </p:spPr>
      </p:pic>
      <p:sp>
        <p:nvSpPr>
          <p:cNvPr id="472" name="Google Shape;472;p52"/>
          <p:cNvSpPr txBox="1"/>
          <p:nvPr/>
        </p:nvSpPr>
        <p:spPr>
          <a:xfrm>
            <a:off x="9197600" y="6425283"/>
            <a:ext cx="2546857" cy="2769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5545A"/>
              </a:buClr>
              <a:buSzPts val="900"/>
              <a:buFont typeface="Century Gothic"/>
              <a:buNone/>
            </a:pPr>
            <a:r>
              <a:rPr lang="en" sz="1200" b="0" i="0" u="none" strike="noStrike" cap="none">
                <a:solidFill>
                  <a:srgbClr val="55545A"/>
                </a:solidFill>
                <a:latin typeface="Century Gothic"/>
                <a:ea typeface="Century Gothic"/>
                <a:cs typeface="Century Gothic"/>
                <a:sym typeface="Century Gothic"/>
              </a:rPr>
              <a:t>www.tonyelumelufoundation.org</a:t>
            </a:r>
            <a:endParaRPr sz="1467"/>
          </a:p>
        </p:txBody>
      </p:sp>
      <p:cxnSp>
        <p:nvCxnSpPr>
          <p:cNvPr id="473" name="Google Shape;473;p52"/>
          <p:cNvCxnSpPr/>
          <p:nvPr/>
        </p:nvCxnSpPr>
        <p:spPr>
          <a:xfrm>
            <a:off x="813668" y="6548394"/>
            <a:ext cx="8295609" cy="14453"/>
          </a:xfrm>
          <a:prstGeom prst="straightConnector1">
            <a:avLst/>
          </a:prstGeom>
          <a:noFill/>
          <a:ln w="9525" cap="flat" cmpd="sng">
            <a:solidFill>
              <a:schemeClr val="accent4"/>
            </a:solidFill>
            <a:prstDash val="solid"/>
            <a:round/>
            <a:headEnd type="none" w="sm" len="sm"/>
            <a:tailEnd type="none" w="sm" len="sm"/>
          </a:ln>
        </p:spPr>
      </p:cxnSp>
      <p:sp>
        <p:nvSpPr>
          <p:cNvPr id="474" name="Google Shape;474;p52"/>
          <p:cNvSpPr txBox="1"/>
          <p:nvPr/>
        </p:nvSpPr>
        <p:spPr>
          <a:xfrm>
            <a:off x="10316560" y="179727"/>
            <a:ext cx="1556529" cy="509330"/>
          </a:xfrm>
          <a:prstGeom prst="rect">
            <a:avLst/>
          </a:prstGeom>
          <a:noFill/>
          <a:ln>
            <a:noFill/>
          </a:ln>
        </p:spPr>
        <p:txBody>
          <a:bodyPr spcFirstLastPara="1" wrap="square" lIns="45700" tIns="45700" rIns="45700" bIns="45700" anchor="t" anchorCtr="0">
            <a:spAutoFit/>
          </a:bodyPr>
          <a:lstStyle/>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Empowering</a:t>
            </a:r>
            <a:endParaRPr sz="1467"/>
          </a:p>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African Entrepreneurs</a:t>
            </a:r>
            <a:endParaRPr sz="1467"/>
          </a:p>
        </p:txBody>
      </p:sp>
      <p:grpSp>
        <p:nvGrpSpPr>
          <p:cNvPr id="475" name="Google Shape;475;p52"/>
          <p:cNvGrpSpPr/>
          <p:nvPr/>
        </p:nvGrpSpPr>
        <p:grpSpPr>
          <a:xfrm>
            <a:off x="11899611" y="218825"/>
            <a:ext cx="45723" cy="387771"/>
            <a:chOff x="-1" y="-1"/>
            <a:chExt cx="45721" cy="387769"/>
          </a:xfrm>
        </p:grpSpPr>
        <p:sp>
          <p:nvSpPr>
            <p:cNvPr id="476" name="Google Shape;476;p52"/>
            <p:cNvSpPr/>
            <p:nvPr/>
          </p:nvSpPr>
          <p:spPr>
            <a:xfrm>
              <a:off x="0" y="-1"/>
              <a:ext cx="45719" cy="387769"/>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477" name="Google Shape;477;p52"/>
            <p:cNvSpPr txBox="1"/>
            <p:nvPr/>
          </p:nvSpPr>
          <p:spPr>
            <a:xfrm flipH="1">
              <a:off x="-1" y="15613"/>
              <a:ext cx="45721" cy="35654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rgbClr val="FFFFFF"/>
                </a:buClr>
                <a:buSzPts val="1400"/>
                <a:buFont typeface="Century Gothic"/>
                <a:buNone/>
              </a:pPr>
              <a:r>
                <a:rPr lang="en" sz="1867" b="0" i="0" u="none" strike="noStrike" cap="none">
                  <a:solidFill>
                    <a:srgbClr val="FFFFFF"/>
                  </a:solidFill>
                  <a:latin typeface="Century Gothic"/>
                  <a:ea typeface="Century Gothic"/>
                  <a:cs typeface="Century Gothic"/>
                  <a:sym typeface="Century Gothic"/>
                </a:rPr>
                <a:t> </a:t>
              </a:r>
              <a:endParaRPr sz="1467"/>
            </a:p>
          </p:txBody>
        </p:sp>
      </p:grpSp>
      <p:sp>
        <p:nvSpPr>
          <p:cNvPr id="478" name="Google Shape;478;p52"/>
          <p:cNvSpPr>
            <a:spLocks noGrp="1"/>
          </p:cNvSpPr>
          <p:nvPr>
            <p:ph type="pic" idx="2"/>
          </p:nvPr>
        </p:nvSpPr>
        <p:spPr>
          <a:xfrm>
            <a:off x="6020749" y="0"/>
            <a:ext cx="6171251" cy="5486400"/>
          </a:xfrm>
          <a:prstGeom prst="rect">
            <a:avLst/>
          </a:prstGeom>
          <a:noFill/>
          <a:ln>
            <a:noFill/>
          </a:ln>
        </p:spPr>
      </p:sp>
    </p:spTree>
    <p:extLst>
      <p:ext uri="{BB962C8B-B14F-4D97-AF65-F5344CB8AC3E}">
        <p14:creationId xmlns:p14="http://schemas.microsoft.com/office/powerpoint/2010/main" val="3672534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11"/>
        <p:cNvGrpSpPr/>
        <p:nvPr/>
      </p:nvGrpSpPr>
      <p:grpSpPr>
        <a:xfrm>
          <a:off x="0" y="0"/>
          <a:ext cx="0" cy="0"/>
          <a:chOff x="0" y="0"/>
          <a:chExt cx="0" cy="0"/>
        </a:xfrm>
      </p:grpSpPr>
      <p:sp>
        <p:nvSpPr>
          <p:cNvPr id="612" name="Google Shape;612;p71"/>
          <p:cNvSpPr txBox="1">
            <a:spLocks noGrp="1"/>
          </p:cNvSpPr>
          <p:nvPr>
            <p:ph type="title"/>
          </p:nvPr>
        </p:nvSpPr>
        <p:spPr>
          <a:xfrm>
            <a:off x="831851" y="1709737"/>
            <a:ext cx="10515600" cy="28528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60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13" name="Google Shape;613;p71"/>
          <p:cNvSpPr txBox="1">
            <a:spLocks noGrp="1"/>
          </p:cNvSpPr>
          <p:nvPr>
            <p:ph type="body" idx="1"/>
          </p:nvPr>
        </p:nvSpPr>
        <p:spPr>
          <a:xfrm>
            <a:off x="831851" y="4589463"/>
            <a:ext cx="10515600" cy="15000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rgbClr val="888888"/>
              </a:buClr>
              <a:buSzPts val="1800"/>
              <a:buNone/>
              <a:defRPr sz="2400">
                <a:solidFill>
                  <a:srgbClr val="888888"/>
                </a:solidFill>
              </a:defRPr>
            </a:lvl1pPr>
            <a:lvl2pPr marL="1219170" lvl="1" indent="-304792" algn="l" rtl="0">
              <a:lnSpc>
                <a:spcPct val="90000"/>
              </a:lnSpc>
              <a:spcBef>
                <a:spcPts val="533"/>
              </a:spcBef>
              <a:spcAft>
                <a:spcPts val="0"/>
              </a:spcAft>
              <a:buClr>
                <a:srgbClr val="888888"/>
              </a:buClr>
              <a:buSzPts val="1500"/>
              <a:buNone/>
              <a:defRPr sz="2000">
                <a:solidFill>
                  <a:srgbClr val="888888"/>
                </a:solidFill>
              </a:defRPr>
            </a:lvl2pPr>
            <a:lvl3pPr marL="1828754" lvl="2" indent="-304792" algn="l" rtl="0">
              <a:lnSpc>
                <a:spcPct val="90000"/>
              </a:lnSpc>
              <a:spcBef>
                <a:spcPts val="533"/>
              </a:spcBef>
              <a:spcAft>
                <a:spcPts val="0"/>
              </a:spcAft>
              <a:buClr>
                <a:srgbClr val="888888"/>
              </a:buClr>
              <a:buSzPts val="1400"/>
              <a:buNone/>
              <a:defRPr sz="1867">
                <a:solidFill>
                  <a:srgbClr val="888888"/>
                </a:solidFill>
              </a:defRPr>
            </a:lvl3pPr>
            <a:lvl4pPr marL="2438339" lvl="3" indent="-304792" algn="l" rtl="0">
              <a:lnSpc>
                <a:spcPct val="90000"/>
              </a:lnSpc>
              <a:spcBef>
                <a:spcPts val="533"/>
              </a:spcBef>
              <a:spcAft>
                <a:spcPts val="0"/>
              </a:spcAft>
              <a:buClr>
                <a:srgbClr val="888888"/>
              </a:buClr>
              <a:buSzPts val="1200"/>
              <a:buNone/>
              <a:defRPr sz="1600">
                <a:solidFill>
                  <a:srgbClr val="888888"/>
                </a:solidFill>
              </a:defRPr>
            </a:lvl4pPr>
            <a:lvl5pPr marL="3047924" lvl="4" indent="-304792" algn="l" rtl="0">
              <a:lnSpc>
                <a:spcPct val="90000"/>
              </a:lnSpc>
              <a:spcBef>
                <a:spcPts val="533"/>
              </a:spcBef>
              <a:spcAft>
                <a:spcPts val="0"/>
              </a:spcAft>
              <a:buClr>
                <a:srgbClr val="888888"/>
              </a:buClr>
              <a:buSzPts val="1200"/>
              <a:buNone/>
              <a:defRPr sz="1600">
                <a:solidFill>
                  <a:srgbClr val="888888"/>
                </a:solidFill>
              </a:defRPr>
            </a:lvl5pPr>
            <a:lvl6pPr marL="3657509" lvl="5" indent="-304792" algn="l" rtl="0">
              <a:lnSpc>
                <a:spcPct val="90000"/>
              </a:lnSpc>
              <a:spcBef>
                <a:spcPts val="533"/>
              </a:spcBef>
              <a:spcAft>
                <a:spcPts val="0"/>
              </a:spcAft>
              <a:buClr>
                <a:srgbClr val="888888"/>
              </a:buClr>
              <a:buSzPts val="1200"/>
              <a:buNone/>
              <a:defRPr sz="1600">
                <a:solidFill>
                  <a:srgbClr val="888888"/>
                </a:solidFill>
              </a:defRPr>
            </a:lvl6pPr>
            <a:lvl7pPr marL="4267093" lvl="6" indent="-304792" algn="l" rtl="0">
              <a:lnSpc>
                <a:spcPct val="90000"/>
              </a:lnSpc>
              <a:spcBef>
                <a:spcPts val="533"/>
              </a:spcBef>
              <a:spcAft>
                <a:spcPts val="0"/>
              </a:spcAft>
              <a:buClr>
                <a:srgbClr val="888888"/>
              </a:buClr>
              <a:buSzPts val="1200"/>
              <a:buNone/>
              <a:defRPr sz="1600">
                <a:solidFill>
                  <a:srgbClr val="888888"/>
                </a:solidFill>
              </a:defRPr>
            </a:lvl7pPr>
            <a:lvl8pPr marL="4876678" lvl="7" indent="-304792" algn="l" rtl="0">
              <a:lnSpc>
                <a:spcPct val="90000"/>
              </a:lnSpc>
              <a:spcBef>
                <a:spcPts val="533"/>
              </a:spcBef>
              <a:spcAft>
                <a:spcPts val="0"/>
              </a:spcAft>
              <a:buClr>
                <a:srgbClr val="888888"/>
              </a:buClr>
              <a:buSzPts val="1200"/>
              <a:buNone/>
              <a:defRPr sz="1600">
                <a:solidFill>
                  <a:srgbClr val="888888"/>
                </a:solidFill>
              </a:defRPr>
            </a:lvl8pPr>
            <a:lvl9pPr marL="5486263" lvl="8" indent="-304792" algn="l" rtl="0">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614" name="Google Shape;614;p71"/>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15" name="Google Shape;615;p71"/>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16" name="Google Shape;616;p71"/>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012553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33_Custom Layout">
  <p:cSld name="33_Custom Layout">
    <p:spTree>
      <p:nvGrpSpPr>
        <p:cNvPr id="1" name="Shape 479"/>
        <p:cNvGrpSpPr/>
        <p:nvPr/>
      </p:nvGrpSpPr>
      <p:grpSpPr>
        <a:xfrm>
          <a:off x="0" y="0"/>
          <a:ext cx="0" cy="0"/>
          <a:chOff x="0" y="0"/>
          <a:chExt cx="0" cy="0"/>
        </a:xfrm>
      </p:grpSpPr>
      <p:sp>
        <p:nvSpPr>
          <p:cNvPr id="480" name="Google Shape;480;p53"/>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pic>
        <p:nvPicPr>
          <p:cNvPr id="481" name="Google Shape;481;p53" descr="Picture 5"/>
          <p:cNvPicPr preferRelativeResize="0"/>
          <p:nvPr/>
        </p:nvPicPr>
        <p:blipFill rotWithShape="1">
          <a:blip r:embed="rId2">
            <a:alphaModFix/>
          </a:blip>
          <a:srcRect/>
          <a:stretch/>
        </p:blipFill>
        <p:spPr>
          <a:xfrm>
            <a:off x="192637" y="215642"/>
            <a:ext cx="2113241" cy="383213"/>
          </a:xfrm>
          <a:prstGeom prst="rect">
            <a:avLst/>
          </a:prstGeom>
          <a:noFill/>
          <a:ln>
            <a:noFill/>
          </a:ln>
        </p:spPr>
      </p:pic>
      <p:sp>
        <p:nvSpPr>
          <p:cNvPr id="482" name="Google Shape;482;p53"/>
          <p:cNvSpPr txBox="1"/>
          <p:nvPr/>
        </p:nvSpPr>
        <p:spPr>
          <a:xfrm>
            <a:off x="9197600" y="6425283"/>
            <a:ext cx="2546857" cy="2769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5545A"/>
              </a:buClr>
              <a:buSzPts val="900"/>
              <a:buFont typeface="Century Gothic"/>
              <a:buNone/>
            </a:pPr>
            <a:r>
              <a:rPr lang="en" sz="1200" b="0" i="0" u="none" strike="noStrike" cap="none">
                <a:solidFill>
                  <a:srgbClr val="55545A"/>
                </a:solidFill>
                <a:latin typeface="Century Gothic"/>
                <a:ea typeface="Century Gothic"/>
                <a:cs typeface="Century Gothic"/>
                <a:sym typeface="Century Gothic"/>
              </a:rPr>
              <a:t>www.tonyelumelufoundation.org</a:t>
            </a:r>
            <a:endParaRPr sz="1467"/>
          </a:p>
        </p:txBody>
      </p:sp>
      <p:cxnSp>
        <p:nvCxnSpPr>
          <p:cNvPr id="483" name="Google Shape;483;p53"/>
          <p:cNvCxnSpPr/>
          <p:nvPr/>
        </p:nvCxnSpPr>
        <p:spPr>
          <a:xfrm>
            <a:off x="813668" y="6548394"/>
            <a:ext cx="8295609" cy="14453"/>
          </a:xfrm>
          <a:prstGeom prst="straightConnector1">
            <a:avLst/>
          </a:prstGeom>
          <a:noFill/>
          <a:ln w="9525" cap="flat" cmpd="sng">
            <a:solidFill>
              <a:schemeClr val="accent4"/>
            </a:solidFill>
            <a:prstDash val="solid"/>
            <a:round/>
            <a:headEnd type="none" w="sm" len="sm"/>
            <a:tailEnd type="none" w="sm" len="sm"/>
          </a:ln>
        </p:spPr>
      </p:cxnSp>
      <p:sp>
        <p:nvSpPr>
          <p:cNvPr id="484" name="Google Shape;484;p53"/>
          <p:cNvSpPr txBox="1"/>
          <p:nvPr/>
        </p:nvSpPr>
        <p:spPr>
          <a:xfrm>
            <a:off x="10316560" y="179727"/>
            <a:ext cx="1556529" cy="509330"/>
          </a:xfrm>
          <a:prstGeom prst="rect">
            <a:avLst/>
          </a:prstGeom>
          <a:noFill/>
          <a:ln>
            <a:noFill/>
          </a:ln>
        </p:spPr>
        <p:txBody>
          <a:bodyPr spcFirstLastPara="1" wrap="square" lIns="45700" tIns="45700" rIns="45700" bIns="45700" anchor="t" anchorCtr="0">
            <a:spAutoFit/>
          </a:bodyPr>
          <a:lstStyle/>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Empowering</a:t>
            </a:r>
            <a:endParaRPr sz="1467"/>
          </a:p>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African Entrepreneurs</a:t>
            </a:r>
            <a:endParaRPr sz="1467"/>
          </a:p>
        </p:txBody>
      </p:sp>
      <p:grpSp>
        <p:nvGrpSpPr>
          <p:cNvPr id="485" name="Google Shape;485;p53"/>
          <p:cNvGrpSpPr/>
          <p:nvPr/>
        </p:nvGrpSpPr>
        <p:grpSpPr>
          <a:xfrm>
            <a:off x="11899611" y="218825"/>
            <a:ext cx="45723" cy="387771"/>
            <a:chOff x="-1" y="-1"/>
            <a:chExt cx="45721" cy="387769"/>
          </a:xfrm>
        </p:grpSpPr>
        <p:sp>
          <p:nvSpPr>
            <p:cNvPr id="486" name="Google Shape;486;p53"/>
            <p:cNvSpPr/>
            <p:nvPr/>
          </p:nvSpPr>
          <p:spPr>
            <a:xfrm>
              <a:off x="0" y="-1"/>
              <a:ext cx="45719" cy="387769"/>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487" name="Google Shape;487;p53"/>
            <p:cNvSpPr txBox="1"/>
            <p:nvPr/>
          </p:nvSpPr>
          <p:spPr>
            <a:xfrm flipH="1">
              <a:off x="-1" y="15613"/>
              <a:ext cx="45721" cy="35654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rgbClr val="FFFFFF"/>
                </a:buClr>
                <a:buSzPts val="1400"/>
                <a:buFont typeface="Century Gothic"/>
                <a:buNone/>
              </a:pPr>
              <a:r>
                <a:rPr lang="en" sz="1867" b="0" i="0" u="none" strike="noStrike" cap="none">
                  <a:solidFill>
                    <a:srgbClr val="FFFFFF"/>
                  </a:solidFill>
                  <a:latin typeface="Century Gothic"/>
                  <a:ea typeface="Century Gothic"/>
                  <a:cs typeface="Century Gothic"/>
                  <a:sym typeface="Century Gothic"/>
                </a:rPr>
                <a:t> </a:t>
              </a:r>
              <a:endParaRPr sz="1467"/>
            </a:p>
          </p:txBody>
        </p:sp>
      </p:grpSp>
      <p:sp>
        <p:nvSpPr>
          <p:cNvPr id="488" name="Google Shape;488;p53"/>
          <p:cNvSpPr>
            <a:spLocks noGrp="1"/>
          </p:cNvSpPr>
          <p:nvPr>
            <p:ph type="pic" idx="2"/>
          </p:nvPr>
        </p:nvSpPr>
        <p:spPr>
          <a:xfrm>
            <a:off x="2" y="4206304"/>
            <a:ext cx="12192001" cy="2651699"/>
          </a:xfrm>
          <a:prstGeom prst="rect">
            <a:avLst/>
          </a:prstGeom>
          <a:noFill/>
          <a:ln>
            <a:noFill/>
          </a:ln>
        </p:spPr>
      </p:sp>
    </p:spTree>
    <p:extLst>
      <p:ext uri="{BB962C8B-B14F-4D97-AF65-F5344CB8AC3E}">
        <p14:creationId xmlns:p14="http://schemas.microsoft.com/office/powerpoint/2010/main" val="38779131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34_Custom Layout">
  <p:cSld name="34_Custom Layout">
    <p:spTree>
      <p:nvGrpSpPr>
        <p:cNvPr id="1" name="Shape 489"/>
        <p:cNvGrpSpPr/>
        <p:nvPr/>
      </p:nvGrpSpPr>
      <p:grpSpPr>
        <a:xfrm>
          <a:off x="0" y="0"/>
          <a:ext cx="0" cy="0"/>
          <a:chOff x="0" y="0"/>
          <a:chExt cx="0" cy="0"/>
        </a:xfrm>
      </p:grpSpPr>
      <p:sp>
        <p:nvSpPr>
          <p:cNvPr id="490" name="Google Shape;490;p54"/>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pic>
        <p:nvPicPr>
          <p:cNvPr id="491" name="Google Shape;491;p54" descr="Picture 5"/>
          <p:cNvPicPr preferRelativeResize="0"/>
          <p:nvPr/>
        </p:nvPicPr>
        <p:blipFill rotWithShape="1">
          <a:blip r:embed="rId2">
            <a:alphaModFix/>
          </a:blip>
          <a:srcRect/>
          <a:stretch/>
        </p:blipFill>
        <p:spPr>
          <a:xfrm>
            <a:off x="192637" y="215642"/>
            <a:ext cx="2113241" cy="383213"/>
          </a:xfrm>
          <a:prstGeom prst="rect">
            <a:avLst/>
          </a:prstGeom>
          <a:noFill/>
          <a:ln>
            <a:noFill/>
          </a:ln>
        </p:spPr>
      </p:pic>
      <p:sp>
        <p:nvSpPr>
          <p:cNvPr id="492" name="Google Shape;492;p54"/>
          <p:cNvSpPr txBox="1"/>
          <p:nvPr/>
        </p:nvSpPr>
        <p:spPr>
          <a:xfrm>
            <a:off x="9197600" y="6425283"/>
            <a:ext cx="2546857" cy="2769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5545A"/>
              </a:buClr>
              <a:buSzPts val="900"/>
              <a:buFont typeface="Century Gothic"/>
              <a:buNone/>
            </a:pPr>
            <a:r>
              <a:rPr lang="en" sz="1200" b="0" i="0" u="none" strike="noStrike" cap="none">
                <a:solidFill>
                  <a:srgbClr val="55545A"/>
                </a:solidFill>
                <a:latin typeface="Century Gothic"/>
                <a:ea typeface="Century Gothic"/>
                <a:cs typeface="Century Gothic"/>
                <a:sym typeface="Century Gothic"/>
              </a:rPr>
              <a:t>www.tonyelumelufoundation.org</a:t>
            </a:r>
            <a:endParaRPr sz="1467"/>
          </a:p>
        </p:txBody>
      </p:sp>
      <p:cxnSp>
        <p:nvCxnSpPr>
          <p:cNvPr id="493" name="Google Shape;493;p54"/>
          <p:cNvCxnSpPr/>
          <p:nvPr/>
        </p:nvCxnSpPr>
        <p:spPr>
          <a:xfrm>
            <a:off x="813668" y="6548394"/>
            <a:ext cx="8295609" cy="14453"/>
          </a:xfrm>
          <a:prstGeom prst="straightConnector1">
            <a:avLst/>
          </a:prstGeom>
          <a:noFill/>
          <a:ln w="9525" cap="flat" cmpd="sng">
            <a:solidFill>
              <a:schemeClr val="accent4"/>
            </a:solidFill>
            <a:prstDash val="solid"/>
            <a:round/>
            <a:headEnd type="none" w="sm" len="sm"/>
            <a:tailEnd type="none" w="sm" len="sm"/>
          </a:ln>
        </p:spPr>
      </p:cxnSp>
      <p:sp>
        <p:nvSpPr>
          <p:cNvPr id="494" name="Google Shape;494;p54"/>
          <p:cNvSpPr txBox="1"/>
          <p:nvPr/>
        </p:nvSpPr>
        <p:spPr>
          <a:xfrm>
            <a:off x="10316560" y="179727"/>
            <a:ext cx="1556529" cy="509330"/>
          </a:xfrm>
          <a:prstGeom prst="rect">
            <a:avLst/>
          </a:prstGeom>
          <a:noFill/>
          <a:ln>
            <a:noFill/>
          </a:ln>
        </p:spPr>
        <p:txBody>
          <a:bodyPr spcFirstLastPara="1" wrap="square" lIns="45700" tIns="45700" rIns="45700" bIns="45700" anchor="t" anchorCtr="0">
            <a:spAutoFit/>
          </a:bodyPr>
          <a:lstStyle/>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Empowering</a:t>
            </a:r>
            <a:endParaRPr sz="1467"/>
          </a:p>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African Entrepreneurs</a:t>
            </a:r>
            <a:endParaRPr sz="1467"/>
          </a:p>
        </p:txBody>
      </p:sp>
      <p:grpSp>
        <p:nvGrpSpPr>
          <p:cNvPr id="495" name="Google Shape;495;p54"/>
          <p:cNvGrpSpPr/>
          <p:nvPr/>
        </p:nvGrpSpPr>
        <p:grpSpPr>
          <a:xfrm>
            <a:off x="11899611" y="218825"/>
            <a:ext cx="45723" cy="387771"/>
            <a:chOff x="-1" y="-1"/>
            <a:chExt cx="45721" cy="387769"/>
          </a:xfrm>
        </p:grpSpPr>
        <p:sp>
          <p:nvSpPr>
            <p:cNvPr id="496" name="Google Shape;496;p54"/>
            <p:cNvSpPr/>
            <p:nvPr/>
          </p:nvSpPr>
          <p:spPr>
            <a:xfrm>
              <a:off x="0" y="-1"/>
              <a:ext cx="45719" cy="387769"/>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497" name="Google Shape;497;p54"/>
            <p:cNvSpPr txBox="1"/>
            <p:nvPr/>
          </p:nvSpPr>
          <p:spPr>
            <a:xfrm flipH="1">
              <a:off x="-1" y="15613"/>
              <a:ext cx="45721" cy="35654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rgbClr val="FFFFFF"/>
                </a:buClr>
                <a:buSzPts val="1400"/>
                <a:buFont typeface="Century Gothic"/>
                <a:buNone/>
              </a:pPr>
              <a:r>
                <a:rPr lang="en" sz="1867" b="0" i="0" u="none" strike="noStrike" cap="none">
                  <a:solidFill>
                    <a:srgbClr val="FFFFFF"/>
                  </a:solidFill>
                  <a:latin typeface="Century Gothic"/>
                  <a:ea typeface="Century Gothic"/>
                  <a:cs typeface="Century Gothic"/>
                  <a:sym typeface="Century Gothic"/>
                </a:rPr>
                <a:t> </a:t>
              </a:r>
              <a:endParaRPr sz="1467"/>
            </a:p>
          </p:txBody>
        </p:sp>
      </p:grpSp>
      <p:sp>
        <p:nvSpPr>
          <p:cNvPr id="498" name="Google Shape;498;p54"/>
          <p:cNvSpPr>
            <a:spLocks noGrp="1"/>
          </p:cNvSpPr>
          <p:nvPr>
            <p:ph type="pic" idx="2"/>
          </p:nvPr>
        </p:nvSpPr>
        <p:spPr>
          <a:xfrm>
            <a:off x="0" y="2331959"/>
            <a:ext cx="7644171" cy="3099175"/>
          </a:xfrm>
          <a:prstGeom prst="rect">
            <a:avLst/>
          </a:prstGeom>
          <a:noFill/>
          <a:ln>
            <a:noFill/>
          </a:ln>
        </p:spPr>
      </p:sp>
    </p:spTree>
    <p:extLst>
      <p:ext uri="{BB962C8B-B14F-4D97-AF65-F5344CB8AC3E}">
        <p14:creationId xmlns:p14="http://schemas.microsoft.com/office/powerpoint/2010/main" val="17828794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35_Custom Layout">
  <p:cSld name="35_Custom Layout">
    <p:spTree>
      <p:nvGrpSpPr>
        <p:cNvPr id="1" name="Shape 499"/>
        <p:cNvGrpSpPr/>
        <p:nvPr/>
      </p:nvGrpSpPr>
      <p:grpSpPr>
        <a:xfrm>
          <a:off x="0" y="0"/>
          <a:ext cx="0" cy="0"/>
          <a:chOff x="0" y="0"/>
          <a:chExt cx="0" cy="0"/>
        </a:xfrm>
      </p:grpSpPr>
      <p:sp>
        <p:nvSpPr>
          <p:cNvPr id="500" name="Google Shape;500;p55"/>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pic>
        <p:nvPicPr>
          <p:cNvPr id="501" name="Google Shape;501;p55" descr="Picture 5"/>
          <p:cNvPicPr preferRelativeResize="0"/>
          <p:nvPr/>
        </p:nvPicPr>
        <p:blipFill rotWithShape="1">
          <a:blip r:embed="rId2">
            <a:alphaModFix/>
          </a:blip>
          <a:srcRect/>
          <a:stretch/>
        </p:blipFill>
        <p:spPr>
          <a:xfrm>
            <a:off x="192637" y="215642"/>
            <a:ext cx="2113241" cy="383213"/>
          </a:xfrm>
          <a:prstGeom prst="rect">
            <a:avLst/>
          </a:prstGeom>
          <a:noFill/>
          <a:ln>
            <a:noFill/>
          </a:ln>
        </p:spPr>
      </p:pic>
      <p:sp>
        <p:nvSpPr>
          <p:cNvPr id="502" name="Google Shape;502;p55"/>
          <p:cNvSpPr txBox="1"/>
          <p:nvPr/>
        </p:nvSpPr>
        <p:spPr>
          <a:xfrm>
            <a:off x="9197600" y="6425283"/>
            <a:ext cx="2546857" cy="2769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5545A"/>
              </a:buClr>
              <a:buSzPts val="900"/>
              <a:buFont typeface="Century Gothic"/>
              <a:buNone/>
            </a:pPr>
            <a:r>
              <a:rPr lang="en" sz="1200" b="0" i="0" u="none" strike="noStrike" cap="none">
                <a:solidFill>
                  <a:srgbClr val="55545A"/>
                </a:solidFill>
                <a:latin typeface="Century Gothic"/>
                <a:ea typeface="Century Gothic"/>
                <a:cs typeface="Century Gothic"/>
                <a:sym typeface="Century Gothic"/>
              </a:rPr>
              <a:t>www.tonyelumelufoundation.org</a:t>
            </a:r>
            <a:endParaRPr sz="1467"/>
          </a:p>
        </p:txBody>
      </p:sp>
      <p:cxnSp>
        <p:nvCxnSpPr>
          <p:cNvPr id="503" name="Google Shape;503;p55"/>
          <p:cNvCxnSpPr/>
          <p:nvPr/>
        </p:nvCxnSpPr>
        <p:spPr>
          <a:xfrm>
            <a:off x="813668" y="6548394"/>
            <a:ext cx="8295609" cy="14453"/>
          </a:xfrm>
          <a:prstGeom prst="straightConnector1">
            <a:avLst/>
          </a:prstGeom>
          <a:noFill/>
          <a:ln w="9525" cap="flat" cmpd="sng">
            <a:solidFill>
              <a:schemeClr val="accent4"/>
            </a:solidFill>
            <a:prstDash val="solid"/>
            <a:round/>
            <a:headEnd type="none" w="sm" len="sm"/>
            <a:tailEnd type="none" w="sm" len="sm"/>
          </a:ln>
        </p:spPr>
      </p:cxnSp>
      <p:sp>
        <p:nvSpPr>
          <p:cNvPr id="504" name="Google Shape;504;p55"/>
          <p:cNvSpPr txBox="1"/>
          <p:nvPr/>
        </p:nvSpPr>
        <p:spPr>
          <a:xfrm>
            <a:off x="10316560" y="179727"/>
            <a:ext cx="1556529" cy="509330"/>
          </a:xfrm>
          <a:prstGeom prst="rect">
            <a:avLst/>
          </a:prstGeom>
          <a:noFill/>
          <a:ln>
            <a:noFill/>
          </a:ln>
        </p:spPr>
        <p:txBody>
          <a:bodyPr spcFirstLastPara="1" wrap="square" lIns="45700" tIns="45700" rIns="45700" bIns="45700" anchor="t" anchorCtr="0">
            <a:spAutoFit/>
          </a:bodyPr>
          <a:lstStyle/>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Empowering</a:t>
            </a:r>
            <a:endParaRPr sz="1467"/>
          </a:p>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African Entrepreneurs</a:t>
            </a:r>
            <a:endParaRPr sz="1467"/>
          </a:p>
        </p:txBody>
      </p:sp>
      <p:grpSp>
        <p:nvGrpSpPr>
          <p:cNvPr id="505" name="Google Shape;505;p55"/>
          <p:cNvGrpSpPr/>
          <p:nvPr/>
        </p:nvGrpSpPr>
        <p:grpSpPr>
          <a:xfrm>
            <a:off x="11899611" y="218825"/>
            <a:ext cx="45723" cy="387771"/>
            <a:chOff x="-1" y="-1"/>
            <a:chExt cx="45721" cy="387769"/>
          </a:xfrm>
        </p:grpSpPr>
        <p:sp>
          <p:nvSpPr>
            <p:cNvPr id="506" name="Google Shape;506;p55"/>
            <p:cNvSpPr/>
            <p:nvPr/>
          </p:nvSpPr>
          <p:spPr>
            <a:xfrm>
              <a:off x="0" y="-1"/>
              <a:ext cx="45719" cy="387769"/>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507" name="Google Shape;507;p55"/>
            <p:cNvSpPr txBox="1"/>
            <p:nvPr/>
          </p:nvSpPr>
          <p:spPr>
            <a:xfrm flipH="1">
              <a:off x="-1" y="15613"/>
              <a:ext cx="45721" cy="35654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rgbClr val="FFFFFF"/>
                </a:buClr>
                <a:buSzPts val="1400"/>
                <a:buFont typeface="Century Gothic"/>
                <a:buNone/>
              </a:pPr>
              <a:r>
                <a:rPr lang="en" sz="1867" b="0" i="0" u="none" strike="noStrike" cap="none">
                  <a:solidFill>
                    <a:srgbClr val="FFFFFF"/>
                  </a:solidFill>
                  <a:latin typeface="Century Gothic"/>
                  <a:ea typeface="Century Gothic"/>
                  <a:cs typeface="Century Gothic"/>
                  <a:sym typeface="Century Gothic"/>
                </a:rPr>
                <a:t> </a:t>
              </a:r>
              <a:endParaRPr sz="1467"/>
            </a:p>
          </p:txBody>
        </p:sp>
      </p:grpSp>
      <p:sp>
        <p:nvSpPr>
          <p:cNvPr id="508" name="Google Shape;508;p55"/>
          <p:cNvSpPr>
            <a:spLocks noGrp="1"/>
          </p:cNvSpPr>
          <p:nvPr>
            <p:ph type="pic" idx="2"/>
          </p:nvPr>
        </p:nvSpPr>
        <p:spPr>
          <a:xfrm>
            <a:off x="6096000" y="2"/>
            <a:ext cx="6096000" cy="6858001"/>
          </a:xfrm>
          <a:prstGeom prst="rect">
            <a:avLst/>
          </a:prstGeom>
          <a:noFill/>
          <a:ln>
            <a:noFill/>
          </a:ln>
        </p:spPr>
      </p:sp>
    </p:spTree>
    <p:extLst>
      <p:ext uri="{BB962C8B-B14F-4D97-AF65-F5344CB8AC3E}">
        <p14:creationId xmlns:p14="http://schemas.microsoft.com/office/powerpoint/2010/main" val="20172403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36_Custom Layout">
  <p:cSld name="36_Custom Layout">
    <p:spTree>
      <p:nvGrpSpPr>
        <p:cNvPr id="1" name="Shape 509"/>
        <p:cNvGrpSpPr/>
        <p:nvPr/>
      </p:nvGrpSpPr>
      <p:grpSpPr>
        <a:xfrm>
          <a:off x="0" y="0"/>
          <a:ext cx="0" cy="0"/>
          <a:chOff x="0" y="0"/>
          <a:chExt cx="0" cy="0"/>
        </a:xfrm>
      </p:grpSpPr>
      <p:sp>
        <p:nvSpPr>
          <p:cNvPr id="510" name="Google Shape;510;p56"/>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pic>
        <p:nvPicPr>
          <p:cNvPr id="511" name="Google Shape;511;p56" descr="Picture 5"/>
          <p:cNvPicPr preferRelativeResize="0"/>
          <p:nvPr/>
        </p:nvPicPr>
        <p:blipFill rotWithShape="1">
          <a:blip r:embed="rId2">
            <a:alphaModFix/>
          </a:blip>
          <a:srcRect/>
          <a:stretch/>
        </p:blipFill>
        <p:spPr>
          <a:xfrm>
            <a:off x="192637" y="215642"/>
            <a:ext cx="2113241" cy="383213"/>
          </a:xfrm>
          <a:prstGeom prst="rect">
            <a:avLst/>
          </a:prstGeom>
          <a:noFill/>
          <a:ln>
            <a:noFill/>
          </a:ln>
        </p:spPr>
      </p:pic>
      <p:sp>
        <p:nvSpPr>
          <p:cNvPr id="512" name="Google Shape;512;p56"/>
          <p:cNvSpPr txBox="1"/>
          <p:nvPr/>
        </p:nvSpPr>
        <p:spPr>
          <a:xfrm>
            <a:off x="9197600" y="6425283"/>
            <a:ext cx="2546857" cy="2769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5545A"/>
              </a:buClr>
              <a:buSzPts val="900"/>
              <a:buFont typeface="Century Gothic"/>
              <a:buNone/>
            </a:pPr>
            <a:r>
              <a:rPr lang="en" sz="1200" b="0" i="0" u="none" strike="noStrike" cap="none">
                <a:solidFill>
                  <a:srgbClr val="55545A"/>
                </a:solidFill>
                <a:latin typeface="Century Gothic"/>
                <a:ea typeface="Century Gothic"/>
                <a:cs typeface="Century Gothic"/>
                <a:sym typeface="Century Gothic"/>
              </a:rPr>
              <a:t>www.tonyelumelufoundation.org</a:t>
            </a:r>
            <a:endParaRPr sz="1467"/>
          </a:p>
        </p:txBody>
      </p:sp>
      <p:cxnSp>
        <p:nvCxnSpPr>
          <p:cNvPr id="513" name="Google Shape;513;p56"/>
          <p:cNvCxnSpPr/>
          <p:nvPr/>
        </p:nvCxnSpPr>
        <p:spPr>
          <a:xfrm>
            <a:off x="813668" y="6548394"/>
            <a:ext cx="8295609" cy="14453"/>
          </a:xfrm>
          <a:prstGeom prst="straightConnector1">
            <a:avLst/>
          </a:prstGeom>
          <a:noFill/>
          <a:ln w="9525" cap="flat" cmpd="sng">
            <a:solidFill>
              <a:schemeClr val="accent4"/>
            </a:solidFill>
            <a:prstDash val="solid"/>
            <a:round/>
            <a:headEnd type="none" w="sm" len="sm"/>
            <a:tailEnd type="none" w="sm" len="sm"/>
          </a:ln>
        </p:spPr>
      </p:cxnSp>
      <p:sp>
        <p:nvSpPr>
          <p:cNvPr id="514" name="Google Shape;514;p56"/>
          <p:cNvSpPr txBox="1"/>
          <p:nvPr/>
        </p:nvSpPr>
        <p:spPr>
          <a:xfrm>
            <a:off x="10316560" y="179727"/>
            <a:ext cx="1556529" cy="509330"/>
          </a:xfrm>
          <a:prstGeom prst="rect">
            <a:avLst/>
          </a:prstGeom>
          <a:noFill/>
          <a:ln>
            <a:noFill/>
          </a:ln>
        </p:spPr>
        <p:txBody>
          <a:bodyPr spcFirstLastPara="1" wrap="square" lIns="45700" tIns="45700" rIns="45700" bIns="45700" anchor="t" anchorCtr="0">
            <a:spAutoFit/>
          </a:bodyPr>
          <a:lstStyle/>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Empowering</a:t>
            </a:r>
            <a:endParaRPr sz="1467"/>
          </a:p>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African Entrepreneurs</a:t>
            </a:r>
            <a:endParaRPr sz="1467"/>
          </a:p>
        </p:txBody>
      </p:sp>
      <p:grpSp>
        <p:nvGrpSpPr>
          <p:cNvPr id="515" name="Google Shape;515;p56"/>
          <p:cNvGrpSpPr/>
          <p:nvPr/>
        </p:nvGrpSpPr>
        <p:grpSpPr>
          <a:xfrm>
            <a:off x="11899611" y="218825"/>
            <a:ext cx="45723" cy="387771"/>
            <a:chOff x="-1" y="-1"/>
            <a:chExt cx="45721" cy="387769"/>
          </a:xfrm>
        </p:grpSpPr>
        <p:sp>
          <p:nvSpPr>
            <p:cNvPr id="516" name="Google Shape;516;p56"/>
            <p:cNvSpPr/>
            <p:nvPr/>
          </p:nvSpPr>
          <p:spPr>
            <a:xfrm>
              <a:off x="0" y="-1"/>
              <a:ext cx="45719" cy="387769"/>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517" name="Google Shape;517;p56"/>
            <p:cNvSpPr txBox="1"/>
            <p:nvPr/>
          </p:nvSpPr>
          <p:spPr>
            <a:xfrm flipH="1">
              <a:off x="-1" y="15613"/>
              <a:ext cx="45721" cy="35654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rgbClr val="FFFFFF"/>
                </a:buClr>
                <a:buSzPts val="1400"/>
                <a:buFont typeface="Century Gothic"/>
                <a:buNone/>
              </a:pPr>
              <a:r>
                <a:rPr lang="en" sz="1867" b="0" i="0" u="none" strike="noStrike" cap="none">
                  <a:solidFill>
                    <a:srgbClr val="FFFFFF"/>
                  </a:solidFill>
                  <a:latin typeface="Century Gothic"/>
                  <a:ea typeface="Century Gothic"/>
                  <a:cs typeface="Century Gothic"/>
                  <a:sym typeface="Century Gothic"/>
                </a:rPr>
                <a:t> </a:t>
              </a:r>
              <a:endParaRPr sz="1467"/>
            </a:p>
          </p:txBody>
        </p:sp>
      </p:grpSp>
      <p:sp>
        <p:nvSpPr>
          <p:cNvPr id="518" name="Google Shape;518;p56"/>
          <p:cNvSpPr>
            <a:spLocks noGrp="1"/>
          </p:cNvSpPr>
          <p:nvPr>
            <p:ph type="pic" idx="2"/>
          </p:nvPr>
        </p:nvSpPr>
        <p:spPr>
          <a:xfrm>
            <a:off x="-1" y="0"/>
            <a:ext cx="3578773" cy="6858000"/>
          </a:xfrm>
          <a:prstGeom prst="rect">
            <a:avLst/>
          </a:prstGeom>
          <a:noFill/>
          <a:ln>
            <a:noFill/>
          </a:ln>
        </p:spPr>
      </p:sp>
    </p:spTree>
    <p:extLst>
      <p:ext uri="{BB962C8B-B14F-4D97-AF65-F5344CB8AC3E}">
        <p14:creationId xmlns:p14="http://schemas.microsoft.com/office/powerpoint/2010/main" val="25217959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37_Custom Layout">
  <p:cSld name="37_Custom Layout">
    <p:spTree>
      <p:nvGrpSpPr>
        <p:cNvPr id="1" name="Shape 519"/>
        <p:cNvGrpSpPr/>
        <p:nvPr/>
      </p:nvGrpSpPr>
      <p:grpSpPr>
        <a:xfrm>
          <a:off x="0" y="0"/>
          <a:ext cx="0" cy="0"/>
          <a:chOff x="0" y="0"/>
          <a:chExt cx="0" cy="0"/>
        </a:xfrm>
      </p:grpSpPr>
      <p:sp>
        <p:nvSpPr>
          <p:cNvPr id="520" name="Google Shape;520;p57"/>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pic>
        <p:nvPicPr>
          <p:cNvPr id="521" name="Google Shape;521;p57" descr="Picture 5"/>
          <p:cNvPicPr preferRelativeResize="0"/>
          <p:nvPr/>
        </p:nvPicPr>
        <p:blipFill rotWithShape="1">
          <a:blip r:embed="rId2">
            <a:alphaModFix/>
          </a:blip>
          <a:srcRect/>
          <a:stretch/>
        </p:blipFill>
        <p:spPr>
          <a:xfrm>
            <a:off x="192637" y="215642"/>
            <a:ext cx="2113241" cy="383213"/>
          </a:xfrm>
          <a:prstGeom prst="rect">
            <a:avLst/>
          </a:prstGeom>
          <a:noFill/>
          <a:ln>
            <a:noFill/>
          </a:ln>
        </p:spPr>
      </p:pic>
      <p:sp>
        <p:nvSpPr>
          <p:cNvPr id="522" name="Google Shape;522;p57"/>
          <p:cNvSpPr txBox="1"/>
          <p:nvPr/>
        </p:nvSpPr>
        <p:spPr>
          <a:xfrm>
            <a:off x="9197600" y="6425283"/>
            <a:ext cx="2546857" cy="2769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5545A"/>
              </a:buClr>
              <a:buSzPts val="900"/>
              <a:buFont typeface="Century Gothic"/>
              <a:buNone/>
            </a:pPr>
            <a:r>
              <a:rPr lang="en" sz="1200" b="0" i="0" u="none" strike="noStrike" cap="none">
                <a:solidFill>
                  <a:srgbClr val="55545A"/>
                </a:solidFill>
                <a:latin typeface="Century Gothic"/>
                <a:ea typeface="Century Gothic"/>
                <a:cs typeface="Century Gothic"/>
                <a:sym typeface="Century Gothic"/>
              </a:rPr>
              <a:t>www.tonyelumelufoundation.org</a:t>
            </a:r>
            <a:endParaRPr sz="1467"/>
          </a:p>
        </p:txBody>
      </p:sp>
      <p:cxnSp>
        <p:nvCxnSpPr>
          <p:cNvPr id="523" name="Google Shape;523;p57"/>
          <p:cNvCxnSpPr/>
          <p:nvPr/>
        </p:nvCxnSpPr>
        <p:spPr>
          <a:xfrm>
            <a:off x="813668" y="6548394"/>
            <a:ext cx="8295609" cy="14453"/>
          </a:xfrm>
          <a:prstGeom prst="straightConnector1">
            <a:avLst/>
          </a:prstGeom>
          <a:noFill/>
          <a:ln w="9525" cap="flat" cmpd="sng">
            <a:solidFill>
              <a:schemeClr val="accent4"/>
            </a:solidFill>
            <a:prstDash val="solid"/>
            <a:round/>
            <a:headEnd type="none" w="sm" len="sm"/>
            <a:tailEnd type="none" w="sm" len="sm"/>
          </a:ln>
        </p:spPr>
      </p:cxnSp>
      <p:sp>
        <p:nvSpPr>
          <p:cNvPr id="524" name="Google Shape;524;p57"/>
          <p:cNvSpPr txBox="1"/>
          <p:nvPr/>
        </p:nvSpPr>
        <p:spPr>
          <a:xfrm>
            <a:off x="10316560" y="179727"/>
            <a:ext cx="1556529" cy="509330"/>
          </a:xfrm>
          <a:prstGeom prst="rect">
            <a:avLst/>
          </a:prstGeom>
          <a:noFill/>
          <a:ln>
            <a:noFill/>
          </a:ln>
        </p:spPr>
        <p:txBody>
          <a:bodyPr spcFirstLastPara="1" wrap="square" lIns="45700" tIns="45700" rIns="45700" bIns="45700" anchor="t" anchorCtr="0">
            <a:spAutoFit/>
          </a:bodyPr>
          <a:lstStyle/>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Empowering</a:t>
            </a:r>
            <a:endParaRPr sz="1467"/>
          </a:p>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African Entrepreneurs</a:t>
            </a:r>
            <a:endParaRPr sz="1467"/>
          </a:p>
        </p:txBody>
      </p:sp>
      <p:grpSp>
        <p:nvGrpSpPr>
          <p:cNvPr id="525" name="Google Shape;525;p57"/>
          <p:cNvGrpSpPr/>
          <p:nvPr/>
        </p:nvGrpSpPr>
        <p:grpSpPr>
          <a:xfrm>
            <a:off x="11899611" y="218825"/>
            <a:ext cx="45723" cy="387771"/>
            <a:chOff x="-1" y="-1"/>
            <a:chExt cx="45721" cy="387769"/>
          </a:xfrm>
        </p:grpSpPr>
        <p:sp>
          <p:nvSpPr>
            <p:cNvPr id="526" name="Google Shape;526;p57"/>
            <p:cNvSpPr/>
            <p:nvPr/>
          </p:nvSpPr>
          <p:spPr>
            <a:xfrm>
              <a:off x="0" y="-1"/>
              <a:ext cx="45719" cy="387769"/>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527" name="Google Shape;527;p57"/>
            <p:cNvSpPr txBox="1"/>
            <p:nvPr/>
          </p:nvSpPr>
          <p:spPr>
            <a:xfrm flipH="1">
              <a:off x="-1" y="15613"/>
              <a:ext cx="45721" cy="35654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rgbClr val="FFFFFF"/>
                </a:buClr>
                <a:buSzPts val="1400"/>
                <a:buFont typeface="Century Gothic"/>
                <a:buNone/>
              </a:pPr>
              <a:r>
                <a:rPr lang="en" sz="1867" b="0" i="0" u="none" strike="noStrike" cap="none">
                  <a:solidFill>
                    <a:srgbClr val="FFFFFF"/>
                  </a:solidFill>
                  <a:latin typeface="Century Gothic"/>
                  <a:ea typeface="Century Gothic"/>
                  <a:cs typeface="Century Gothic"/>
                  <a:sym typeface="Century Gothic"/>
                </a:rPr>
                <a:t> </a:t>
              </a:r>
              <a:endParaRPr sz="1467"/>
            </a:p>
          </p:txBody>
        </p:sp>
      </p:grpSp>
      <p:sp>
        <p:nvSpPr>
          <p:cNvPr id="528" name="Google Shape;528;p57"/>
          <p:cNvSpPr>
            <a:spLocks noGrp="1"/>
          </p:cNvSpPr>
          <p:nvPr>
            <p:ph type="pic" idx="2"/>
          </p:nvPr>
        </p:nvSpPr>
        <p:spPr>
          <a:xfrm>
            <a:off x="5269419" y="913467"/>
            <a:ext cx="2588661" cy="2588661"/>
          </a:xfrm>
          <a:prstGeom prst="rect">
            <a:avLst/>
          </a:prstGeom>
          <a:noFill/>
          <a:ln>
            <a:noFill/>
          </a:ln>
        </p:spPr>
      </p:sp>
      <p:sp>
        <p:nvSpPr>
          <p:cNvPr id="529" name="Google Shape;529;p57"/>
          <p:cNvSpPr>
            <a:spLocks noGrp="1"/>
          </p:cNvSpPr>
          <p:nvPr>
            <p:ph type="pic" idx="3"/>
          </p:nvPr>
        </p:nvSpPr>
        <p:spPr>
          <a:xfrm>
            <a:off x="7266603" y="3418004"/>
            <a:ext cx="2588661" cy="2588661"/>
          </a:xfrm>
          <a:prstGeom prst="rect">
            <a:avLst/>
          </a:prstGeom>
          <a:noFill/>
          <a:ln>
            <a:noFill/>
          </a:ln>
        </p:spPr>
      </p:sp>
    </p:spTree>
    <p:extLst>
      <p:ext uri="{BB962C8B-B14F-4D97-AF65-F5344CB8AC3E}">
        <p14:creationId xmlns:p14="http://schemas.microsoft.com/office/powerpoint/2010/main" val="4038850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38_Custom Layout">
  <p:cSld name="38_Custom Layout">
    <p:spTree>
      <p:nvGrpSpPr>
        <p:cNvPr id="1" name="Shape 530"/>
        <p:cNvGrpSpPr/>
        <p:nvPr/>
      </p:nvGrpSpPr>
      <p:grpSpPr>
        <a:xfrm>
          <a:off x="0" y="0"/>
          <a:ext cx="0" cy="0"/>
          <a:chOff x="0" y="0"/>
          <a:chExt cx="0" cy="0"/>
        </a:xfrm>
      </p:grpSpPr>
      <p:sp>
        <p:nvSpPr>
          <p:cNvPr id="531" name="Google Shape;531;p58"/>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pic>
        <p:nvPicPr>
          <p:cNvPr id="532" name="Google Shape;532;p58" descr="Picture 5"/>
          <p:cNvPicPr preferRelativeResize="0"/>
          <p:nvPr/>
        </p:nvPicPr>
        <p:blipFill rotWithShape="1">
          <a:blip r:embed="rId2">
            <a:alphaModFix/>
          </a:blip>
          <a:srcRect/>
          <a:stretch/>
        </p:blipFill>
        <p:spPr>
          <a:xfrm>
            <a:off x="192637" y="215642"/>
            <a:ext cx="2113241" cy="383213"/>
          </a:xfrm>
          <a:prstGeom prst="rect">
            <a:avLst/>
          </a:prstGeom>
          <a:noFill/>
          <a:ln>
            <a:noFill/>
          </a:ln>
        </p:spPr>
      </p:pic>
      <p:sp>
        <p:nvSpPr>
          <p:cNvPr id="533" name="Google Shape;533;p58"/>
          <p:cNvSpPr txBox="1"/>
          <p:nvPr/>
        </p:nvSpPr>
        <p:spPr>
          <a:xfrm>
            <a:off x="9197600" y="6425283"/>
            <a:ext cx="2546857" cy="2769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5545A"/>
              </a:buClr>
              <a:buSzPts val="900"/>
              <a:buFont typeface="Century Gothic"/>
              <a:buNone/>
            </a:pPr>
            <a:r>
              <a:rPr lang="en" sz="1200" b="0" i="0" u="none" strike="noStrike" cap="none">
                <a:solidFill>
                  <a:srgbClr val="55545A"/>
                </a:solidFill>
                <a:latin typeface="Century Gothic"/>
                <a:ea typeface="Century Gothic"/>
                <a:cs typeface="Century Gothic"/>
                <a:sym typeface="Century Gothic"/>
              </a:rPr>
              <a:t>www.tonyelumelufoundation.org</a:t>
            </a:r>
            <a:endParaRPr sz="1467"/>
          </a:p>
        </p:txBody>
      </p:sp>
      <p:cxnSp>
        <p:nvCxnSpPr>
          <p:cNvPr id="534" name="Google Shape;534;p58"/>
          <p:cNvCxnSpPr/>
          <p:nvPr/>
        </p:nvCxnSpPr>
        <p:spPr>
          <a:xfrm>
            <a:off x="813668" y="6548394"/>
            <a:ext cx="8295609" cy="14453"/>
          </a:xfrm>
          <a:prstGeom prst="straightConnector1">
            <a:avLst/>
          </a:prstGeom>
          <a:noFill/>
          <a:ln w="9525" cap="flat" cmpd="sng">
            <a:solidFill>
              <a:schemeClr val="accent4"/>
            </a:solidFill>
            <a:prstDash val="solid"/>
            <a:round/>
            <a:headEnd type="none" w="sm" len="sm"/>
            <a:tailEnd type="none" w="sm" len="sm"/>
          </a:ln>
        </p:spPr>
      </p:cxnSp>
      <p:sp>
        <p:nvSpPr>
          <p:cNvPr id="535" name="Google Shape;535;p58"/>
          <p:cNvSpPr txBox="1"/>
          <p:nvPr/>
        </p:nvSpPr>
        <p:spPr>
          <a:xfrm>
            <a:off x="10316560" y="179727"/>
            <a:ext cx="1556529" cy="509330"/>
          </a:xfrm>
          <a:prstGeom prst="rect">
            <a:avLst/>
          </a:prstGeom>
          <a:noFill/>
          <a:ln>
            <a:noFill/>
          </a:ln>
        </p:spPr>
        <p:txBody>
          <a:bodyPr spcFirstLastPara="1" wrap="square" lIns="45700" tIns="45700" rIns="45700" bIns="45700" anchor="t" anchorCtr="0">
            <a:spAutoFit/>
          </a:bodyPr>
          <a:lstStyle/>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Empowering</a:t>
            </a:r>
            <a:endParaRPr sz="1467"/>
          </a:p>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African Entrepreneurs</a:t>
            </a:r>
            <a:endParaRPr sz="1467"/>
          </a:p>
        </p:txBody>
      </p:sp>
      <p:grpSp>
        <p:nvGrpSpPr>
          <p:cNvPr id="536" name="Google Shape;536;p58"/>
          <p:cNvGrpSpPr/>
          <p:nvPr/>
        </p:nvGrpSpPr>
        <p:grpSpPr>
          <a:xfrm>
            <a:off x="11899611" y="218825"/>
            <a:ext cx="45723" cy="387771"/>
            <a:chOff x="-1" y="-1"/>
            <a:chExt cx="45721" cy="387769"/>
          </a:xfrm>
        </p:grpSpPr>
        <p:sp>
          <p:nvSpPr>
            <p:cNvPr id="537" name="Google Shape;537;p58"/>
            <p:cNvSpPr/>
            <p:nvPr/>
          </p:nvSpPr>
          <p:spPr>
            <a:xfrm>
              <a:off x="0" y="-1"/>
              <a:ext cx="45719" cy="387769"/>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538" name="Google Shape;538;p58"/>
            <p:cNvSpPr txBox="1"/>
            <p:nvPr/>
          </p:nvSpPr>
          <p:spPr>
            <a:xfrm flipH="1">
              <a:off x="-1" y="15613"/>
              <a:ext cx="45721" cy="35654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rgbClr val="FFFFFF"/>
                </a:buClr>
                <a:buSzPts val="1400"/>
                <a:buFont typeface="Century Gothic"/>
                <a:buNone/>
              </a:pPr>
              <a:r>
                <a:rPr lang="en" sz="1867" b="0" i="0" u="none" strike="noStrike" cap="none">
                  <a:solidFill>
                    <a:srgbClr val="FFFFFF"/>
                  </a:solidFill>
                  <a:latin typeface="Century Gothic"/>
                  <a:ea typeface="Century Gothic"/>
                  <a:cs typeface="Century Gothic"/>
                  <a:sym typeface="Century Gothic"/>
                </a:rPr>
                <a:t> </a:t>
              </a:r>
              <a:endParaRPr sz="1467"/>
            </a:p>
          </p:txBody>
        </p:sp>
      </p:grpSp>
      <p:sp>
        <p:nvSpPr>
          <p:cNvPr id="539" name="Google Shape;539;p58"/>
          <p:cNvSpPr/>
          <p:nvPr/>
        </p:nvSpPr>
        <p:spPr>
          <a:xfrm>
            <a:off x="0" y="0"/>
            <a:ext cx="3200400" cy="6858000"/>
          </a:xfrm>
          <a:prstGeom prst="rect">
            <a:avLst/>
          </a:prstGeom>
          <a:solidFill>
            <a:srgbClr val="F2F2F2"/>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540" name="Google Shape;540;p58"/>
          <p:cNvSpPr>
            <a:spLocks noGrp="1"/>
          </p:cNvSpPr>
          <p:nvPr>
            <p:ph type="pic" idx="2"/>
          </p:nvPr>
        </p:nvSpPr>
        <p:spPr>
          <a:xfrm>
            <a:off x="1466193" y="1166648"/>
            <a:ext cx="3468415" cy="4524705"/>
          </a:xfrm>
          <a:prstGeom prst="rect">
            <a:avLst/>
          </a:prstGeom>
          <a:noFill/>
          <a:ln>
            <a:noFill/>
          </a:ln>
        </p:spPr>
      </p:sp>
    </p:spTree>
    <p:extLst>
      <p:ext uri="{BB962C8B-B14F-4D97-AF65-F5344CB8AC3E}">
        <p14:creationId xmlns:p14="http://schemas.microsoft.com/office/powerpoint/2010/main" val="39497273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39_Custom Layout">
  <p:cSld name="39_Custom Layout">
    <p:spTree>
      <p:nvGrpSpPr>
        <p:cNvPr id="1" name="Shape 541"/>
        <p:cNvGrpSpPr/>
        <p:nvPr/>
      </p:nvGrpSpPr>
      <p:grpSpPr>
        <a:xfrm>
          <a:off x="0" y="0"/>
          <a:ext cx="0" cy="0"/>
          <a:chOff x="0" y="0"/>
          <a:chExt cx="0" cy="0"/>
        </a:xfrm>
      </p:grpSpPr>
      <p:sp>
        <p:nvSpPr>
          <p:cNvPr id="542" name="Google Shape;542;p59"/>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415043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41_Custom Layout">
  <p:cSld name="41_Custom Layout">
    <p:spTree>
      <p:nvGrpSpPr>
        <p:cNvPr id="1" name="Shape 543"/>
        <p:cNvGrpSpPr/>
        <p:nvPr/>
      </p:nvGrpSpPr>
      <p:grpSpPr>
        <a:xfrm>
          <a:off x="0" y="0"/>
          <a:ext cx="0" cy="0"/>
          <a:chOff x="0" y="0"/>
          <a:chExt cx="0" cy="0"/>
        </a:xfrm>
      </p:grpSpPr>
      <p:sp>
        <p:nvSpPr>
          <p:cNvPr id="544" name="Google Shape;544;p60"/>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sp>
        <p:nvSpPr>
          <p:cNvPr id="545" name="Google Shape;545;p60"/>
          <p:cNvSpPr>
            <a:spLocks noGrp="1"/>
          </p:cNvSpPr>
          <p:nvPr>
            <p:ph type="pic" idx="2"/>
          </p:nvPr>
        </p:nvSpPr>
        <p:spPr>
          <a:xfrm>
            <a:off x="2895600" y="1601830"/>
            <a:ext cx="10708680" cy="3654340"/>
          </a:xfrm>
          <a:prstGeom prst="rect">
            <a:avLst/>
          </a:prstGeom>
          <a:noFill/>
          <a:ln>
            <a:noFill/>
          </a:ln>
        </p:spPr>
      </p:sp>
    </p:spTree>
    <p:extLst>
      <p:ext uri="{BB962C8B-B14F-4D97-AF65-F5344CB8AC3E}">
        <p14:creationId xmlns:p14="http://schemas.microsoft.com/office/powerpoint/2010/main" val="19660479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66_Custom Layout">
  <p:cSld name="66_Custom Layout">
    <p:spTree>
      <p:nvGrpSpPr>
        <p:cNvPr id="1" name="Shape 546"/>
        <p:cNvGrpSpPr/>
        <p:nvPr/>
      </p:nvGrpSpPr>
      <p:grpSpPr>
        <a:xfrm>
          <a:off x="0" y="0"/>
          <a:ext cx="0" cy="0"/>
          <a:chOff x="0" y="0"/>
          <a:chExt cx="0" cy="0"/>
        </a:xfrm>
      </p:grpSpPr>
      <p:sp>
        <p:nvSpPr>
          <p:cNvPr id="547" name="Google Shape;547;p61"/>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pic>
        <p:nvPicPr>
          <p:cNvPr id="548" name="Google Shape;548;p61" descr="Picture 5"/>
          <p:cNvPicPr preferRelativeResize="0"/>
          <p:nvPr/>
        </p:nvPicPr>
        <p:blipFill rotWithShape="1">
          <a:blip r:embed="rId2">
            <a:alphaModFix/>
          </a:blip>
          <a:srcRect/>
          <a:stretch/>
        </p:blipFill>
        <p:spPr>
          <a:xfrm>
            <a:off x="192637" y="215642"/>
            <a:ext cx="2113241" cy="383213"/>
          </a:xfrm>
          <a:prstGeom prst="rect">
            <a:avLst/>
          </a:prstGeom>
          <a:noFill/>
          <a:ln>
            <a:noFill/>
          </a:ln>
        </p:spPr>
      </p:pic>
      <p:sp>
        <p:nvSpPr>
          <p:cNvPr id="549" name="Google Shape;549;p61"/>
          <p:cNvSpPr txBox="1"/>
          <p:nvPr/>
        </p:nvSpPr>
        <p:spPr>
          <a:xfrm>
            <a:off x="9197600" y="6425283"/>
            <a:ext cx="2546857" cy="2769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5545A"/>
              </a:buClr>
              <a:buSzPts val="900"/>
              <a:buFont typeface="Century Gothic"/>
              <a:buNone/>
            </a:pPr>
            <a:r>
              <a:rPr lang="en" sz="1200" b="0" i="0" u="none" strike="noStrike" cap="none">
                <a:solidFill>
                  <a:srgbClr val="55545A"/>
                </a:solidFill>
                <a:latin typeface="Century Gothic"/>
                <a:ea typeface="Century Gothic"/>
                <a:cs typeface="Century Gothic"/>
                <a:sym typeface="Century Gothic"/>
              </a:rPr>
              <a:t>www.tonyelumelufoundation.org</a:t>
            </a:r>
            <a:endParaRPr sz="1467"/>
          </a:p>
        </p:txBody>
      </p:sp>
      <p:cxnSp>
        <p:nvCxnSpPr>
          <p:cNvPr id="550" name="Google Shape;550;p61"/>
          <p:cNvCxnSpPr/>
          <p:nvPr/>
        </p:nvCxnSpPr>
        <p:spPr>
          <a:xfrm>
            <a:off x="813668" y="6548394"/>
            <a:ext cx="8295609" cy="14453"/>
          </a:xfrm>
          <a:prstGeom prst="straightConnector1">
            <a:avLst/>
          </a:prstGeom>
          <a:noFill/>
          <a:ln w="9525" cap="flat" cmpd="sng">
            <a:solidFill>
              <a:schemeClr val="accent4"/>
            </a:solidFill>
            <a:prstDash val="solid"/>
            <a:round/>
            <a:headEnd type="none" w="sm" len="sm"/>
            <a:tailEnd type="none" w="sm" len="sm"/>
          </a:ln>
        </p:spPr>
      </p:cxnSp>
      <p:sp>
        <p:nvSpPr>
          <p:cNvPr id="551" name="Google Shape;551;p61"/>
          <p:cNvSpPr txBox="1"/>
          <p:nvPr/>
        </p:nvSpPr>
        <p:spPr>
          <a:xfrm>
            <a:off x="10316560" y="179727"/>
            <a:ext cx="1556529" cy="509330"/>
          </a:xfrm>
          <a:prstGeom prst="rect">
            <a:avLst/>
          </a:prstGeom>
          <a:noFill/>
          <a:ln>
            <a:noFill/>
          </a:ln>
        </p:spPr>
        <p:txBody>
          <a:bodyPr spcFirstLastPara="1" wrap="square" lIns="45700" tIns="45700" rIns="45700" bIns="45700" anchor="t" anchorCtr="0">
            <a:spAutoFit/>
          </a:bodyPr>
          <a:lstStyle/>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Empowering</a:t>
            </a:r>
            <a:endParaRPr sz="1467"/>
          </a:p>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African Entrepreneurs</a:t>
            </a:r>
            <a:endParaRPr sz="1467"/>
          </a:p>
        </p:txBody>
      </p:sp>
      <p:grpSp>
        <p:nvGrpSpPr>
          <p:cNvPr id="552" name="Google Shape;552;p61"/>
          <p:cNvGrpSpPr/>
          <p:nvPr/>
        </p:nvGrpSpPr>
        <p:grpSpPr>
          <a:xfrm>
            <a:off x="11899611" y="218825"/>
            <a:ext cx="45723" cy="387771"/>
            <a:chOff x="-1" y="-1"/>
            <a:chExt cx="45721" cy="387769"/>
          </a:xfrm>
        </p:grpSpPr>
        <p:sp>
          <p:nvSpPr>
            <p:cNvPr id="553" name="Google Shape;553;p61"/>
            <p:cNvSpPr/>
            <p:nvPr/>
          </p:nvSpPr>
          <p:spPr>
            <a:xfrm>
              <a:off x="0" y="-1"/>
              <a:ext cx="45719" cy="387769"/>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554" name="Google Shape;554;p61"/>
            <p:cNvSpPr txBox="1"/>
            <p:nvPr/>
          </p:nvSpPr>
          <p:spPr>
            <a:xfrm flipH="1">
              <a:off x="-1" y="15613"/>
              <a:ext cx="45721" cy="35654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rgbClr val="FFFFFF"/>
                </a:buClr>
                <a:buSzPts val="1400"/>
                <a:buFont typeface="Century Gothic"/>
                <a:buNone/>
              </a:pPr>
              <a:r>
                <a:rPr lang="en" sz="1867" b="0" i="0" u="none" strike="noStrike" cap="none">
                  <a:solidFill>
                    <a:srgbClr val="FFFFFF"/>
                  </a:solidFill>
                  <a:latin typeface="Century Gothic"/>
                  <a:ea typeface="Century Gothic"/>
                  <a:cs typeface="Century Gothic"/>
                  <a:sym typeface="Century Gothic"/>
                </a:rPr>
                <a:t> </a:t>
              </a:r>
              <a:endParaRPr sz="1467"/>
            </a:p>
          </p:txBody>
        </p:sp>
      </p:grpSp>
      <p:sp>
        <p:nvSpPr>
          <p:cNvPr id="555" name="Google Shape;555;p61"/>
          <p:cNvSpPr>
            <a:spLocks noGrp="1"/>
          </p:cNvSpPr>
          <p:nvPr>
            <p:ph type="pic" idx="2"/>
          </p:nvPr>
        </p:nvSpPr>
        <p:spPr>
          <a:xfrm>
            <a:off x="2438400" y="685800"/>
            <a:ext cx="5867403" cy="6172200"/>
          </a:xfrm>
          <a:prstGeom prst="rect">
            <a:avLst/>
          </a:prstGeom>
          <a:noFill/>
          <a:ln>
            <a:noFill/>
          </a:ln>
          <a:effectLst>
            <a:outerShdw blurRad="901700" dist="38100" dir="16200000" rotWithShape="0">
              <a:srgbClr val="000000">
                <a:alpha val="40000"/>
              </a:srgbClr>
            </a:outerShdw>
          </a:effectLst>
        </p:spPr>
      </p:sp>
    </p:spTree>
    <p:extLst>
      <p:ext uri="{BB962C8B-B14F-4D97-AF65-F5344CB8AC3E}">
        <p14:creationId xmlns:p14="http://schemas.microsoft.com/office/powerpoint/2010/main" val="13778365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67_Custom Layout">
  <p:cSld name="67_Custom Layout">
    <p:spTree>
      <p:nvGrpSpPr>
        <p:cNvPr id="1" name="Shape 556"/>
        <p:cNvGrpSpPr/>
        <p:nvPr/>
      </p:nvGrpSpPr>
      <p:grpSpPr>
        <a:xfrm>
          <a:off x="0" y="0"/>
          <a:ext cx="0" cy="0"/>
          <a:chOff x="0" y="0"/>
          <a:chExt cx="0" cy="0"/>
        </a:xfrm>
      </p:grpSpPr>
      <p:sp>
        <p:nvSpPr>
          <p:cNvPr id="557" name="Google Shape;557;p62"/>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pic>
        <p:nvPicPr>
          <p:cNvPr id="558" name="Google Shape;558;p62" descr="Picture 5"/>
          <p:cNvPicPr preferRelativeResize="0"/>
          <p:nvPr/>
        </p:nvPicPr>
        <p:blipFill rotWithShape="1">
          <a:blip r:embed="rId2">
            <a:alphaModFix/>
          </a:blip>
          <a:srcRect/>
          <a:stretch/>
        </p:blipFill>
        <p:spPr>
          <a:xfrm>
            <a:off x="192637" y="215642"/>
            <a:ext cx="2113241" cy="383213"/>
          </a:xfrm>
          <a:prstGeom prst="rect">
            <a:avLst/>
          </a:prstGeom>
          <a:noFill/>
          <a:ln>
            <a:noFill/>
          </a:ln>
        </p:spPr>
      </p:pic>
      <p:sp>
        <p:nvSpPr>
          <p:cNvPr id="559" name="Google Shape;559;p62"/>
          <p:cNvSpPr txBox="1"/>
          <p:nvPr/>
        </p:nvSpPr>
        <p:spPr>
          <a:xfrm>
            <a:off x="9197600" y="6425283"/>
            <a:ext cx="2546857" cy="2769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5545A"/>
              </a:buClr>
              <a:buSzPts val="900"/>
              <a:buFont typeface="Century Gothic"/>
              <a:buNone/>
            </a:pPr>
            <a:r>
              <a:rPr lang="en" sz="1200" b="0" i="0" u="none" strike="noStrike" cap="none">
                <a:solidFill>
                  <a:srgbClr val="55545A"/>
                </a:solidFill>
                <a:latin typeface="Century Gothic"/>
                <a:ea typeface="Century Gothic"/>
                <a:cs typeface="Century Gothic"/>
                <a:sym typeface="Century Gothic"/>
              </a:rPr>
              <a:t>www.tonyelumelufoundation.org</a:t>
            </a:r>
            <a:endParaRPr sz="1467"/>
          </a:p>
        </p:txBody>
      </p:sp>
      <p:cxnSp>
        <p:nvCxnSpPr>
          <p:cNvPr id="560" name="Google Shape;560;p62"/>
          <p:cNvCxnSpPr/>
          <p:nvPr/>
        </p:nvCxnSpPr>
        <p:spPr>
          <a:xfrm>
            <a:off x="813668" y="6548394"/>
            <a:ext cx="8295609" cy="14453"/>
          </a:xfrm>
          <a:prstGeom prst="straightConnector1">
            <a:avLst/>
          </a:prstGeom>
          <a:noFill/>
          <a:ln w="9525" cap="flat" cmpd="sng">
            <a:solidFill>
              <a:schemeClr val="accent4"/>
            </a:solidFill>
            <a:prstDash val="solid"/>
            <a:round/>
            <a:headEnd type="none" w="sm" len="sm"/>
            <a:tailEnd type="none" w="sm" len="sm"/>
          </a:ln>
        </p:spPr>
      </p:cxnSp>
      <p:sp>
        <p:nvSpPr>
          <p:cNvPr id="561" name="Google Shape;561;p62"/>
          <p:cNvSpPr txBox="1"/>
          <p:nvPr/>
        </p:nvSpPr>
        <p:spPr>
          <a:xfrm>
            <a:off x="10316560" y="179727"/>
            <a:ext cx="1556529" cy="509330"/>
          </a:xfrm>
          <a:prstGeom prst="rect">
            <a:avLst/>
          </a:prstGeom>
          <a:noFill/>
          <a:ln>
            <a:noFill/>
          </a:ln>
        </p:spPr>
        <p:txBody>
          <a:bodyPr spcFirstLastPara="1" wrap="square" lIns="45700" tIns="45700" rIns="45700" bIns="45700" anchor="t" anchorCtr="0">
            <a:spAutoFit/>
          </a:bodyPr>
          <a:lstStyle/>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Empowering</a:t>
            </a:r>
            <a:endParaRPr sz="1467"/>
          </a:p>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African Entrepreneurs</a:t>
            </a:r>
            <a:endParaRPr sz="1467"/>
          </a:p>
        </p:txBody>
      </p:sp>
      <p:grpSp>
        <p:nvGrpSpPr>
          <p:cNvPr id="562" name="Google Shape;562;p62"/>
          <p:cNvGrpSpPr/>
          <p:nvPr/>
        </p:nvGrpSpPr>
        <p:grpSpPr>
          <a:xfrm>
            <a:off x="11899611" y="218825"/>
            <a:ext cx="45723" cy="387771"/>
            <a:chOff x="-1" y="-1"/>
            <a:chExt cx="45721" cy="387769"/>
          </a:xfrm>
        </p:grpSpPr>
        <p:sp>
          <p:nvSpPr>
            <p:cNvPr id="563" name="Google Shape;563;p62"/>
            <p:cNvSpPr/>
            <p:nvPr/>
          </p:nvSpPr>
          <p:spPr>
            <a:xfrm>
              <a:off x="0" y="-1"/>
              <a:ext cx="45719" cy="387769"/>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564" name="Google Shape;564;p62"/>
            <p:cNvSpPr txBox="1"/>
            <p:nvPr/>
          </p:nvSpPr>
          <p:spPr>
            <a:xfrm flipH="1">
              <a:off x="-1" y="15613"/>
              <a:ext cx="45721" cy="35654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rgbClr val="FFFFFF"/>
                </a:buClr>
                <a:buSzPts val="1400"/>
                <a:buFont typeface="Century Gothic"/>
                <a:buNone/>
              </a:pPr>
              <a:r>
                <a:rPr lang="en" sz="1867" b="0" i="0" u="none" strike="noStrike" cap="none">
                  <a:solidFill>
                    <a:srgbClr val="FFFFFF"/>
                  </a:solidFill>
                  <a:latin typeface="Century Gothic"/>
                  <a:ea typeface="Century Gothic"/>
                  <a:cs typeface="Century Gothic"/>
                  <a:sym typeface="Century Gothic"/>
                </a:rPr>
                <a:t> </a:t>
              </a:r>
              <a:endParaRPr sz="1467"/>
            </a:p>
          </p:txBody>
        </p:sp>
      </p:grpSp>
    </p:spTree>
    <p:extLst>
      <p:ext uri="{BB962C8B-B14F-4D97-AF65-F5344CB8AC3E}">
        <p14:creationId xmlns:p14="http://schemas.microsoft.com/office/powerpoint/2010/main" val="3423335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617"/>
        <p:cNvGrpSpPr/>
        <p:nvPr/>
      </p:nvGrpSpPr>
      <p:grpSpPr>
        <a:xfrm>
          <a:off x="0" y="0"/>
          <a:ext cx="0" cy="0"/>
          <a:chOff x="0" y="0"/>
          <a:chExt cx="0" cy="0"/>
        </a:xfrm>
      </p:grpSpPr>
      <p:sp>
        <p:nvSpPr>
          <p:cNvPr id="618" name="Google Shape;618;p72"/>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19" name="Google Shape;619;p72"/>
          <p:cNvSpPr txBox="1">
            <a:spLocks noGrp="1"/>
          </p:cNvSpPr>
          <p:nvPr>
            <p:ph type="body" idx="1"/>
          </p:nvPr>
        </p:nvSpPr>
        <p:spPr>
          <a:xfrm>
            <a:off x="838200" y="1825625"/>
            <a:ext cx="5181600" cy="435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620" name="Google Shape;620;p72"/>
          <p:cNvSpPr txBox="1">
            <a:spLocks noGrp="1"/>
          </p:cNvSpPr>
          <p:nvPr>
            <p:ph type="body" idx="2"/>
          </p:nvPr>
        </p:nvSpPr>
        <p:spPr>
          <a:xfrm>
            <a:off x="6172200" y="1825625"/>
            <a:ext cx="5181600" cy="435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621" name="Google Shape;621;p72"/>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22" name="Google Shape;622;p72"/>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23" name="Google Shape;623;p72"/>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047830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68_Custom Layout">
  <p:cSld name="68_Custom Layout">
    <p:spTree>
      <p:nvGrpSpPr>
        <p:cNvPr id="1" name="Shape 565"/>
        <p:cNvGrpSpPr/>
        <p:nvPr/>
      </p:nvGrpSpPr>
      <p:grpSpPr>
        <a:xfrm>
          <a:off x="0" y="0"/>
          <a:ext cx="0" cy="0"/>
          <a:chOff x="0" y="0"/>
          <a:chExt cx="0" cy="0"/>
        </a:xfrm>
      </p:grpSpPr>
      <p:sp>
        <p:nvSpPr>
          <p:cNvPr id="566" name="Google Shape;566;p63"/>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pic>
        <p:nvPicPr>
          <p:cNvPr id="567" name="Google Shape;567;p63" descr="Picture 5"/>
          <p:cNvPicPr preferRelativeResize="0"/>
          <p:nvPr/>
        </p:nvPicPr>
        <p:blipFill rotWithShape="1">
          <a:blip r:embed="rId2">
            <a:alphaModFix/>
          </a:blip>
          <a:srcRect/>
          <a:stretch/>
        </p:blipFill>
        <p:spPr>
          <a:xfrm>
            <a:off x="192637" y="215642"/>
            <a:ext cx="2113241" cy="383213"/>
          </a:xfrm>
          <a:prstGeom prst="rect">
            <a:avLst/>
          </a:prstGeom>
          <a:noFill/>
          <a:ln>
            <a:noFill/>
          </a:ln>
        </p:spPr>
      </p:pic>
      <p:sp>
        <p:nvSpPr>
          <p:cNvPr id="568" name="Google Shape;568;p63"/>
          <p:cNvSpPr txBox="1"/>
          <p:nvPr/>
        </p:nvSpPr>
        <p:spPr>
          <a:xfrm>
            <a:off x="9197600" y="6425283"/>
            <a:ext cx="2546857" cy="2769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5545A"/>
              </a:buClr>
              <a:buSzPts val="900"/>
              <a:buFont typeface="Century Gothic"/>
              <a:buNone/>
            </a:pPr>
            <a:r>
              <a:rPr lang="en" sz="1200" b="0" i="0" u="none" strike="noStrike" cap="none">
                <a:solidFill>
                  <a:srgbClr val="55545A"/>
                </a:solidFill>
                <a:latin typeface="Century Gothic"/>
                <a:ea typeface="Century Gothic"/>
                <a:cs typeface="Century Gothic"/>
                <a:sym typeface="Century Gothic"/>
              </a:rPr>
              <a:t>www.tonyelumelufoundation.org</a:t>
            </a:r>
            <a:endParaRPr sz="1467"/>
          </a:p>
        </p:txBody>
      </p:sp>
      <p:cxnSp>
        <p:nvCxnSpPr>
          <p:cNvPr id="569" name="Google Shape;569;p63"/>
          <p:cNvCxnSpPr/>
          <p:nvPr/>
        </p:nvCxnSpPr>
        <p:spPr>
          <a:xfrm>
            <a:off x="813668" y="6548394"/>
            <a:ext cx="8295609" cy="14453"/>
          </a:xfrm>
          <a:prstGeom prst="straightConnector1">
            <a:avLst/>
          </a:prstGeom>
          <a:noFill/>
          <a:ln w="9525" cap="flat" cmpd="sng">
            <a:solidFill>
              <a:schemeClr val="accent4"/>
            </a:solidFill>
            <a:prstDash val="solid"/>
            <a:round/>
            <a:headEnd type="none" w="sm" len="sm"/>
            <a:tailEnd type="none" w="sm" len="sm"/>
          </a:ln>
        </p:spPr>
      </p:cxnSp>
      <p:sp>
        <p:nvSpPr>
          <p:cNvPr id="570" name="Google Shape;570;p63"/>
          <p:cNvSpPr txBox="1"/>
          <p:nvPr/>
        </p:nvSpPr>
        <p:spPr>
          <a:xfrm>
            <a:off x="10316560" y="179727"/>
            <a:ext cx="1556529" cy="509330"/>
          </a:xfrm>
          <a:prstGeom prst="rect">
            <a:avLst/>
          </a:prstGeom>
          <a:noFill/>
          <a:ln>
            <a:noFill/>
          </a:ln>
        </p:spPr>
        <p:txBody>
          <a:bodyPr spcFirstLastPara="1" wrap="square" lIns="45700" tIns="45700" rIns="45700" bIns="45700" anchor="t" anchorCtr="0">
            <a:spAutoFit/>
          </a:bodyPr>
          <a:lstStyle/>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Empowering</a:t>
            </a:r>
            <a:endParaRPr sz="1467"/>
          </a:p>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African Entrepreneurs</a:t>
            </a:r>
            <a:endParaRPr sz="1467"/>
          </a:p>
        </p:txBody>
      </p:sp>
      <p:grpSp>
        <p:nvGrpSpPr>
          <p:cNvPr id="571" name="Google Shape;571;p63"/>
          <p:cNvGrpSpPr/>
          <p:nvPr/>
        </p:nvGrpSpPr>
        <p:grpSpPr>
          <a:xfrm>
            <a:off x="11899611" y="218825"/>
            <a:ext cx="45723" cy="387771"/>
            <a:chOff x="-1" y="-1"/>
            <a:chExt cx="45721" cy="387769"/>
          </a:xfrm>
        </p:grpSpPr>
        <p:sp>
          <p:nvSpPr>
            <p:cNvPr id="572" name="Google Shape;572;p63"/>
            <p:cNvSpPr/>
            <p:nvPr/>
          </p:nvSpPr>
          <p:spPr>
            <a:xfrm>
              <a:off x="0" y="-1"/>
              <a:ext cx="45719" cy="387769"/>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573" name="Google Shape;573;p63"/>
            <p:cNvSpPr txBox="1"/>
            <p:nvPr/>
          </p:nvSpPr>
          <p:spPr>
            <a:xfrm flipH="1">
              <a:off x="-1" y="15613"/>
              <a:ext cx="45721" cy="35654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rgbClr val="FFFFFF"/>
                </a:buClr>
                <a:buSzPts val="1400"/>
                <a:buFont typeface="Century Gothic"/>
                <a:buNone/>
              </a:pPr>
              <a:r>
                <a:rPr lang="en" sz="1867" b="0" i="0" u="none" strike="noStrike" cap="none">
                  <a:solidFill>
                    <a:srgbClr val="FFFFFF"/>
                  </a:solidFill>
                  <a:latin typeface="Century Gothic"/>
                  <a:ea typeface="Century Gothic"/>
                  <a:cs typeface="Century Gothic"/>
                  <a:sym typeface="Century Gothic"/>
                </a:rPr>
                <a:t> </a:t>
              </a:r>
              <a:endParaRPr sz="1467"/>
            </a:p>
          </p:txBody>
        </p:sp>
      </p:grpSp>
    </p:spTree>
    <p:extLst>
      <p:ext uri="{BB962C8B-B14F-4D97-AF65-F5344CB8AC3E}">
        <p14:creationId xmlns:p14="http://schemas.microsoft.com/office/powerpoint/2010/main" val="35989949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74"/>
        <p:cNvGrpSpPr/>
        <p:nvPr/>
      </p:nvGrpSpPr>
      <p:grpSpPr>
        <a:xfrm>
          <a:off x="0" y="0"/>
          <a:ext cx="0" cy="0"/>
          <a:chOff x="0" y="0"/>
          <a:chExt cx="0" cy="0"/>
        </a:xfrm>
      </p:grpSpPr>
      <p:sp>
        <p:nvSpPr>
          <p:cNvPr id="575" name="Google Shape;575;p64"/>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sp>
        <p:nvSpPr>
          <p:cNvPr id="576" name="Google Shape;576;p64"/>
          <p:cNvSpPr txBox="1">
            <a:spLocks noGrp="1"/>
          </p:cNvSpPr>
          <p:nvPr>
            <p:ph type="title"/>
          </p:nvPr>
        </p:nvSpPr>
        <p:spPr>
          <a:xfrm>
            <a:off x="8126645" y="641507"/>
            <a:ext cx="1367368" cy="984887"/>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rgbClr val="FBBC04"/>
              </a:buClr>
              <a:buSzPts val="4800"/>
              <a:buFont typeface="Verdana"/>
              <a:buNone/>
              <a:defRPr sz="6400">
                <a:solidFill>
                  <a:srgbClr val="FBBC04"/>
                </a:solidFill>
                <a:latin typeface="Verdana"/>
                <a:ea typeface="Verdana"/>
                <a:cs typeface="Verdana"/>
                <a:sym typeface="Verdana"/>
              </a:defRPr>
            </a:lvl1pPr>
            <a:lvl2pPr lvl="1" algn="ctr">
              <a:lnSpc>
                <a:spcPct val="100000"/>
              </a:lnSpc>
              <a:spcBef>
                <a:spcPts val="0"/>
              </a:spcBef>
              <a:spcAft>
                <a:spcPts val="0"/>
              </a:spcAft>
              <a:buClr>
                <a:srgbClr val="55545A"/>
              </a:buClr>
              <a:buSzPts val="1400"/>
              <a:buNone/>
              <a:defRPr/>
            </a:lvl2pPr>
            <a:lvl3pPr lvl="2" algn="ctr">
              <a:lnSpc>
                <a:spcPct val="100000"/>
              </a:lnSpc>
              <a:spcBef>
                <a:spcPts val="0"/>
              </a:spcBef>
              <a:spcAft>
                <a:spcPts val="0"/>
              </a:spcAft>
              <a:buClr>
                <a:srgbClr val="55545A"/>
              </a:buClr>
              <a:buSzPts val="1400"/>
              <a:buNone/>
              <a:defRPr/>
            </a:lvl3pPr>
            <a:lvl4pPr lvl="3" algn="ctr">
              <a:lnSpc>
                <a:spcPct val="100000"/>
              </a:lnSpc>
              <a:spcBef>
                <a:spcPts val="0"/>
              </a:spcBef>
              <a:spcAft>
                <a:spcPts val="0"/>
              </a:spcAft>
              <a:buClr>
                <a:srgbClr val="55545A"/>
              </a:buClr>
              <a:buSzPts val="1400"/>
              <a:buNone/>
              <a:defRPr/>
            </a:lvl4pPr>
            <a:lvl5pPr lvl="4" algn="ctr">
              <a:lnSpc>
                <a:spcPct val="100000"/>
              </a:lnSpc>
              <a:spcBef>
                <a:spcPts val="0"/>
              </a:spcBef>
              <a:spcAft>
                <a:spcPts val="0"/>
              </a:spcAft>
              <a:buClr>
                <a:srgbClr val="55545A"/>
              </a:buClr>
              <a:buSzPts val="1400"/>
              <a:buNone/>
              <a:defRPr/>
            </a:lvl5pPr>
            <a:lvl6pPr lvl="5" algn="ctr">
              <a:lnSpc>
                <a:spcPct val="100000"/>
              </a:lnSpc>
              <a:spcBef>
                <a:spcPts val="0"/>
              </a:spcBef>
              <a:spcAft>
                <a:spcPts val="0"/>
              </a:spcAft>
              <a:buClr>
                <a:srgbClr val="55545A"/>
              </a:buClr>
              <a:buSzPts val="1400"/>
              <a:buNone/>
              <a:defRPr/>
            </a:lvl6pPr>
            <a:lvl7pPr lvl="6" algn="ctr">
              <a:lnSpc>
                <a:spcPct val="100000"/>
              </a:lnSpc>
              <a:spcBef>
                <a:spcPts val="0"/>
              </a:spcBef>
              <a:spcAft>
                <a:spcPts val="0"/>
              </a:spcAft>
              <a:buClr>
                <a:srgbClr val="55545A"/>
              </a:buClr>
              <a:buSzPts val="1400"/>
              <a:buNone/>
              <a:defRPr/>
            </a:lvl7pPr>
            <a:lvl8pPr lvl="7" algn="ctr">
              <a:lnSpc>
                <a:spcPct val="100000"/>
              </a:lnSpc>
              <a:spcBef>
                <a:spcPts val="0"/>
              </a:spcBef>
              <a:spcAft>
                <a:spcPts val="0"/>
              </a:spcAft>
              <a:buClr>
                <a:srgbClr val="55545A"/>
              </a:buClr>
              <a:buSzPts val="1400"/>
              <a:buNone/>
              <a:defRPr/>
            </a:lvl8pPr>
            <a:lvl9pPr lvl="8" algn="ctr">
              <a:lnSpc>
                <a:spcPct val="100000"/>
              </a:lnSpc>
              <a:spcBef>
                <a:spcPts val="0"/>
              </a:spcBef>
              <a:spcAft>
                <a:spcPts val="0"/>
              </a:spcAft>
              <a:buClr>
                <a:srgbClr val="55545A"/>
              </a:buClr>
              <a:buSzPts val="1400"/>
              <a:buNone/>
              <a:defRPr/>
            </a:lvl9pPr>
          </a:lstStyle>
          <a:p>
            <a:endParaRPr/>
          </a:p>
        </p:txBody>
      </p:sp>
      <p:sp>
        <p:nvSpPr>
          <p:cNvPr id="577" name="Google Shape;577;p64"/>
          <p:cNvSpPr txBox="1">
            <a:spLocks noGrp="1"/>
          </p:cNvSpPr>
          <p:nvPr>
            <p:ph type="body" idx="1"/>
          </p:nvPr>
        </p:nvSpPr>
        <p:spPr>
          <a:xfrm>
            <a:off x="609600" y="1524000"/>
            <a:ext cx="10972800" cy="4492408"/>
          </a:xfrm>
          <a:prstGeom prst="rect">
            <a:avLst/>
          </a:prstGeom>
          <a:noFill/>
          <a:ln>
            <a:noFill/>
          </a:ln>
        </p:spPr>
        <p:txBody>
          <a:bodyPr spcFirstLastPara="1" wrap="square" lIns="0" tIns="0" rIns="0" bIns="0" anchor="t" anchorCtr="0">
            <a:normAutofit/>
          </a:bodyPr>
          <a:lstStyle>
            <a:lvl1pPr marL="609585" lvl="0" indent="-304792" algn="l">
              <a:lnSpc>
                <a:spcPct val="100000"/>
              </a:lnSpc>
              <a:spcBef>
                <a:spcPts val="400"/>
              </a:spcBef>
              <a:spcAft>
                <a:spcPts val="0"/>
              </a:spcAft>
              <a:buClr>
                <a:srgbClr val="55545A"/>
              </a:buClr>
              <a:buSzPts val="1400"/>
              <a:buFont typeface="Century Gothic"/>
              <a:buNone/>
              <a:defRPr>
                <a:solidFill>
                  <a:srgbClr val="55545A"/>
                </a:solidFill>
              </a:defRPr>
            </a:lvl1pPr>
            <a:lvl2pPr marL="1219170" lvl="1" indent="-423323" algn="l">
              <a:lnSpc>
                <a:spcPct val="100000"/>
              </a:lnSpc>
              <a:spcBef>
                <a:spcPts val="400"/>
              </a:spcBef>
              <a:spcAft>
                <a:spcPts val="0"/>
              </a:spcAft>
              <a:buClr>
                <a:srgbClr val="55545A"/>
              </a:buClr>
              <a:buSzPts val="1400"/>
              <a:buFont typeface="Century Gothic"/>
              <a:buChar char="–"/>
              <a:defRPr>
                <a:solidFill>
                  <a:srgbClr val="55545A"/>
                </a:solidFill>
              </a:defRPr>
            </a:lvl2pPr>
            <a:lvl3pPr marL="1828754" lvl="2" indent="-423323" algn="l">
              <a:lnSpc>
                <a:spcPct val="100000"/>
              </a:lnSpc>
              <a:spcBef>
                <a:spcPts val="400"/>
              </a:spcBef>
              <a:spcAft>
                <a:spcPts val="0"/>
              </a:spcAft>
              <a:buClr>
                <a:srgbClr val="55545A"/>
              </a:buClr>
              <a:buSzPts val="1400"/>
              <a:buFont typeface="Century Gothic"/>
              <a:buChar char="•"/>
              <a:defRPr>
                <a:solidFill>
                  <a:srgbClr val="55545A"/>
                </a:solidFill>
              </a:defRPr>
            </a:lvl3pPr>
            <a:lvl4pPr marL="2438339" lvl="3" indent="-423323" algn="l">
              <a:lnSpc>
                <a:spcPct val="100000"/>
              </a:lnSpc>
              <a:spcBef>
                <a:spcPts val="400"/>
              </a:spcBef>
              <a:spcAft>
                <a:spcPts val="0"/>
              </a:spcAft>
              <a:buClr>
                <a:srgbClr val="55545A"/>
              </a:buClr>
              <a:buSzPts val="1400"/>
              <a:buFont typeface="Century Gothic"/>
              <a:buChar char="–"/>
              <a:defRPr>
                <a:solidFill>
                  <a:srgbClr val="55545A"/>
                </a:solidFill>
              </a:defRPr>
            </a:lvl4pPr>
            <a:lvl5pPr marL="3047924" lvl="4" indent="-423323" algn="l">
              <a:lnSpc>
                <a:spcPct val="100000"/>
              </a:lnSpc>
              <a:spcBef>
                <a:spcPts val="400"/>
              </a:spcBef>
              <a:spcAft>
                <a:spcPts val="0"/>
              </a:spcAft>
              <a:buClr>
                <a:srgbClr val="55545A"/>
              </a:buClr>
              <a:buSzPts val="1400"/>
              <a:buFont typeface="Century Gothic"/>
              <a:buChar char="»"/>
              <a:defRPr>
                <a:solidFill>
                  <a:srgbClr val="55545A"/>
                </a:solidFill>
              </a:defRPr>
            </a:lvl5pPr>
            <a:lvl6pPr marL="3657509" lvl="5" indent="-423323" algn="l">
              <a:lnSpc>
                <a:spcPct val="100000"/>
              </a:lnSpc>
              <a:spcBef>
                <a:spcPts val="400"/>
              </a:spcBef>
              <a:spcAft>
                <a:spcPts val="0"/>
              </a:spcAft>
              <a:buClr>
                <a:srgbClr val="A9A8AE"/>
              </a:buClr>
              <a:buSzPts val="1400"/>
              <a:buChar char="•"/>
              <a:defRPr/>
            </a:lvl6pPr>
            <a:lvl7pPr marL="4267093" lvl="6" indent="-423323" algn="l">
              <a:lnSpc>
                <a:spcPct val="100000"/>
              </a:lnSpc>
              <a:spcBef>
                <a:spcPts val="400"/>
              </a:spcBef>
              <a:spcAft>
                <a:spcPts val="0"/>
              </a:spcAft>
              <a:buClr>
                <a:srgbClr val="A9A8AE"/>
              </a:buClr>
              <a:buSzPts val="1400"/>
              <a:buChar char="•"/>
              <a:defRPr/>
            </a:lvl7pPr>
            <a:lvl8pPr marL="4876678" lvl="7" indent="-423323" algn="l">
              <a:lnSpc>
                <a:spcPct val="100000"/>
              </a:lnSpc>
              <a:spcBef>
                <a:spcPts val="400"/>
              </a:spcBef>
              <a:spcAft>
                <a:spcPts val="0"/>
              </a:spcAft>
              <a:buClr>
                <a:srgbClr val="A9A8AE"/>
              </a:buClr>
              <a:buSzPts val="1400"/>
              <a:buChar char="•"/>
              <a:defRPr/>
            </a:lvl8pPr>
            <a:lvl9pPr marL="5486263" lvl="8" indent="-423323" algn="l">
              <a:lnSpc>
                <a:spcPct val="100000"/>
              </a:lnSpc>
              <a:spcBef>
                <a:spcPts val="400"/>
              </a:spcBef>
              <a:spcAft>
                <a:spcPts val="0"/>
              </a:spcAft>
              <a:buClr>
                <a:srgbClr val="A9A8AE"/>
              </a:buClr>
              <a:buSzPts val="1400"/>
              <a:buChar char="•"/>
              <a:defRPr/>
            </a:lvl9pPr>
          </a:lstStyle>
          <a:p>
            <a:endParaRPr/>
          </a:p>
        </p:txBody>
      </p:sp>
    </p:spTree>
    <p:extLst>
      <p:ext uri="{BB962C8B-B14F-4D97-AF65-F5344CB8AC3E}">
        <p14:creationId xmlns:p14="http://schemas.microsoft.com/office/powerpoint/2010/main" val="33334626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ntent Slide">
  <p:cSld name="Content Slide">
    <p:spTree>
      <p:nvGrpSpPr>
        <p:cNvPr id="1" name="Shape 578"/>
        <p:cNvGrpSpPr/>
        <p:nvPr/>
      </p:nvGrpSpPr>
      <p:grpSpPr>
        <a:xfrm>
          <a:off x="0" y="0"/>
          <a:ext cx="0" cy="0"/>
          <a:chOff x="0" y="0"/>
          <a:chExt cx="0" cy="0"/>
        </a:xfrm>
      </p:grpSpPr>
      <p:sp>
        <p:nvSpPr>
          <p:cNvPr id="579" name="Google Shape;579;p65"/>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lvl="0" indent="0" algn="l">
              <a:lnSpc>
                <a:spcPct val="100000"/>
              </a:lnSpc>
              <a:spcBef>
                <a:spcPts val="0"/>
              </a:spcBef>
              <a:spcAft>
                <a:spcPts val="0"/>
              </a:spcAft>
              <a:buClr>
                <a:schemeClr val="accent4"/>
              </a:buClr>
              <a:buSzPts val="1100"/>
              <a:buFont typeface="Century Gothic"/>
              <a:buNone/>
              <a:defRPr sz="1467">
                <a:solidFill>
                  <a:schemeClr val="accent4"/>
                </a:solidFill>
              </a:defRPr>
            </a:lvl1pPr>
            <a:lvl2pPr marL="0" lvl="1" indent="0" algn="l">
              <a:lnSpc>
                <a:spcPct val="100000"/>
              </a:lnSpc>
              <a:spcBef>
                <a:spcPts val="0"/>
              </a:spcBef>
              <a:spcAft>
                <a:spcPts val="0"/>
              </a:spcAft>
              <a:buClr>
                <a:schemeClr val="accent4"/>
              </a:buClr>
              <a:buSzPts val="1100"/>
              <a:buFont typeface="Century Gothic"/>
              <a:buNone/>
              <a:defRPr sz="1467">
                <a:solidFill>
                  <a:schemeClr val="accent4"/>
                </a:solidFill>
              </a:defRPr>
            </a:lvl2pPr>
            <a:lvl3pPr marL="0" lvl="2" indent="0" algn="l">
              <a:lnSpc>
                <a:spcPct val="100000"/>
              </a:lnSpc>
              <a:spcBef>
                <a:spcPts val="0"/>
              </a:spcBef>
              <a:spcAft>
                <a:spcPts val="0"/>
              </a:spcAft>
              <a:buClr>
                <a:schemeClr val="accent4"/>
              </a:buClr>
              <a:buSzPts val="1100"/>
              <a:buFont typeface="Century Gothic"/>
              <a:buNone/>
              <a:defRPr sz="1467">
                <a:solidFill>
                  <a:schemeClr val="accent4"/>
                </a:solidFill>
              </a:defRPr>
            </a:lvl3pPr>
            <a:lvl4pPr marL="0" lvl="3" indent="0" algn="l">
              <a:lnSpc>
                <a:spcPct val="100000"/>
              </a:lnSpc>
              <a:spcBef>
                <a:spcPts val="0"/>
              </a:spcBef>
              <a:spcAft>
                <a:spcPts val="0"/>
              </a:spcAft>
              <a:buClr>
                <a:schemeClr val="accent4"/>
              </a:buClr>
              <a:buSzPts val="1100"/>
              <a:buFont typeface="Century Gothic"/>
              <a:buNone/>
              <a:defRPr sz="1467">
                <a:solidFill>
                  <a:schemeClr val="accent4"/>
                </a:solidFill>
              </a:defRPr>
            </a:lvl4pPr>
            <a:lvl5pPr marL="0" lvl="4" indent="0" algn="l">
              <a:lnSpc>
                <a:spcPct val="100000"/>
              </a:lnSpc>
              <a:spcBef>
                <a:spcPts val="0"/>
              </a:spcBef>
              <a:spcAft>
                <a:spcPts val="0"/>
              </a:spcAft>
              <a:buClr>
                <a:schemeClr val="accent4"/>
              </a:buClr>
              <a:buSzPts val="1100"/>
              <a:buFont typeface="Century Gothic"/>
              <a:buNone/>
              <a:defRPr sz="1467">
                <a:solidFill>
                  <a:schemeClr val="accent4"/>
                </a:solidFill>
              </a:defRPr>
            </a:lvl5pPr>
            <a:lvl6pPr marL="0" lvl="5" indent="0" algn="l">
              <a:lnSpc>
                <a:spcPct val="100000"/>
              </a:lnSpc>
              <a:spcBef>
                <a:spcPts val="0"/>
              </a:spcBef>
              <a:spcAft>
                <a:spcPts val="0"/>
              </a:spcAft>
              <a:buClr>
                <a:schemeClr val="accent4"/>
              </a:buClr>
              <a:buSzPts val="1100"/>
              <a:buFont typeface="Century Gothic"/>
              <a:buNone/>
              <a:defRPr sz="1467">
                <a:solidFill>
                  <a:schemeClr val="accent4"/>
                </a:solidFill>
              </a:defRPr>
            </a:lvl6pPr>
            <a:lvl7pPr marL="0" lvl="6" indent="0" algn="l">
              <a:lnSpc>
                <a:spcPct val="100000"/>
              </a:lnSpc>
              <a:spcBef>
                <a:spcPts val="0"/>
              </a:spcBef>
              <a:spcAft>
                <a:spcPts val="0"/>
              </a:spcAft>
              <a:buClr>
                <a:schemeClr val="accent4"/>
              </a:buClr>
              <a:buSzPts val="1100"/>
              <a:buFont typeface="Century Gothic"/>
              <a:buNone/>
              <a:defRPr sz="1467">
                <a:solidFill>
                  <a:schemeClr val="accent4"/>
                </a:solidFill>
              </a:defRPr>
            </a:lvl7pPr>
            <a:lvl8pPr marL="0" lvl="7" indent="0" algn="l">
              <a:lnSpc>
                <a:spcPct val="100000"/>
              </a:lnSpc>
              <a:spcBef>
                <a:spcPts val="0"/>
              </a:spcBef>
              <a:spcAft>
                <a:spcPts val="0"/>
              </a:spcAft>
              <a:buClr>
                <a:schemeClr val="accent4"/>
              </a:buClr>
              <a:buSzPts val="1100"/>
              <a:buFont typeface="Century Gothic"/>
              <a:buNone/>
              <a:defRPr sz="1467">
                <a:solidFill>
                  <a:schemeClr val="accent4"/>
                </a:solidFill>
              </a:defRPr>
            </a:lvl8pPr>
            <a:lvl9pPr marL="0" lvl="8" indent="0" algn="l">
              <a:lnSpc>
                <a:spcPct val="100000"/>
              </a:lnSpc>
              <a:spcBef>
                <a:spcPts val="0"/>
              </a:spcBef>
              <a:spcAft>
                <a:spcPts val="0"/>
              </a:spcAft>
              <a:buClr>
                <a:schemeClr val="accent4"/>
              </a:buClr>
              <a:buSzPts val="1100"/>
              <a:buFont typeface="Century Gothic"/>
              <a:buNone/>
              <a:defRPr sz="1467">
                <a:solidFill>
                  <a:schemeClr val="accent4"/>
                </a:solidFill>
              </a:defRPr>
            </a:lvl9pPr>
          </a:lstStyle>
          <a:p>
            <a:fld id="{00000000-1234-1234-1234-123412341234}" type="slidenum">
              <a:rPr lang="en" smtClean="0"/>
              <a:pPr/>
              <a:t>‹#›</a:t>
            </a:fld>
            <a:endParaRPr lang="en"/>
          </a:p>
        </p:txBody>
      </p:sp>
      <p:sp>
        <p:nvSpPr>
          <p:cNvPr id="580" name="Google Shape;580;p65"/>
          <p:cNvSpPr txBox="1">
            <a:spLocks noGrp="1"/>
          </p:cNvSpPr>
          <p:nvPr>
            <p:ph type="body" idx="1"/>
          </p:nvPr>
        </p:nvSpPr>
        <p:spPr>
          <a:xfrm>
            <a:off x="609600" y="1740805"/>
            <a:ext cx="10972800" cy="4643032"/>
          </a:xfrm>
          <a:prstGeom prst="rect">
            <a:avLst/>
          </a:prstGeom>
          <a:noFill/>
          <a:ln>
            <a:noFill/>
          </a:ln>
        </p:spPr>
        <p:txBody>
          <a:bodyPr spcFirstLastPara="1" wrap="square" lIns="34275" tIns="34275" rIns="34275" bIns="34275" anchor="t" anchorCtr="0">
            <a:normAutofit/>
          </a:bodyPr>
          <a:lstStyle>
            <a:lvl1pPr marL="609585" lvl="0" indent="-304792" algn="l">
              <a:lnSpc>
                <a:spcPct val="100000"/>
              </a:lnSpc>
              <a:spcBef>
                <a:spcPts val="400"/>
              </a:spcBef>
              <a:spcAft>
                <a:spcPts val="0"/>
              </a:spcAft>
              <a:buClr>
                <a:srgbClr val="A9A8AE"/>
              </a:buClr>
              <a:buSzPts val="1400"/>
              <a:buNone/>
              <a:defRPr/>
            </a:lvl1pPr>
            <a:lvl2pPr marL="1219170" lvl="1" indent="-423323" algn="l">
              <a:lnSpc>
                <a:spcPct val="100000"/>
              </a:lnSpc>
              <a:spcBef>
                <a:spcPts val="400"/>
              </a:spcBef>
              <a:spcAft>
                <a:spcPts val="0"/>
              </a:spcAft>
              <a:buClr>
                <a:srgbClr val="A9A8AE"/>
              </a:buClr>
              <a:buSzPts val="1400"/>
              <a:buChar char="–"/>
              <a:defRPr/>
            </a:lvl2pPr>
            <a:lvl3pPr marL="1828754" lvl="2" indent="-423323" algn="l">
              <a:lnSpc>
                <a:spcPct val="100000"/>
              </a:lnSpc>
              <a:spcBef>
                <a:spcPts val="400"/>
              </a:spcBef>
              <a:spcAft>
                <a:spcPts val="0"/>
              </a:spcAft>
              <a:buClr>
                <a:srgbClr val="A9A8AE"/>
              </a:buClr>
              <a:buSzPts val="1400"/>
              <a:buChar char="•"/>
              <a:defRPr/>
            </a:lvl3pPr>
            <a:lvl4pPr marL="2438339" lvl="3" indent="-423323" algn="l">
              <a:lnSpc>
                <a:spcPct val="100000"/>
              </a:lnSpc>
              <a:spcBef>
                <a:spcPts val="400"/>
              </a:spcBef>
              <a:spcAft>
                <a:spcPts val="0"/>
              </a:spcAft>
              <a:buClr>
                <a:srgbClr val="A9A8AE"/>
              </a:buClr>
              <a:buSzPts val="1400"/>
              <a:buChar char="–"/>
              <a:defRPr/>
            </a:lvl4pPr>
            <a:lvl5pPr marL="3047924" lvl="4" indent="-423323" algn="l">
              <a:lnSpc>
                <a:spcPct val="100000"/>
              </a:lnSpc>
              <a:spcBef>
                <a:spcPts val="400"/>
              </a:spcBef>
              <a:spcAft>
                <a:spcPts val="0"/>
              </a:spcAft>
              <a:buClr>
                <a:srgbClr val="A9A8AE"/>
              </a:buClr>
              <a:buSzPts val="1400"/>
              <a:buChar char="»"/>
              <a:defRPr/>
            </a:lvl5pPr>
            <a:lvl6pPr marL="3657509" lvl="5" indent="-423323" algn="l">
              <a:lnSpc>
                <a:spcPct val="100000"/>
              </a:lnSpc>
              <a:spcBef>
                <a:spcPts val="400"/>
              </a:spcBef>
              <a:spcAft>
                <a:spcPts val="0"/>
              </a:spcAft>
              <a:buClr>
                <a:srgbClr val="A9A8AE"/>
              </a:buClr>
              <a:buSzPts val="1400"/>
              <a:buChar char="•"/>
              <a:defRPr/>
            </a:lvl6pPr>
            <a:lvl7pPr marL="4267093" lvl="6" indent="-423323" algn="l">
              <a:lnSpc>
                <a:spcPct val="100000"/>
              </a:lnSpc>
              <a:spcBef>
                <a:spcPts val="400"/>
              </a:spcBef>
              <a:spcAft>
                <a:spcPts val="0"/>
              </a:spcAft>
              <a:buClr>
                <a:srgbClr val="A9A8AE"/>
              </a:buClr>
              <a:buSzPts val="1400"/>
              <a:buChar char="•"/>
              <a:defRPr/>
            </a:lvl7pPr>
            <a:lvl8pPr marL="4876678" lvl="7" indent="-423323" algn="l">
              <a:lnSpc>
                <a:spcPct val="100000"/>
              </a:lnSpc>
              <a:spcBef>
                <a:spcPts val="400"/>
              </a:spcBef>
              <a:spcAft>
                <a:spcPts val="0"/>
              </a:spcAft>
              <a:buClr>
                <a:srgbClr val="A9A8AE"/>
              </a:buClr>
              <a:buSzPts val="1400"/>
              <a:buChar char="•"/>
              <a:defRPr/>
            </a:lvl8pPr>
            <a:lvl9pPr marL="5486263" lvl="8" indent="-423323" algn="l">
              <a:lnSpc>
                <a:spcPct val="100000"/>
              </a:lnSpc>
              <a:spcBef>
                <a:spcPts val="400"/>
              </a:spcBef>
              <a:spcAft>
                <a:spcPts val="0"/>
              </a:spcAft>
              <a:buClr>
                <a:srgbClr val="A9A8AE"/>
              </a:buClr>
              <a:buSzPts val="1400"/>
              <a:buChar char="•"/>
              <a:defRPr/>
            </a:lvl9pPr>
          </a:lstStyle>
          <a:p>
            <a:endParaRPr/>
          </a:p>
        </p:txBody>
      </p:sp>
      <p:sp>
        <p:nvSpPr>
          <p:cNvPr id="581" name="Google Shape;581;p65"/>
          <p:cNvSpPr txBox="1">
            <a:spLocks noGrp="1"/>
          </p:cNvSpPr>
          <p:nvPr>
            <p:ph type="title"/>
          </p:nvPr>
        </p:nvSpPr>
        <p:spPr>
          <a:xfrm>
            <a:off x="609600" y="1099071"/>
            <a:ext cx="10972800" cy="503239"/>
          </a:xfrm>
          <a:prstGeom prst="rect">
            <a:avLst/>
          </a:prstGeom>
          <a:noFill/>
          <a:ln>
            <a:noFill/>
          </a:ln>
        </p:spPr>
        <p:txBody>
          <a:bodyPr spcFirstLastPara="1" wrap="square" lIns="34275" tIns="34275" rIns="34275" bIns="34275" anchor="ctr" anchorCtr="0">
            <a:normAutofit/>
          </a:bodyPr>
          <a:lstStyle>
            <a:lvl1pPr lvl="0" algn="ctr">
              <a:lnSpc>
                <a:spcPct val="100000"/>
              </a:lnSpc>
              <a:spcBef>
                <a:spcPts val="0"/>
              </a:spcBef>
              <a:spcAft>
                <a:spcPts val="0"/>
              </a:spcAft>
              <a:buClr>
                <a:srgbClr val="55545A"/>
              </a:buClr>
              <a:buSzPts val="2700"/>
              <a:buFont typeface="Century Gothic"/>
              <a:buNone/>
              <a:defRPr b="1"/>
            </a:lvl1pPr>
            <a:lvl2pPr lvl="1" algn="ctr">
              <a:lnSpc>
                <a:spcPct val="100000"/>
              </a:lnSpc>
              <a:spcBef>
                <a:spcPts val="0"/>
              </a:spcBef>
              <a:spcAft>
                <a:spcPts val="0"/>
              </a:spcAft>
              <a:buClr>
                <a:srgbClr val="55545A"/>
              </a:buClr>
              <a:buSzPts val="1400"/>
              <a:buNone/>
              <a:defRPr/>
            </a:lvl2pPr>
            <a:lvl3pPr lvl="2" algn="ctr">
              <a:lnSpc>
                <a:spcPct val="100000"/>
              </a:lnSpc>
              <a:spcBef>
                <a:spcPts val="0"/>
              </a:spcBef>
              <a:spcAft>
                <a:spcPts val="0"/>
              </a:spcAft>
              <a:buClr>
                <a:srgbClr val="55545A"/>
              </a:buClr>
              <a:buSzPts val="1400"/>
              <a:buNone/>
              <a:defRPr/>
            </a:lvl3pPr>
            <a:lvl4pPr lvl="3" algn="ctr">
              <a:lnSpc>
                <a:spcPct val="100000"/>
              </a:lnSpc>
              <a:spcBef>
                <a:spcPts val="0"/>
              </a:spcBef>
              <a:spcAft>
                <a:spcPts val="0"/>
              </a:spcAft>
              <a:buClr>
                <a:srgbClr val="55545A"/>
              </a:buClr>
              <a:buSzPts val="1400"/>
              <a:buNone/>
              <a:defRPr/>
            </a:lvl4pPr>
            <a:lvl5pPr lvl="4" algn="ctr">
              <a:lnSpc>
                <a:spcPct val="100000"/>
              </a:lnSpc>
              <a:spcBef>
                <a:spcPts val="0"/>
              </a:spcBef>
              <a:spcAft>
                <a:spcPts val="0"/>
              </a:spcAft>
              <a:buClr>
                <a:srgbClr val="55545A"/>
              </a:buClr>
              <a:buSzPts val="1400"/>
              <a:buNone/>
              <a:defRPr/>
            </a:lvl5pPr>
            <a:lvl6pPr lvl="5" algn="ctr">
              <a:lnSpc>
                <a:spcPct val="100000"/>
              </a:lnSpc>
              <a:spcBef>
                <a:spcPts val="0"/>
              </a:spcBef>
              <a:spcAft>
                <a:spcPts val="0"/>
              </a:spcAft>
              <a:buClr>
                <a:srgbClr val="55545A"/>
              </a:buClr>
              <a:buSzPts val="1400"/>
              <a:buNone/>
              <a:defRPr/>
            </a:lvl6pPr>
            <a:lvl7pPr lvl="6" algn="ctr">
              <a:lnSpc>
                <a:spcPct val="100000"/>
              </a:lnSpc>
              <a:spcBef>
                <a:spcPts val="0"/>
              </a:spcBef>
              <a:spcAft>
                <a:spcPts val="0"/>
              </a:spcAft>
              <a:buClr>
                <a:srgbClr val="55545A"/>
              </a:buClr>
              <a:buSzPts val="1400"/>
              <a:buNone/>
              <a:defRPr/>
            </a:lvl7pPr>
            <a:lvl8pPr lvl="7" algn="ctr">
              <a:lnSpc>
                <a:spcPct val="100000"/>
              </a:lnSpc>
              <a:spcBef>
                <a:spcPts val="0"/>
              </a:spcBef>
              <a:spcAft>
                <a:spcPts val="0"/>
              </a:spcAft>
              <a:buClr>
                <a:srgbClr val="55545A"/>
              </a:buClr>
              <a:buSzPts val="1400"/>
              <a:buNone/>
              <a:defRPr/>
            </a:lvl8pPr>
            <a:lvl9pPr lvl="8" algn="ctr">
              <a:lnSpc>
                <a:spcPct val="100000"/>
              </a:lnSpc>
              <a:spcBef>
                <a:spcPts val="0"/>
              </a:spcBef>
              <a:spcAft>
                <a:spcPts val="0"/>
              </a:spcAft>
              <a:buClr>
                <a:srgbClr val="55545A"/>
              </a:buClr>
              <a:buSzPts val="1400"/>
              <a:buNone/>
              <a:defRPr/>
            </a:lvl9pPr>
          </a:lstStyle>
          <a:p>
            <a:endParaRPr/>
          </a:p>
        </p:txBody>
      </p:sp>
      <p:sp>
        <p:nvSpPr>
          <p:cNvPr id="582" name="Google Shape;582;p65"/>
          <p:cNvSpPr txBox="1">
            <a:spLocks noGrp="1"/>
          </p:cNvSpPr>
          <p:nvPr>
            <p:ph type="body" idx="2"/>
          </p:nvPr>
        </p:nvSpPr>
        <p:spPr>
          <a:xfrm>
            <a:off x="609602" y="859979"/>
            <a:ext cx="10972801" cy="239092"/>
          </a:xfrm>
          <a:prstGeom prst="rect">
            <a:avLst/>
          </a:prstGeom>
          <a:noFill/>
          <a:ln>
            <a:noFill/>
          </a:ln>
        </p:spPr>
        <p:txBody>
          <a:bodyPr spcFirstLastPara="1" wrap="square" lIns="34275" tIns="34275" rIns="34275" bIns="34275" anchor="t" anchorCtr="0">
            <a:normAutofit/>
          </a:bodyPr>
          <a:lstStyle>
            <a:lvl1pPr marL="609585" lvl="0" indent="-304792" algn="ctr">
              <a:lnSpc>
                <a:spcPct val="100000"/>
              </a:lnSpc>
              <a:spcBef>
                <a:spcPts val="267"/>
              </a:spcBef>
              <a:spcAft>
                <a:spcPts val="0"/>
              </a:spcAft>
              <a:buClr>
                <a:srgbClr val="A9A8AE"/>
              </a:buClr>
              <a:buSzPts val="800"/>
              <a:buFont typeface="Century Gothic"/>
              <a:buNone/>
              <a:defRPr sz="1067"/>
            </a:lvl1pPr>
            <a:lvl2pPr marL="1219170" lvl="1" indent="-423323" algn="l">
              <a:lnSpc>
                <a:spcPct val="100000"/>
              </a:lnSpc>
              <a:spcBef>
                <a:spcPts val="400"/>
              </a:spcBef>
              <a:spcAft>
                <a:spcPts val="0"/>
              </a:spcAft>
              <a:buClr>
                <a:srgbClr val="A9A8AE"/>
              </a:buClr>
              <a:buSzPts val="1400"/>
              <a:buChar char="–"/>
              <a:defRPr/>
            </a:lvl2pPr>
            <a:lvl3pPr marL="1828754" lvl="2" indent="-423323" algn="l">
              <a:lnSpc>
                <a:spcPct val="100000"/>
              </a:lnSpc>
              <a:spcBef>
                <a:spcPts val="400"/>
              </a:spcBef>
              <a:spcAft>
                <a:spcPts val="0"/>
              </a:spcAft>
              <a:buClr>
                <a:srgbClr val="A9A8AE"/>
              </a:buClr>
              <a:buSzPts val="1400"/>
              <a:buChar char="•"/>
              <a:defRPr/>
            </a:lvl3pPr>
            <a:lvl4pPr marL="2438339" lvl="3" indent="-423323" algn="l">
              <a:lnSpc>
                <a:spcPct val="100000"/>
              </a:lnSpc>
              <a:spcBef>
                <a:spcPts val="400"/>
              </a:spcBef>
              <a:spcAft>
                <a:spcPts val="0"/>
              </a:spcAft>
              <a:buClr>
                <a:srgbClr val="A9A8AE"/>
              </a:buClr>
              <a:buSzPts val="1400"/>
              <a:buChar char="–"/>
              <a:defRPr/>
            </a:lvl4pPr>
            <a:lvl5pPr marL="3047924" lvl="4" indent="-423323" algn="l">
              <a:lnSpc>
                <a:spcPct val="100000"/>
              </a:lnSpc>
              <a:spcBef>
                <a:spcPts val="400"/>
              </a:spcBef>
              <a:spcAft>
                <a:spcPts val="0"/>
              </a:spcAft>
              <a:buClr>
                <a:srgbClr val="A9A8AE"/>
              </a:buClr>
              <a:buSzPts val="1400"/>
              <a:buChar char="»"/>
              <a:defRPr/>
            </a:lvl5pPr>
            <a:lvl6pPr marL="3657509" lvl="5" indent="-423323" algn="l">
              <a:lnSpc>
                <a:spcPct val="100000"/>
              </a:lnSpc>
              <a:spcBef>
                <a:spcPts val="400"/>
              </a:spcBef>
              <a:spcAft>
                <a:spcPts val="0"/>
              </a:spcAft>
              <a:buClr>
                <a:srgbClr val="A9A8AE"/>
              </a:buClr>
              <a:buSzPts val="1400"/>
              <a:buChar char="•"/>
              <a:defRPr/>
            </a:lvl6pPr>
            <a:lvl7pPr marL="4267093" lvl="6" indent="-423323" algn="l">
              <a:lnSpc>
                <a:spcPct val="100000"/>
              </a:lnSpc>
              <a:spcBef>
                <a:spcPts val="400"/>
              </a:spcBef>
              <a:spcAft>
                <a:spcPts val="0"/>
              </a:spcAft>
              <a:buClr>
                <a:srgbClr val="A9A8AE"/>
              </a:buClr>
              <a:buSzPts val="1400"/>
              <a:buChar char="•"/>
              <a:defRPr/>
            </a:lvl7pPr>
            <a:lvl8pPr marL="4876678" lvl="7" indent="-423323" algn="l">
              <a:lnSpc>
                <a:spcPct val="100000"/>
              </a:lnSpc>
              <a:spcBef>
                <a:spcPts val="400"/>
              </a:spcBef>
              <a:spcAft>
                <a:spcPts val="0"/>
              </a:spcAft>
              <a:buClr>
                <a:srgbClr val="A9A8AE"/>
              </a:buClr>
              <a:buSzPts val="1400"/>
              <a:buChar char="•"/>
              <a:defRPr/>
            </a:lvl8pPr>
            <a:lvl9pPr marL="5486263" lvl="8" indent="-423323" algn="l">
              <a:lnSpc>
                <a:spcPct val="100000"/>
              </a:lnSpc>
              <a:spcBef>
                <a:spcPts val="400"/>
              </a:spcBef>
              <a:spcAft>
                <a:spcPts val="0"/>
              </a:spcAft>
              <a:buClr>
                <a:srgbClr val="A9A8AE"/>
              </a:buClr>
              <a:buSzPts val="1400"/>
              <a:buChar char="•"/>
              <a:defRPr/>
            </a:lvl9pPr>
          </a:lstStyle>
          <a:p>
            <a:endParaRPr/>
          </a:p>
        </p:txBody>
      </p:sp>
      <p:sp>
        <p:nvSpPr>
          <p:cNvPr id="583" name="Google Shape;583;p65"/>
          <p:cNvSpPr txBox="1"/>
          <p:nvPr/>
        </p:nvSpPr>
        <p:spPr>
          <a:xfrm>
            <a:off x="163496" y="6399226"/>
            <a:ext cx="529592" cy="379615"/>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chemeClr val="accent1"/>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584" name="Google Shape;584;p65"/>
          <p:cNvSpPr txBox="1"/>
          <p:nvPr/>
        </p:nvSpPr>
        <p:spPr>
          <a:xfrm>
            <a:off x="10024607" y="6399226"/>
            <a:ext cx="1856631" cy="2769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chemeClr val="accent1"/>
              </a:buClr>
              <a:buSzPts val="900"/>
              <a:buFont typeface="Century Gothic"/>
              <a:buNone/>
            </a:pPr>
            <a:r>
              <a:rPr lang="en" sz="1200" b="0" i="0" u="none" strike="noStrike" cap="none">
                <a:solidFill>
                  <a:schemeClr val="accent1"/>
                </a:solidFill>
                <a:latin typeface="Century Gothic"/>
                <a:ea typeface="Century Gothic"/>
                <a:cs typeface="Century Gothic"/>
                <a:sym typeface="Century Gothic"/>
              </a:rPr>
              <a:t>www.heirsholdings.com</a:t>
            </a:r>
            <a:endParaRPr sz="1467"/>
          </a:p>
        </p:txBody>
      </p:sp>
      <p:cxnSp>
        <p:nvCxnSpPr>
          <p:cNvPr id="585" name="Google Shape;585;p65"/>
          <p:cNvCxnSpPr>
            <a:stCxn id="583" idx="0"/>
            <a:endCxn id="584" idx="0"/>
          </p:cNvCxnSpPr>
          <p:nvPr/>
        </p:nvCxnSpPr>
        <p:spPr>
          <a:xfrm>
            <a:off x="428292" y="6399226"/>
            <a:ext cx="10524631" cy="0"/>
          </a:xfrm>
          <a:prstGeom prst="straightConnector1">
            <a:avLst/>
          </a:prstGeom>
          <a:noFill/>
          <a:ln w="9525" cap="flat" cmpd="sng">
            <a:solidFill>
              <a:srgbClr val="F90000"/>
            </a:solidFill>
            <a:prstDash val="solid"/>
            <a:round/>
            <a:headEnd type="none" w="sm" len="sm"/>
            <a:tailEnd type="none" w="sm" len="sm"/>
          </a:ln>
        </p:spPr>
      </p:cxnSp>
    </p:spTree>
    <p:extLst>
      <p:ext uri="{BB962C8B-B14F-4D97-AF65-F5344CB8AC3E}">
        <p14:creationId xmlns:p14="http://schemas.microsoft.com/office/powerpoint/2010/main" val="38454996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A8593-22B5-D9D0-7AA3-397D975523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25D4B3E-452D-CF17-4506-CED2FF50E7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98E6823-A815-B462-58E8-A24841DD031A}"/>
              </a:ext>
            </a:extLst>
          </p:cNvPr>
          <p:cNvSpPr>
            <a:spLocks noGrp="1"/>
          </p:cNvSpPr>
          <p:nvPr>
            <p:ph type="dt" sz="half" idx="10"/>
          </p:nvPr>
        </p:nvSpPr>
        <p:spPr/>
        <p:txBody>
          <a:bodyPr/>
          <a:lstStyle/>
          <a:p>
            <a:fld id="{4BDF68E2-58F2-4D09-BE8B-E3BD06533059}" type="datetimeFigureOut">
              <a:rPr lang="en-US" smtClean="0"/>
              <a:t>5/21/2024</a:t>
            </a:fld>
            <a:endParaRPr lang="en-US" dirty="0"/>
          </a:p>
        </p:txBody>
      </p:sp>
      <p:sp>
        <p:nvSpPr>
          <p:cNvPr id="5" name="Footer Placeholder 4">
            <a:extLst>
              <a:ext uri="{FF2B5EF4-FFF2-40B4-BE49-F238E27FC236}">
                <a16:creationId xmlns:a16="http://schemas.microsoft.com/office/drawing/2014/main" id="{60C0F36F-0905-DA9E-756B-123C58D2CCB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DC19A0B-388F-63C0-C10A-14742AEEAD58}"/>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830048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100" b="1" i="0">
                <a:solidFill>
                  <a:srgbClr val="52555A"/>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1600" b="1" i="0">
                <a:solidFill>
                  <a:srgbClr val="FF0000"/>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5/21/2024</a:t>
            </a:fld>
            <a:endParaRPr lang="en-US"/>
          </a:p>
        </p:txBody>
      </p:sp>
      <p:sp>
        <p:nvSpPr>
          <p:cNvPr id="6" name="Holder 6"/>
          <p:cNvSpPr>
            <a:spLocks noGrp="1"/>
          </p:cNvSpPr>
          <p:nvPr>
            <p:ph type="sldNum" sz="quarter" idx="7"/>
          </p:nvPr>
        </p:nvSpPr>
        <p:spPr/>
        <p:txBody>
          <a:bodyPr lIns="0" tIns="0" rIns="0" bIns="0"/>
          <a:lstStyle>
            <a:lvl1pPr>
              <a:defRPr sz="1050" b="0" i="0">
                <a:solidFill>
                  <a:srgbClr val="54535A"/>
                </a:solidFill>
                <a:latin typeface="Calibri"/>
                <a:cs typeface="Calibri"/>
              </a:defRPr>
            </a:lvl1pPr>
          </a:lstStyle>
          <a:p>
            <a:pPr marL="38100">
              <a:lnSpc>
                <a:spcPts val="1185"/>
              </a:lnSpc>
            </a:pPr>
            <a:fld id="{81D60167-4931-47E6-BA6A-407CBD079E47}" type="slidenum">
              <a:rPr spc="5" dirty="0"/>
              <a:t>‹#›</a:t>
            </a:fld>
            <a:endParaRPr spc="5" dirty="0"/>
          </a:p>
        </p:txBody>
      </p:sp>
    </p:spTree>
    <p:extLst>
      <p:ext uri="{BB962C8B-B14F-4D97-AF65-F5344CB8AC3E}">
        <p14:creationId xmlns:p14="http://schemas.microsoft.com/office/powerpoint/2010/main" val="12112787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EF036CC-87FF-4642-AAAC-0967A0731FA0}"/>
              </a:ext>
            </a:extLst>
          </p:cNvPr>
          <p:cNvSpPr>
            <a:spLocks noGrp="1"/>
          </p:cNvSpPr>
          <p:nvPr>
            <p:ph type="pic" sz="quarter" idx="10" hasCustomPrompt="1"/>
          </p:nvPr>
        </p:nvSpPr>
        <p:spPr>
          <a:xfrm>
            <a:off x="4250111" y="829250"/>
            <a:ext cx="3691776" cy="5199497"/>
          </a:xfrm>
          <a:solidFill>
            <a:schemeClr val="bg1">
              <a:lumMod val="95000"/>
            </a:schemeClr>
          </a:solidFill>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b="0" i="0"/>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64323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7471A8F-B3E4-414B-A303-194043C55699}"/>
              </a:ext>
            </a:extLst>
          </p:cNvPr>
          <p:cNvSpPr>
            <a:spLocks noGrp="1"/>
          </p:cNvSpPr>
          <p:nvPr>
            <p:ph type="pic" sz="quarter" idx="10" hasCustomPrompt="1"/>
          </p:nvPr>
        </p:nvSpPr>
        <p:spPr>
          <a:xfrm>
            <a:off x="609600" y="609600"/>
            <a:ext cx="10972800" cy="5638800"/>
          </a:xfrm>
          <a:custGeom>
            <a:avLst/>
            <a:gdLst>
              <a:gd name="connsiteX0" fmla="*/ 0 w 10972800"/>
              <a:gd name="connsiteY0" fmla="*/ 0 h 5638800"/>
              <a:gd name="connsiteX1" fmla="*/ 10972800 w 10972800"/>
              <a:gd name="connsiteY1" fmla="*/ 0 h 5638800"/>
              <a:gd name="connsiteX2" fmla="*/ 10972800 w 10972800"/>
              <a:gd name="connsiteY2" fmla="*/ 5638800 h 5638800"/>
              <a:gd name="connsiteX3" fmla="*/ 0 w 10972800"/>
              <a:gd name="connsiteY3" fmla="*/ 5638800 h 5638800"/>
            </a:gdLst>
            <a:ahLst/>
            <a:cxnLst>
              <a:cxn ang="0">
                <a:pos x="connsiteX0" y="connsiteY0"/>
              </a:cxn>
              <a:cxn ang="0">
                <a:pos x="connsiteX1" y="connsiteY1"/>
              </a:cxn>
              <a:cxn ang="0">
                <a:pos x="connsiteX2" y="connsiteY2"/>
              </a:cxn>
              <a:cxn ang="0">
                <a:pos x="connsiteX3" y="connsiteY3"/>
              </a:cxn>
            </a:cxnLst>
            <a:rect l="l" t="t" r="r" b="b"/>
            <a:pathLst>
              <a:path w="10972800" h="5638800">
                <a:moveTo>
                  <a:pt x="0" y="0"/>
                </a:moveTo>
                <a:lnTo>
                  <a:pt x="10972800" y="0"/>
                </a:lnTo>
                <a:lnTo>
                  <a:pt x="10972800" y="5638800"/>
                </a:lnTo>
                <a:lnTo>
                  <a:pt x="0" y="5638800"/>
                </a:lnTo>
                <a:close/>
              </a:path>
            </a:pathLst>
          </a:custGeom>
        </p:spPr>
        <p:txBody>
          <a:bodyPr wrap="square">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27757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C01D81A-7E28-5049-96FC-EE28D31E463A}"/>
              </a:ext>
            </a:extLst>
          </p:cNvPr>
          <p:cNvSpPr>
            <a:spLocks noGrp="1"/>
          </p:cNvSpPr>
          <p:nvPr>
            <p:ph type="pic" sz="quarter" idx="10"/>
          </p:nvPr>
        </p:nvSpPr>
        <p:spPr>
          <a:xfrm>
            <a:off x="0" y="0"/>
            <a:ext cx="4059936" cy="6858000"/>
          </a:xfrm>
        </p:spPr>
        <p:txBody>
          <a:bodyPr/>
          <a:lstStyle/>
          <a:p>
            <a:endParaRPr lang="en-US"/>
          </a:p>
        </p:txBody>
      </p:sp>
      <p:sp>
        <p:nvSpPr>
          <p:cNvPr id="10" name="Picture Placeholder 2">
            <a:extLst>
              <a:ext uri="{FF2B5EF4-FFF2-40B4-BE49-F238E27FC236}">
                <a16:creationId xmlns:a16="http://schemas.microsoft.com/office/drawing/2014/main" id="{40107364-5703-B140-855C-C8668A97BDF6}"/>
              </a:ext>
            </a:extLst>
          </p:cNvPr>
          <p:cNvSpPr>
            <a:spLocks noGrp="1"/>
          </p:cNvSpPr>
          <p:nvPr>
            <p:ph type="pic" sz="quarter" idx="11"/>
          </p:nvPr>
        </p:nvSpPr>
        <p:spPr>
          <a:xfrm>
            <a:off x="4072130" y="0"/>
            <a:ext cx="4059936" cy="6858000"/>
          </a:xfrm>
        </p:spPr>
        <p:txBody>
          <a:bodyPr/>
          <a:lstStyle/>
          <a:p>
            <a:endParaRPr lang="en-US"/>
          </a:p>
        </p:txBody>
      </p:sp>
      <p:sp>
        <p:nvSpPr>
          <p:cNvPr id="11" name="Picture Placeholder 2">
            <a:extLst>
              <a:ext uri="{FF2B5EF4-FFF2-40B4-BE49-F238E27FC236}">
                <a16:creationId xmlns:a16="http://schemas.microsoft.com/office/drawing/2014/main" id="{18590CD5-1902-7F4E-8599-1C23C54529FC}"/>
              </a:ext>
            </a:extLst>
          </p:cNvPr>
          <p:cNvSpPr>
            <a:spLocks noGrp="1"/>
          </p:cNvSpPr>
          <p:nvPr>
            <p:ph type="pic" sz="quarter" idx="12"/>
          </p:nvPr>
        </p:nvSpPr>
        <p:spPr>
          <a:xfrm>
            <a:off x="8132064" y="0"/>
            <a:ext cx="4059936" cy="6858000"/>
          </a:xfrm>
        </p:spPr>
        <p:txBody>
          <a:bodyPr/>
          <a:lstStyle/>
          <a:p>
            <a:endParaRPr lang="en-US"/>
          </a:p>
        </p:txBody>
      </p:sp>
    </p:spTree>
    <p:extLst>
      <p:ext uri="{BB962C8B-B14F-4D97-AF65-F5344CB8AC3E}">
        <p14:creationId xmlns:p14="http://schemas.microsoft.com/office/powerpoint/2010/main" val="67096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25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500"/>
                                  </p:stCondLst>
                                  <p:endCondLst>
                                    <p:cond evt="begin" delay="0">
                                      <p:tn val="13"/>
                                    </p:cond>
                                  </p:end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ppt_x"/>
                                          </p:val>
                                        </p:tav>
                                        <p:tav tm="100000">
                                          <p:val>
                                            <p:strVal val="#ppt_x"/>
                                          </p:val>
                                        </p:tav>
                                      </p:tavLst>
                                    </p:anim>
                                    <p:anim calcmode="lin" valueType="num">
                                      <p:cBhvr additive="base">
                                        <p:cTn id="16"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51D1E2CE-7E19-4C72-822B-FC82631A57BD}"/>
              </a:ext>
            </a:extLst>
          </p:cNvPr>
          <p:cNvSpPr>
            <a:spLocks noGrp="1"/>
          </p:cNvSpPr>
          <p:nvPr>
            <p:ph type="pic" sz="quarter" idx="11"/>
          </p:nvPr>
        </p:nvSpPr>
        <p:spPr>
          <a:xfrm>
            <a:off x="2438401" y="685800"/>
            <a:ext cx="5867401" cy="6172200"/>
          </a:xfrm>
          <a:custGeom>
            <a:avLst/>
            <a:gdLst>
              <a:gd name="connsiteX0" fmla="*/ 0 w 5867401"/>
              <a:gd name="connsiteY0" fmla="*/ 0 h 6172200"/>
              <a:gd name="connsiteX1" fmla="*/ 5867401 w 5867401"/>
              <a:gd name="connsiteY1" fmla="*/ 0 h 6172200"/>
              <a:gd name="connsiteX2" fmla="*/ 5867401 w 5867401"/>
              <a:gd name="connsiteY2" fmla="*/ 6172200 h 6172200"/>
              <a:gd name="connsiteX3" fmla="*/ 0 w 5867401"/>
              <a:gd name="connsiteY3" fmla="*/ 6172200 h 6172200"/>
            </a:gdLst>
            <a:ahLst/>
            <a:cxnLst>
              <a:cxn ang="0">
                <a:pos x="connsiteX0" y="connsiteY0"/>
              </a:cxn>
              <a:cxn ang="0">
                <a:pos x="connsiteX1" y="connsiteY1"/>
              </a:cxn>
              <a:cxn ang="0">
                <a:pos x="connsiteX2" y="connsiteY2"/>
              </a:cxn>
              <a:cxn ang="0">
                <a:pos x="connsiteX3" y="connsiteY3"/>
              </a:cxn>
            </a:cxnLst>
            <a:rect l="l" t="t" r="r" b="b"/>
            <a:pathLst>
              <a:path w="5867401" h="6172200">
                <a:moveTo>
                  <a:pt x="0" y="0"/>
                </a:moveTo>
                <a:lnTo>
                  <a:pt x="5867401" y="0"/>
                </a:lnTo>
                <a:lnTo>
                  <a:pt x="5867401" y="6172200"/>
                </a:lnTo>
                <a:lnTo>
                  <a:pt x="0" y="6172200"/>
                </a:lnTo>
                <a:close/>
              </a:path>
            </a:pathLst>
          </a:custGeom>
          <a:noFill/>
          <a:effectLst>
            <a:outerShdw blurRad="901700" dist="38100" dir="16200000" algn="t" rotWithShape="0">
              <a:prstClr val="black">
                <a:alpha val="40000"/>
              </a:prstClr>
            </a:outerShdw>
          </a:effectLst>
        </p:spPr>
        <p:txBody>
          <a:bodyPr wrap="square">
            <a:noAutofit/>
          </a:bodyPr>
          <a:lstStyle/>
          <a:p>
            <a:endParaRPr lang="en-US"/>
          </a:p>
        </p:txBody>
      </p:sp>
    </p:spTree>
    <p:extLst>
      <p:ext uri="{BB962C8B-B14F-4D97-AF65-F5344CB8AC3E}">
        <p14:creationId xmlns:p14="http://schemas.microsoft.com/office/powerpoint/2010/main" val="321060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7FCB5B9-3CEA-9049-8C34-3014092CFD80}"/>
              </a:ext>
            </a:extLst>
          </p:cNvPr>
          <p:cNvSpPr>
            <a:spLocks noGrp="1"/>
          </p:cNvSpPr>
          <p:nvPr>
            <p:ph type="pic" sz="quarter" idx="10" hasCustomPrompt="1"/>
          </p:nvPr>
        </p:nvSpPr>
        <p:spPr>
          <a:xfrm>
            <a:off x="609600" y="457200"/>
            <a:ext cx="10972800" cy="4191000"/>
          </a:xfrm>
          <a:noFill/>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b="0" i="0"/>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33832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2" presetClass="entr" presetSubtype="8"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624"/>
        <p:cNvGrpSpPr/>
        <p:nvPr/>
      </p:nvGrpSpPr>
      <p:grpSpPr>
        <a:xfrm>
          <a:off x="0" y="0"/>
          <a:ext cx="0" cy="0"/>
          <a:chOff x="0" y="0"/>
          <a:chExt cx="0" cy="0"/>
        </a:xfrm>
      </p:grpSpPr>
      <p:sp>
        <p:nvSpPr>
          <p:cNvPr id="625" name="Google Shape;625;p73"/>
          <p:cNvSpPr txBox="1">
            <a:spLocks noGrp="1"/>
          </p:cNvSpPr>
          <p:nvPr>
            <p:ph type="title"/>
          </p:nvPr>
        </p:nvSpPr>
        <p:spPr>
          <a:xfrm>
            <a:off x="839788"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26" name="Google Shape;626;p73"/>
          <p:cNvSpPr txBox="1">
            <a:spLocks noGrp="1"/>
          </p:cNvSpPr>
          <p:nvPr>
            <p:ph type="body" idx="1"/>
          </p:nvPr>
        </p:nvSpPr>
        <p:spPr>
          <a:xfrm>
            <a:off x="839788" y="1681163"/>
            <a:ext cx="5157600" cy="824000"/>
          </a:xfrm>
          <a:prstGeom prst="rect">
            <a:avLst/>
          </a:prstGeom>
          <a:noFill/>
          <a:ln>
            <a:noFill/>
          </a:ln>
        </p:spPr>
        <p:txBody>
          <a:bodyPr spcFirstLastPara="1" wrap="square" lIns="68575" tIns="34275" rIns="68575" bIns="34275" anchor="b" anchorCtr="0">
            <a:normAutofit/>
          </a:bodyPr>
          <a:lstStyle>
            <a:lvl1pPr marL="609585" lvl="0" indent="-304792" algn="l" rtl="0">
              <a:lnSpc>
                <a:spcPct val="90000"/>
              </a:lnSpc>
              <a:spcBef>
                <a:spcPts val="1067"/>
              </a:spcBef>
              <a:spcAft>
                <a:spcPts val="0"/>
              </a:spcAft>
              <a:buClr>
                <a:schemeClr val="dk1"/>
              </a:buClr>
              <a:buSzPts val="1800"/>
              <a:buNone/>
              <a:defRPr sz="2400" b="1"/>
            </a:lvl1pPr>
            <a:lvl2pPr marL="1219170" lvl="1" indent="-304792" algn="l" rtl="0">
              <a:lnSpc>
                <a:spcPct val="90000"/>
              </a:lnSpc>
              <a:spcBef>
                <a:spcPts val="533"/>
              </a:spcBef>
              <a:spcAft>
                <a:spcPts val="0"/>
              </a:spcAft>
              <a:buClr>
                <a:schemeClr val="dk1"/>
              </a:buClr>
              <a:buSzPts val="1500"/>
              <a:buNone/>
              <a:defRPr sz="2000" b="1"/>
            </a:lvl2pPr>
            <a:lvl3pPr marL="1828754" lvl="2" indent="-304792" algn="l" rtl="0">
              <a:lnSpc>
                <a:spcPct val="90000"/>
              </a:lnSpc>
              <a:spcBef>
                <a:spcPts val="533"/>
              </a:spcBef>
              <a:spcAft>
                <a:spcPts val="0"/>
              </a:spcAft>
              <a:buClr>
                <a:schemeClr val="dk1"/>
              </a:buClr>
              <a:buSzPts val="1400"/>
              <a:buNone/>
              <a:defRPr sz="1867" b="1"/>
            </a:lvl3pPr>
            <a:lvl4pPr marL="2438339" lvl="3" indent="-304792" algn="l" rtl="0">
              <a:lnSpc>
                <a:spcPct val="90000"/>
              </a:lnSpc>
              <a:spcBef>
                <a:spcPts val="533"/>
              </a:spcBef>
              <a:spcAft>
                <a:spcPts val="0"/>
              </a:spcAft>
              <a:buClr>
                <a:schemeClr val="dk1"/>
              </a:buClr>
              <a:buSzPts val="1200"/>
              <a:buNone/>
              <a:defRPr sz="1600" b="1"/>
            </a:lvl4pPr>
            <a:lvl5pPr marL="3047924" lvl="4" indent="-304792" algn="l" rtl="0">
              <a:lnSpc>
                <a:spcPct val="90000"/>
              </a:lnSpc>
              <a:spcBef>
                <a:spcPts val="533"/>
              </a:spcBef>
              <a:spcAft>
                <a:spcPts val="0"/>
              </a:spcAft>
              <a:buClr>
                <a:schemeClr val="dk1"/>
              </a:buClr>
              <a:buSzPts val="1200"/>
              <a:buNone/>
              <a:defRPr sz="1600" b="1"/>
            </a:lvl5pPr>
            <a:lvl6pPr marL="3657509" lvl="5" indent="-304792" algn="l" rtl="0">
              <a:lnSpc>
                <a:spcPct val="90000"/>
              </a:lnSpc>
              <a:spcBef>
                <a:spcPts val="533"/>
              </a:spcBef>
              <a:spcAft>
                <a:spcPts val="0"/>
              </a:spcAft>
              <a:buClr>
                <a:schemeClr val="dk1"/>
              </a:buClr>
              <a:buSzPts val="1200"/>
              <a:buNone/>
              <a:defRPr sz="1600" b="1"/>
            </a:lvl6pPr>
            <a:lvl7pPr marL="4267093" lvl="6" indent="-304792" algn="l" rtl="0">
              <a:lnSpc>
                <a:spcPct val="90000"/>
              </a:lnSpc>
              <a:spcBef>
                <a:spcPts val="533"/>
              </a:spcBef>
              <a:spcAft>
                <a:spcPts val="0"/>
              </a:spcAft>
              <a:buClr>
                <a:schemeClr val="dk1"/>
              </a:buClr>
              <a:buSzPts val="1200"/>
              <a:buNone/>
              <a:defRPr sz="1600" b="1"/>
            </a:lvl7pPr>
            <a:lvl8pPr marL="4876678" lvl="7" indent="-304792" algn="l" rtl="0">
              <a:lnSpc>
                <a:spcPct val="90000"/>
              </a:lnSpc>
              <a:spcBef>
                <a:spcPts val="533"/>
              </a:spcBef>
              <a:spcAft>
                <a:spcPts val="0"/>
              </a:spcAft>
              <a:buClr>
                <a:schemeClr val="dk1"/>
              </a:buClr>
              <a:buSzPts val="1200"/>
              <a:buNone/>
              <a:defRPr sz="1600" b="1"/>
            </a:lvl8pPr>
            <a:lvl9pPr marL="5486263" lvl="8" indent="-304792" algn="l" rtl="0">
              <a:lnSpc>
                <a:spcPct val="90000"/>
              </a:lnSpc>
              <a:spcBef>
                <a:spcPts val="533"/>
              </a:spcBef>
              <a:spcAft>
                <a:spcPts val="0"/>
              </a:spcAft>
              <a:buClr>
                <a:schemeClr val="dk1"/>
              </a:buClr>
              <a:buSzPts val="1200"/>
              <a:buNone/>
              <a:defRPr sz="1600" b="1"/>
            </a:lvl9pPr>
          </a:lstStyle>
          <a:p>
            <a:endParaRPr/>
          </a:p>
        </p:txBody>
      </p:sp>
      <p:sp>
        <p:nvSpPr>
          <p:cNvPr id="627" name="Google Shape;627;p73"/>
          <p:cNvSpPr txBox="1">
            <a:spLocks noGrp="1"/>
          </p:cNvSpPr>
          <p:nvPr>
            <p:ph type="body" idx="2"/>
          </p:nvPr>
        </p:nvSpPr>
        <p:spPr>
          <a:xfrm>
            <a:off x="839788" y="2505075"/>
            <a:ext cx="5157600" cy="36844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628" name="Google Shape;628;p73"/>
          <p:cNvSpPr txBox="1">
            <a:spLocks noGrp="1"/>
          </p:cNvSpPr>
          <p:nvPr>
            <p:ph type="body" idx="3"/>
          </p:nvPr>
        </p:nvSpPr>
        <p:spPr>
          <a:xfrm>
            <a:off x="6172200" y="1681163"/>
            <a:ext cx="5183200" cy="824000"/>
          </a:xfrm>
          <a:prstGeom prst="rect">
            <a:avLst/>
          </a:prstGeom>
          <a:noFill/>
          <a:ln>
            <a:noFill/>
          </a:ln>
        </p:spPr>
        <p:txBody>
          <a:bodyPr spcFirstLastPara="1" wrap="square" lIns="68575" tIns="34275" rIns="68575" bIns="34275" anchor="b" anchorCtr="0">
            <a:normAutofit/>
          </a:bodyPr>
          <a:lstStyle>
            <a:lvl1pPr marL="609585" lvl="0" indent="-304792" algn="l" rtl="0">
              <a:lnSpc>
                <a:spcPct val="90000"/>
              </a:lnSpc>
              <a:spcBef>
                <a:spcPts val="1067"/>
              </a:spcBef>
              <a:spcAft>
                <a:spcPts val="0"/>
              </a:spcAft>
              <a:buClr>
                <a:schemeClr val="dk1"/>
              </a:buClr>
              <a:buSzPts val="1800"/>
              <a:buNone/>
              <a:defRPr sz="2400" b="1"/>
            </a:lvl1pPr>
            <a:lvl2pPr marL="1219170" lvl="1" indent="-304792" algn="l" rtl="0">
              <a:lnSpc>
                <a:spcPct val="90000"/>
              </a:lnSpc>
              <a:spcBef>
                <a:spcPts val="533"/>
              </a:spcBef>
              <a:spcAft>
                <a:spcPts val="0"/>
              </a:spcAft>
              <a:buClr>
                <a:schemeClr val="dk1"/>
              </a:buClr>
              <a:buSzPts val="1500"/>
              <a:buNone/>
              <a:defRPr sz="2000" b="1"/>
            </a:lvl2pPr>
            <a:lvl3pPr marL="1828754" lvl="2" indent="-304792" algn="l" rtl="0">
              <a:lnSpc>
                <a:spcPct val="90000"/>
              </a:lnSpc>
              <a:spcBef>
                <a:spcPts val="533"/>
              </a:spcBef>
              <a:spcAft>
                <a:spcPts val="0"/>
              </a:spcAft>
              <a:buClr>
                <a:schemeClr val="dk1"/>
              </a:buClr>
              <a:buSzPts val="1400"/>
              <a:buNone/>
              <a:defRPr sz="1867" b="1"/>
            </a:lvl3pPr>
            <a:lvl4pPr marL="2438339" lvl="3" indent="-304792" algn="l" rtl="0">
              <a:lnSpc>
                <a:spcPct val="90000"/>
              </a:lnSpc>
              <a:spcBef>
                <a:spcPts val="533"/>
              </a:spcBef>
              <a:spcAft>
                <a:spcPts val="0"/>
              </a:spcAft>
              <a:buClr>
                <a:schemeClr val="dk1"/>
              </a:buClr>
              <a:buSzPts val="1200"/>
              <a:buNone/>
              <a:defRPr sz="1600" b="1"/>
            </a:lvl4pPr>
            <a:lvl5pPr marL="3047924" lvl="4" indent="-304792" algn="l" rtl="0">
              <a:lnSpc>
                <a:spcPct val="90000"/>
              </a:lnSpc>
              <a:spcBef>
                <a:spcPts val="533"/>
              </a:spcBef>
              <a:spcAft>
                <a:spcPts val="0"/>
              </a:spcAft>
              <a:buClr>
                <a:schemeClr val="dk1"/>
              </a:buClr>
              <a:buSzPts val="1200"/>
              <a:buNone/>
              <a:defRPr sz="1600" b="1"/>
            </a:lvl5pPr>
            <a:lvl6pPr marL="3657509" lvl="5" indent="-304792" algn="l" rtl="0">
              <a:lnSpc>
                <a:spcPct val="90000"/>
              </a:lnSpc>
              <a:spcBef>
                <a:spcPts val="533"/>
              </a:spcBef>
              <a:spcAft>
                <a:spcPts val="0"/>
              </a:spcAft>
              <a:buClr>
                <a:schemeClr val="dk1"/>
              </a:buClr>
              <a:buSzPts val="1200"/>
              <a:buNone/>
              <a:defRPr sz="1600" b="1"/>
            </a:lvl6pPr>
            <a:lvl7pPr marL="4267093" lvl="6" indent="-304792" algn="l" rtl="0">
              <a:lnSpc>
                <a:spcPct val="90000"/>
              </a:lnSpc>
              <a:spcBef>
                <a:spcPts val="533"/>
              </a:spcBef>
              <a:spcAft>
                <a:spcPts val="0"/>
              </a:spcAft>
              <a:buClr>
                <a:schemeClr val="dk1"/>
              </a:buClr>
              <a:buSzPts val="1200"/>
              <a:buNone/>
              <a:defRPr sz="1600" b="1"/>
            </a:lvl7pPr>
            <a:lvl8pPr marL="4876678" lvl="7" indent="-304792" algn="l" rtl="0">
              <a:lnSpc>
                <a:spcPct val="90000"/>
              </a:lnSpc>
              <a:spcBef>
                <a:spcPts val="533"/>
              </a:spcBef>
              <a:spcAft>
                <a:spcPts val="0"/>
              </a:spcAft>
              <a:buClr>
                <a:schemeClr val="dk1"/>
              </a:buClr>
              <a:buSzPts val="1200"/>
              <a:buNone/>
              <a:defRPr sz="1600" b="1"/>
            </a:lvl8pPr>
            <a:lvl9pPr marL="5486263" lvl="8" indent="-304792" algn="l" rtl="0">
              <a:lnSpc>
                <a:spcPct val="90000"/>
              </a:lnSpc>
              <a:spcBef>
                <a:spcPts val="533"/>
              </a:spcBef>
              <a:spcAft>
                <a:spcPts val="0"/>
              </a:spcAft>
              <a:buClr>
                <a:schemeClr val="dk1"/>
              </a:buClr>
              <a:buSzPts val="1200"/>
              <a:buNone/>
              <a:defRPr sz="1600" b="1"/>
            </a:lvl9pPr>
          </a:lstStyle>
          <a:p>
            <a:endParaRPr/>
          </a:p>
        </p:txBody>
      </p:sp>
      <p:sp>
        <p:nvSpPr>
          <p:cNvPr id="629" name="Google Shape;629;p73"/>
          <p:cNvSpPr txBox="1">
            <a:spLocks noGrp="1"/>
          </p:cNvSpPr>
          <p:nvPr>
            <p:ph type="body" idx="4"/>
          </p:nvPr>
        </p:nvSpPr>
        <p:spPr>
          <a:xfrm>
            <a:off x="6172200" y="2505075"/>
            <a:ext cx="5183200" cy="36844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630" name="Google Shape;630;p73"/>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31" name="Google Shape;631;p73"/>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32" name="Google Shape;632;p7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558318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2727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33"/>
        <p:cNvGrpSpPr/>
        <p:nvPr/>
      </p:nvGrpSpPr>
      <p:grpSpPr>
        <a:xfrm>
          <a:off x="0" y="0"/>
          <a:ext cx="0" cy="0"/>
          <a:chOff x="0" y="0"/>
          <a:chExt cx="0" cy="0"/>
        </a:xfrm>
      </p:grpSpPr>
      <p:sp>
        <p:nvSpPr>
          <p:cNvPr id="634" name="Google Shape;634;p74"/>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35" name="Google Shape;635;p7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36" name="Google Shape;636;p7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37" name="Google Shape;637;p7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18810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38"/>
        <p:cNvGrpSpPr/>
        <p:nvPr/>
      </p:nvGrpSpPr>
      <p:grpSpPr>
        <a:xfrm>
          <a:off x="0" y="0"/>
          <a:ext cx="0" cy="0"/>
          <a:chOff x="0" y="0"/>
          <a:chExt cx="0" cy="0"/>
        </a:xfrm>
      </p:grpSpPr>
      <p:sp>
        <p:nvSpPr>
          <p:cNvPr id="639" name="Google Shape;639;p75"/>
          <p:cNvSpPr txBox="1">
            <a:spLocks noGrp="1"/>
          </p:cNvSpPr>
          <p:nvPr>
            <p:ph type="title"/>
          </p:nvPr>
        </p:nvSpPr>
        <p:spPr>
          <a:xfrm>
            <a:off x="839788" y="457200"/>
            <a:ext cx="3932400" cy="16004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32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40" name="Google Shape;640;p75"/>
          <p:cNvSpPr txBox="1">
            <a:spLocks noGrp="1"/>
          </p:cNvSpPr>
          <p:nvPr>
            <p:ph type="body" idx="1"/>
          </p:nvPr>
        </p:nvSpPr>
        <p:spPr>
          <a:xfrm>
            <a:off x="5183188" y="987425"/>
            <a:ext cx="6172400" cy="4873600"/>
          </a:xfrm>
          <a:prstGeom prst="rect">
            <a:avLst/>
          </a:prstGeom>
          <a:noFill/>
          <a:ln>
            <a:noFill/>
          </a:ln>
        </p:spPr>
        <p:txBody>
          <a:bodyPr spcFirstLastPara="1" wrap="square" lIns="68575" tIns="34275" rIns="68575" bIns="34275" anchor="t" anchorCtr="0">
            <a:normAutofit/>
          </a:bodyPr>
          <a:lstStyle>
            <a:lvl1pPr marL="609585" lvl="0" indent="-507987" algn="l" rtl="0">
              <a:lnSpc>
                <a:spcPct val="90000"/>
              </a:lnSpc>
              <a:spcBef>
                <a:spcPts val="1067"/>
              </a:spcBef>
              <a:spcAft>
                <a:spcPts val="0"/>
              </a:spcAft>
              <a:buClr>
                <a:schemeClr val="dk1"/>
              </a:buClr>
              <a:buSzPts val="2400"/>
              <a:buChar char="•"/>
              <a:defRPr sz="3200"/>
            </a:lvl1pPr>
            <a:lvl2pPr marL="1219170" lvl="1" indent="-482588" algn="l" rtl="0">
              <a:lnSpc>
                <a:spcPct val="90000"/>
              </a:lnSpc>
              <a:spcBef>
                <a:spcPts val="533"/>
              </a:spcBef>
              <a:spcAft>
                <a:spcPts val="0"/>
              </a:spcAft>
              <a:buClr>
                <a:schemeClr val="dk1"/>
              </a:buClr>
              <a:buSzPts val="2100"/>
              <a:buChar char="•"/>
              <a:defRPr sz="2800"/>
            </a:lvl2pPr>
            <a:lvl3pPr marL="1828754" lvl="2" indent="-457189" algn="l" rtl="0">
              <a:lnSpc>
                <a:spcPct val="90000"/>
              </a:lnSpc>
              <a:spcBef>
                <a:spcPts val="533"/>
              </a:spcBef>
              <a:spcAft>
                <a:spcPts val="0"/>
              </a:spcAft>
              <a:buClr>
                <a:schemeClr val="dk1"/>
              </a:buClr>
              <a:buSzPts val="1800"/>
              <a:buChar char="•"/>
              <a:defRPr sz="2400"/>
            </a:lvl3pPr>
            <a:lvl4pPr marL="2438339" lvl="3" indent="-431789" algn="l" rtl="0">
              <a:lnSpc>
                <a:spcPct val="90000"/>
              </a:lnSpc>
              <a:spcBef>
                <a:spcPts val="533"/>
              </a:spcBef>
              <a:spcAft>
                <a:spcPts val="0"/>
              </a:spcAft>
              <a:buClr>
                <a:schemeClr val="dk1"/>
              </a:buClr>
              <a:buSzPts val="1500"/>
              <a:buChar char="•"/>
              <a:defRPr sz="2000"/>
            </a:lvl4pPr>
            <a:lvl5pPr marL="3047924" lvl="4" indent="-431789" algn="l" rtl="0">
              <a:lnSpc>
                <a:spcPct val="90000"/>
              </a:lnSpc>
              <a:spcBef>
                <a:spcPts val="533"/>
              </a:spcBef>
              <a:spcAft>
                <a:spcPts val="0"/>
              </a:spcAft>
              <a:buClr>
                <a:schemeClr val="dk1"/>
              </a:buClr>
              <a:buSzPts val="1500"/>
              <a:buChar char="•"/>
              <a:defRPr sz="2000"/>
            </a:lvl5pPr>
            <a:lvl6pPr marL="3657509" lvl="5" indent="-431789" algn="l" rtl="0">
              <a:lnSpc>
                <a:spcPct val="90000"/>
              </a:lnSpc>
              <a:spcBef>
                <a:spcPts val="533"/>
              </a:spcBef>
              <a:spcAft>
                <a:spcPts val="0"/>
              </a:spcAft>
              <a:buClr>
                <a:schemeClr val="dk1"/>
              </a:buClr>
              <a:buSzPts val="1500"/>
              <a:buChar char="•"/>
              <a:defRPr sz="2000"/>
            </a:lvl6pPr>
            <a:lvl7pPr marL="4267093" lvl="6" indent="-431789" algn="l" rtl="0">
              <a:lnSpc>
                <a:spcPct val="90000"/>
              </a:lnSpc>
              <a:spcBef>
                <a:spcPts val="533"/>
              </a:spcBef>
              <a:spcAft>
                <a:spcPts val="0"/>
              </a:spcAft>
              <a:buClr>
                <a:schemeClr val="dk1"/>
              </a:buClr>
              <a:buSzPts val="1500"/>
              <a:buChar char="•"/>
              <a:defRPr sz="2000"/>
            </a:lvl7pPr>
            <a:lvl8pPr marL="4876678" lvl="7" indent="-431789" algn="l" rtl="0">
              <a:lnSpc>
                <a:spcPct val="90000"/>
              </a:lnSpc>
              <a:spcBef>
                <a:spcPts val="533"/>
              </a:spcBef>
              <a:spcAft>
                <a:spcPts val="0"/>
              </a:spcAft>
              <a:buClr>
                <a:schemeClr val="dk1"/>
              </a:buClr>
              <a:buSzPts val="1500"/>
              <a:buChar char="•"/>
              <a:defRPr sz="2000"/>
            </a:lvl8pPr>
            <a:lvl9pPr marL="5486263" lvl="8" indent="-431789" algn="l" rtl="0">
              <a:lnSpc>
                <a:spcPct val="90000"/>
              </a:lnSpc>
              <a:spcBef>
                <a:spcPts val="533"/>
              </a:spcBef>
              <a:spcAft>
                <a:spcPts val="0"/>
              </a:spcAft>
              <a:buClr>
                <a:schemeClr val="dk1"/>
              </a:buClr>
              <a:buSzPts val="1500"/>
              <a:buChar char="•"/>
              <a:defRPr sz="2000"/>
            </a:lvl9pPr>
          </a:lstStyle>
          <a:p>
            <a:endParaRPr/>
          </a:p>
        </p:txBody>
      </p:sp>
      <p:sp>
        <p:nvSpPr>
          <p:cNvPr id="641" name="Google Shape;641;p75"/>
          <p:cNvSpPr txBox="1">
            <a:spLocks noGrp="1"/>
          </p:cNvSpPr>
          <p:nvPr>
            <p:ph type="body" idx="2"/>
          </p:nvPr>
        </p:nvSpPr>
        <p:spPr>
          <a:xfrm>
            <a:off x="839788" y="2057400"/>
            <a:ext cx="3932400" cy="3811600"/>
          </a:xfrm>
          <a:prstGeom prst="rect">
            <a:avLst/>
          </a:prstGeom>
          <a:noFill/>
          <a:ln>
            <a:noFill/>
          </a:ln>
        </p:spPr>
        <p:txBody>
          <a:bodyPr spcFirstLastPara="1" wrap="square" lIns="68575" tIns="34275" rIns="68575" bIns="34275" anchor="t" anchorCtr="0">
            <a:normAutofit/>
          </a:bodyPr>
          <a:lstStyle>
            <a:lvl1pPr marL="609585" lvl="0" indent="-304792" algn="l" rtl="0">
              <a:lnSpc>
                <a:spcPct val="90000"/>
              </a:lnSpc>
              <a:spcBef>
                <a:spcPts val="1067"/>
              </a:spcBef>
              <a:spcAft>
                <a:spcPts val="0"/>
              </a:spcAft>
              <a:buClr>
                <a:schemeClr val="dk1"/>
              </a:buClr>
              <a:buSzPts val="1200"/>
              <a:buNone/>
              <a:defRPr sz="1600"/>
            </a:lvl1pPr>
            <a:lvl2pPr marL="1219170" lvl="1" indent="-304792" algn="l" rtl="0">
              <a:lnSpc>
                <a:spcPct val="90000"/>
              </a:lnSpc>
              <a:spcBef>
                <a:spcPts val="533"/>
              </a:spcBef>
              <a:spcAft>
                <a:spcPts val="0"/>
              </a:spcAft>
              <a:buClr>
                <a:schemeClr val="dk1"/>
              </a:buClr>
              <a:buSzPts val="1100"/>
              <a:buNone/>
              <a:defRPr sz="1467"/>
            </a:lvl2pPr>
            <a:lvl3pPr marL="1828754" lvl="2" indent="-304792" algn="l" rtl="0">
              <a:lnSpc>
                <a:spcPct val="90000"/>
              </a:lnSpc>
              <a:spcBef>
                <a:spcPts val="533"/>
              </a:spcBef>
              <a:spcAft>
                <a:spcPts val="0"/>
              </a:spcAft>
              <a:buClr>
                <a:schemeClr val="dk1"/>
              </a:buClr>
              <a:buSzPts val="900"/>
              <a:buNone/>
              <a:defRPr sz="1200"/>
            </a:lvl3pPr>
            <a:lvl4pPr marL="2438339" lvl="3" indent="-304792" algn="l" rtl="0">
              <a:lnSpc>
                <a:spcPct val="90000"/>
              </a:lnSpc>
              <a:spcBef>
                <a:spcPts val="533"/>
              </a:spcBef>
              <a:spcAft>
                <a:spcPts val="0"/>
              </a:spcAft>
              <a:buClr>
                <a:schemeClr val="dk1"/>
              </a:buClr>
              <a:buSzPts val="800"/>
              <a:buNone/>
              <a:defRPr sz="1067"/>
            </a:lvl4pPr>
            <a:lvl5pPr marL="3047924" lvl="4" indent="-304792" algn="l" rtl="0">
              <a:lnSpc>
                <a:spcPct val="90000"/>
              </a:lnSpc>
              <a:spcBef>
                <a:spcPts val="533"/>
              </a:spcBef>
              <a:spcAft>
                <a:spcPts val="0"/>
              </a:spcAft>
              <a:buClr>
                <a:schemeClr val="dk1"/>
              </a:buClr>
              <a:buSzPts val="800"/>
              <a:buNone/>
              <a:defRPr sz="1067"/>
            </a:lvl5pPr>
            <a:lvl6pPr marL="3657509" lvl="5" indent="-304792" algn="l" rtl="0">
              <a:lnSpc>
                <a:spcPct val="90000"/>
              </a:lnSpc>
              <a:spcBef>
                <a:spcPts val="533"/>
              </a:spcBef>
              <a:spcAft>
                <a:spcPts val="0"/>
              </a:spcAft>
              <a:buClr>
                <a:schemeClr val="dk1"/>
              </a:buClr>
              <a:buSzPts val="800"/>
              <a:buNone/>
              <a:defRPr sz="1067"/>
            </a:lvl6pPr>
            <a:lvl7pPr marL="4267093" lvl="6" indent="-304792" algn="l" rtl="0">
              <a:lnSpc>
                <a:spcPct val="90000"/>
              </a:lnSpc>
              <a:spcBef>
                <a:spcPts val="533"/>
              </a:spcBef>
              <a:spcAft>
                <a:spcPts val="0"/>
              </a:spcAft>
              <a:buClr>
                <a:schemeClr val="dk1"/>
              </a:buClr>
              <a:buSzPts val="800"/>
              <a:buNone/>
              <a:defRPr sz="1067"/>
            </a:lvl7pPr>
            <a:lvl8pPr marL="4876678" lvl="7" indent="-304792" algn="l" rtl="0">
              <a:lnSpc>
                <a:spcPct val="90000"/>
              </a:lnSpc>
              <a:spcBef>
                <a:spcPts val="533"/>
              </a:spcBef>
              <a:spcAft>
                <a:spcPts val="0"/>
              </a:spcAft>
              <a:buClr>
                <a:schemeClr val="dk1"/>
              </a:buClr>
              <a:buSzPts val="800"/>
              <a:buNone/>
              <a:defRPr sz="1067"/>
            </a:lvl8pPr>
            <a:lvl9pPr marL="5486263" lvl="8" indent="-304792" algn="l" rtl="0">
              <a:lnSpc>
                <a:spcPct val="90000"/>
              </a:lnSpc>
              <a:spcBef>
                <a:spcPts val="533"/>
              </a:spcBef>
              <a:spcAft>
                <a:spcPts val="0"/>
              </a:spcAft>
              <a:buClr>
                <a:schemeClr val="dk1"/>
              </a:buClr>
              <a:buSzPts val="800"/>
              <a:buNone/>
              <a:defRPr sz="1067"/>
            </a:lvl9pPr>
          </a:lstStyle>
          <a:p>
            <a:endParaRPr/>
          </a:p>
        </p:txBody>
      </p:sp>
      <p:sp>
        <p:nvSpPr>
          <p:cNvPr id="642" name="Google Shape;642;p7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43" name="Google Shape;643;p75"/>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44" name="Google Shape;644;p7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8277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slideLayout" Target="../slideLayouts/slideLayout54.xml"/><Relationship Id="rId47" Type="http://schemas.openxmlformats.org/officeDocument/2006/relationships/slideLayout" Target="../slideLayouts/slideLayout59.xml"/><Relationship Id="rId50" Type="http://schemas.openxmlformats.org/officeDocument/2006/relationships/slideLayout" Target="../slideLayouts/slideLayout62.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9" Type="http://schemas.openxmlformats.org/officeDocument/2006/relationships/slideLayout" Target="../slideLayouts/slideLayout41.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53"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52" Type="http://schemas.openxmlformats.org/officeDocument/2006/relationships/slideLayout" Target="../slideLayouts/slideLayout64.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 Id="rId48" Type="http://schemas.openxmlformats.org/officeDocument/2006/relationships/slideLayout" Target="../slideLayouts/slideLayout60.xml"/><Relationship Id="rId8" Type="http://schemas.openxmlformats.org/officeDocument/2006/relationships/slideLayout" Target="../slideLayouts/slideLayout20.xml"/><Relationship Id="rId51" Type="http://schemas.openxmlformats.org/officeDocument/2006/relationships/slideLayout" Target="../slideLayouts/slideLayout63.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slideLayout" Target="../slideLayouts/slideLayout58.xml"/><Relationship Id="rId20" Type="http://schemas.openxmlformats.org/officeDocument/2006/relationships/slideLayout" Target="../slideLayouts/slideLayout32.xml"/><Relationship Id="rId41" Type="http://schemas.openxmlformats.org/officeDocument/2006/relationships/slideLayout" Target="../slideLayouts/slideLayout53.xml"/><Relationship Id="rId54"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49" Type="http://schemas.openxmlformats.org/officeDocument/2006/relationships/slideLayout" Target="../slideLayouts/slideLayout6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7.xml"/><Relationship Id="rId7" Type="http://schemas.openxmlformats.org/officeDocument/2006/relationships/theme" Target="../theme/theme3.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5" Type="http://schemas.openxmlformats.org/officeDocument/2006/relationships/slideLayout" Target="../slideLayouts/slideLayout69.xml"/><Relationship Id="rId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6"/>
        <p:cNvGrpSpPr/>
        <p:nvPr/>
      </p:nvGrpSpPr>
      <p:grpSpPr>
        <a:xfrm>
          <a:off x="0" y="0"/>
          <a:ext cx="0" cy="0"/>
          <a:chOff x="0" y="0"/>
          <a:chExt cx="0" cy="0"/>
        </a:xfrm>
      </p:grpSpPr>
      <p:sp>
        <p:nvSpPr>
          <p:cNvPr id="587" name="Google Shape;587;p66"/>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88" name="Google Shape;588;p66"/>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89" name="Google Shape;589;p66"/>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590" name="Google Shape;590;p66"/>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591" name="Google Shape;591;p66"/>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4951016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flipH="1">
            <a:off x="512454" y="6394506"/>
            <a:ext cx="301215" cy="294987"/>
          </a:xfrm>
          <a:prstGeom prst="rect">
            <a:avLst/>
          </a:prstGeom>
          <a:noFill/>
          <a:ln>
            <a:noFill/>
          </a:ln>
        </p:spPr>
        <p:txBody>
          <a:bodyPr spcFirstLastPara="1" wrap="square" lIns="34275" tIns="34275" rIns="34275" bIns="34275" anchor="t" anchorCtr="0">
            <a:spAutoFit/>
          </a:bodyPr>
          <a:lstStyle>
            <a:lvl1pPr marL="0" marR="0" lvl="0" indent="0" algn="l" rtl="0">
              <a:lnSpc>
                <a:spcPct val="100000"/>
              </a:lnSpc>
              <a:spcBef>
                <a:spcPts val="0"/>
              </a:spcBef>
              <a:spcAft>
                <a:spcPts val="0"/>
              </a:spcAft>
              <a:buClr>
                <a:schemeClr val="accent4"/>
              </a:buClr>
              <a:buSzPts val="1100"/>
              <a:buFont typeface="Century Gothic"/>
              <a:buNone/>
              <a:defRPr sz="1467" b="0" i="0" u="none" strike="noStrike" cap="none">
                <a:solidFill>
                  <a:schemeClr val="accent4"/>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chemeClr val="accent4"/>
              </a:buClr>
              <a:buSzPts val="1100"/>
              <a:buFont typeface="Century Gothic"/>
              <a:buNone/>
              <a:defRPr sz="1467" b="0" i="0" u="none" strike="noStrike" cap="none">
                <a:solidFill>
                  <a:schemeClr val="accent4"/>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chemeClr val="accent4"/>
              </a:buClr>
              <a:buSzPts val="1100"/>
              <a:buFont typeface="Century Gothic"/>
              <a:buNone/>
              <a:defRPr sz="1467" b="0" i="0" u="none" strike="noStrike" cap="none">
                <a:solidFill>
                  <a:schemeClr val="accent4"/>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chemeClr val="accent4"/>
              </a:buClr>
              <a:buSzPts val="1100"/>
              <a:buFont typeface="Century Gothic"/>
              <a:buNone/>
              <a:defRPr sz="1467" b="0" i="0" u="none" strike="noStrike" cap="none">
                <a:solidFill>
                  <a:schemeClr val="accent4"/>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chemeClr val="accent4"/>
              </a:buClr>
              <a:buSzPts val="1100"/>
              <a:buFont typeface="Century Gothic"/>
              <a:buNone/>
              <a:defRPr sz="1467" b="0" i="0" u="none" strike="noStrike" cap="none">
                <a:solidFill>
                  <a:schemeClr val="accent4"/>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chemeClr val="accent4"/>
              </a:buClr>
              <a:buSzPts val="1100"/>
              <a:buFont typeface="Century Gothic"/>
              <a:buNone/>
              <a:defRPr sz="1467" b="0" i="0" u="none" strike="noStrike" cap="none">
                <a:solidFill>
                  <a:schemeClr val="accent4"/>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chemeClr val="accent4"/>
              </a:buClr>
              <a:buSzPts val="1100"/>
              <a:buFont typeface="Century Gothic"/>
              <a:buNone/>
              <a:defRPr sz="1467" b="0" i="0" u="none" strike="noStrike" cap="none">
                <a:solidFill>
                  <a:schemeClr val="accent4"/>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chemeClr val="accent4"/>
              </a:buClr>
              <a:buSzPts val="1100"/>
              <a:buFont typeface="Century Gothic"/>
              <a:buNone/>
              <a:defRPr sz="1467" b="0" i="0" u="none" strike="noStrike" cap="none">
                <a:solidFill>
                  <a:schemeClr val="accent4"/>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chemeClr val="accent4"/>
              </a:buClr>
              <a:buSzPts val="1100"/>
              <a:buFont typeface="Century Gothic"/>
              <a:buNone/>
              <a:defRPr sz="1467" b="0" i="0" u="none" strike="noStrike" cap="none">
                <a:solidFill>
                  <a:schemeClr val="accent4"/>
                </a:solidFill>
                <a:latin typeface="Century Gothic"/>
                <a:ea typeface="Century Gothic"/>
                <a:cs typeface="Century Gothic"/>
                <a:sym typeface="Century Gothic"/>
              </a:defRPr>
            </a:lvl9pPr>
          </a:lstStyle>
          <a:p>
            <a:fld id="{00000000-1234-1234-1234-123412341234}" type="slidenum">
              <a:rPr lang="en" smtClean="0"/>
              <a:pPr/>
              <a:t>‹#›</a:t>
            </a:fld>
            <a:endParaRPr lang="en"/>
          </a:p>
        </p:txBody>
      </p:sp>
      <p:pic>
        <p:nvPicPr>
          <p:cNvPr id="52" name="Google Shape;52;p13" descr="Picture 5"/>
          <p:cNvPicPr preferRelativeResize="0"/>
          <p:nvPr/>
        </p:nvPicPr>
        <p:blipFill rotWithShape="1">
          <a:blip r:embed="rId54">
            <a:alphaModFix/>
          </a:blip>
          <a:srcRect/>
          <a:stretch/>
        </p:blipFill>
        <p:spPr>
          <a:xfrm>
            <a:off x="192637" y="215642"/>
            <a:ext cx="2113241" cy="383213"/>
          </a:xfrm>
          <a:prstGeom prst="rect">
            <a:avLst/>
          </a:prstGeom>
          <a:noFill/>
          <a:ln>
            <a:noFill/>
          </a:ln>
        </p:spPr>
      </p:pic>
      <p:sp>
        <p:nvSpPr>
          <p:cNvPr id="53" name="Google Shape;53;p13"/>
          <p:cNvSpPr txBox="1"/>
          <p:nvPr/>
        </p:nvSpPr>
        <p:spPr>
          <a:xfrm>
            <a:off x="9197600" y="6425283"/>
            <a:ext cx="2546857" cy="2769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5545A"/>
              </a:buClr>
              <a:buSzPts val="900"/>
              <a:buFont typeface="Century Gothic"/>
              <a:buNone/>
            </a:pPr>
            <a:r>
              <a:rPr lang="en" sz="1200" b="0" i="0" u="none" strike="noStrike" cap="none">
                <a:solidFill>
                  <a:srgbClr val="55545A"/>
                </a:solidFill>
                <a:latin typeface="Century Gothic"/>
                <a:ea typeface="Century Gothic"/>
                <a:cs typeface="Century Gothic"/>
                <a:sym typeface="Century Gothic"/>
              </a:rPr>
              <a:t>www.tonyelumelufoundation.org</a:t>
            </a:r>
            <a:endParaRPr sz="1467"/>
          </a:p>
        </p:txBody>
      </p:sp>
      <p:cxnSp>
        <p:nvCxnSpPr>
          <p:cNvPr id="54" name="Google Shape;54;p13"/>
          <p:cNvCxnSpPr/>
          <p:nvPr/>
        </p:nvCxnSpPr>
        <p:spPr>
          <a:xfrm>
            <a:off x="813668" y="6548394"/>
            <a:ext cx="8295609" cy="14453"/>
          </a:xfrm>
          <a:prstGeom prst="straightConnector1">
            <a:avLst/>
          </a:prstGeom>
          <a:noFill/>
          <a:ln w="9525" cap="flat" cmpd="sng">
            <a:solidFill>
              <a:schemeClr val="accent4"/>
            </a:solidFill>
            <a:prstDash val="solid"/>
            <a:round/>
            <a:headEnd type="none" w="sm" len="sm"/>
            <a:tailEnd type="none" w="sm" len="sm"/>
          </a:ln>
        </p:spPr>
      </p:cxnSp>
      <p:sp>
        <p:nvSpPr>
          <p:cNvPr id="55" name="Google Shape;55;p13"/>
          <p:cNvSpPr txBox="1"/>
          <p:nvPr/>
        </p:nvSpPr>
        <p:spPr>
          <a:xfrm>
            <a:off x="10316560" y="179727"/>
            <a:ext cx="1556529" cy="509330"/>
          </a:xfrm>
          <a:prstGeom prst="rect">
            <a:avLst/>
          </a:prstGeom>
          <a:noFill/>
          <a:ln>
            <a:noFill/>
          </a:ln>
        </p:spPr>
        <p:txBody>
          <a:bodyPr spcFirstLastPara="1" wrap="square" lIns="45700" tIns="45700" rIns="45700" bIns="45700" anchor="t" anchorCtr="0">
            <a:spAutoFit/>
          </a:bodyPr>
          <a:lstStyle/>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Empowering</a:t>
            </a:r>
            <a:endParaRPr sz="1467"/>
          </a:p>
          <a:p>
            <a:pPr marL="0" marR="0" lvl="0" indent="0" algn="r" rtl="0">
              <a:lnSpc>
                <a:spcPct val="127272"/>
              </a:lnSpc>
              <a:spcBef>
                <a:spcPts val="0"/>
              </a:spcBef>
              <a:spcAft>
                <a:spcPts val="0"/>
              </a:spcAft>
              <a:buClr>
                <a:srgbClr val="55545A"/>
              </a:buClr>
              <a:buSzPts val="800"/>
              <a:buFont typeface="Century Gothic"/>
              <a:buNone/>
            </a:pPr>
            <a:r>
              <a:rPr lang="en" sz="1067" b="0" i="1" u="none" strike="noStrike" cap="none">
                <a:solidFill>
                  <a:srgbClr val="55545A"/>
                </a:solidFill>
                <a:latin typeface="Century Gothic"/>
                <a:ea typeface="Century Gothic"/>
                <a:cs typeface="Century Gothic"/>
                <a:sym typeface="Century Gothic"/>
              </a:rPr>
              <a:t>African Entrepreneurs</a:t>
            </a:r>
            <a:endParaRPr sz="1467"/>
          </a:p>
        </p:txBody>
      </p:sp>
      <p:grpSp>
        <p:nvGrpSpPr>
          <p:cNvPr id="56" name="Google Shape;56;p13"/>
          <p:cNvGrpSpPr/>
          <p:nvPr/>
        </p:nvGrpSpPr>
        <p:grpSpPr>
          <a:xfrm>
            <a:off x="11899611" y="218825"/>
            <a:ext cx="45723" cy="387771"/>
            <a:chOff x="-1" y="-1"/>
            <a:chExt cx="45721" cy="387769"/>
          </a:xfrm>
        </p:grpSpPr>
        <p:sp>
          <p:nvSpPr>
            <p:cNvPr id="57" name="Google Shape;57;p13"/>
            <p:cNvSpPr/>
            <p:nvPr/>
          </p:nvSpPr>
          <p:spPr>
            <a:xfrm>
              <a:off x="0" y="-1"/>
              <a:ext cx="45719" cy="387769"/>
            </a:xfrm>
            <a:prstGeom prst="rect">
              <a:avLst/>
            </a:prstGeom>
            <a:solidFill>
              <a:schemeClr val="accent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entury Gothic"/>
                <a:buNone/>
              </a:pPr>
              <a:endParaRPr sz="1867" b="0" i="0" u="none" strike="noStrike" cap="none">
                <a:solidFill>
                  <a:srgbClr val="55545A"/>
                </a:solidFill>
                <a:latin typeface="Century Gothic"/>
                <a:ea typeface="Century Gothic"/>
                <a:cs typeface="Century Gothic"/>
                <a:sym typeface="Century Gothic"/>
              </a:endParaRPr>
            </a:p>
          </p:txBody>
        </p:sp>
        <p:sp>
          <p:nvSpPr>
            <p:cNvPr id="58" name="Google Shape;58;p13"/>
            <p:cNvSpPr txBox="1"/>
            <p:nvPr/>
          </p:nvSpPr>
          <p:spPr>
            <a:xfrm flipH="1">
              <a:off x="-1" y="15613"/>
              <a:ext cx="45721" cy="356540"/>
            </a:xfrm>
            <a:prstGeom prst="rect">
              <a:avLst/>
            </a:prstGeom>
            <a:noFill/>
            <a:ln>
              <a:noFill/>
            </a:ln>
          </p:spPr>
          <p:txBody>
            <a:bodyPr spcFirstLastPara="1" wrap="square" lIns="34275" tIns="34275" rIns="34275" bIns="34275" anchor="ctr" anchorCtr="0">
              <a:spAutoFit/>
            </a:bodyPr>
            <a:lstStyle/>
            <a:p>
              <a:pPr marL="0" marR="0" lvl="0" indent="0" algn="ctr" rtl="0">
                <a:lnSpc>
                  <a:spcPct val="100000"/>
                </a:lnSpc>
                <a:spcBef>
                  <a:spcPts val="0"/>
                </a:spcBef>
                <a:spcAft>
                  <a:spcPts val="0"/>
                </a:spcAft>
                <a:buClr>
                  <a:srgbClr val="FFFFFF"/>
                </a:buClr>
                <a:buSzPts val="1400"/>
                <a:buFont typeface="Century Gothic"/>
                <a:buNone/>
              </a:pPr>
              <a:r>
                <a:rPr lang="en" sz="1867" b="0" i="0" u="none" strike="noStrike" cap="none">
                  <a:solidFill>
                    <a:srgbClr val="FFFFFF"/>
                  </a:solidFill>
                  <a:latin typeface="Century Gothic"/>
                  <a:ea typeface="Century Gothic"/>
                  <a:cs typeface="Century Gothic"/>
                  <a:sym typeface="Century Gothic"/>
                </a:rPr>
                <a:t> </a:t>
              </a:r>
              <a:endParaRPr sz="1467"/>
            </a:p>
          </p:txBody>
        </p:sp>
      </p:grpSp>
      <p:sp>
        <p:nvSpPr>
          <p:cNvPr id="59" name="Google Shape;59;p13"/>
          <p:cNvSpPr txBox="1">
            <a:spLocks noGrp="1"/>
          </p:cNvSpPr>
          <p:nvPr>
            <p:ph type="title"/>
          </p:nvPr>
        </p:nvSpPr>
        <p:spPr>
          <a:xfrm>
            <a:off x="609600" y="92075"/>
            <a:ext cx="10972800" cy="1508127"/>
          </a:xfrm>
          <a:prstGeom prst="rect">
            <a:avLst/>
          </a:prstGeom>
          <a:noFill/>
          <a:ln>
            <a:noFill/>
          </a:ln>
        </p:spPr>
        <p:txBody>
          <a:bodyPr spcFirstLastPara="1" wrap="square" lIns="34275" tIns="34275" rIns="34275" bIns="34275" anchor="ctr" anchorCtr="0">
            <a:normAutofit/>
          </a:bodyPr>
          <a:lstStyle>
            <a:lvl1pPr marR="0" lvl="0" algn="ctr" rtl="0">
              <a:lnSpc>
                <a:spcPct val="100000"/>
              </a:lnSpc>
              <a:spcBef>
                <a:spcPts val="0"/>
              </a:spcBef>
              <a:spcAft>
                <a:spcPts val="0"/>
              </a:spcAft>
              <a:buClr>
                <a:srgbClr val="55545A"/>
              </a:buClr>
              <a:buSzPts val="2700"/>
              <a:buFont typeface="Century Gothic"/>
              <a:buNone/>
              <a:defRPr sz="2700" b="0" i="0" u="none" strike="noStrike" cap="none">
                <a:solidFill>
                  <a:srgbClr val="55545A"/>
                </a:solidFill>
                <a:latin typeface="Century Gothic"/>
                <a:ea typeface="Century Gothic"/>
                <a:cs typeface="Century Gothic"/>
                <a:sym typeface="Century Gothic"/>
              </a:defRPr>
            </a:lvl1pPr>
            <a:lvl2pPr marR="0" lvl="1" algn="ctr" rtl="0">
              <a:lnSpc>
                <a:spcPct val="100000"/>
              </a:lnSpc>
              <a:spcBef>
                <a:spcPts val="0"/>
              </a:spcBef>
              <a:spcAft>
                <a:spcPts val="0"/>
              </a:spcAft>
              <a:buClr>
                <a:srgbClr val="55545A"/>
              </a:buClr>
              <a:buSzPts val="2700"/>
              <a:buFont typeface="Century Gothic"/>
              <a:buNone/>
              <a:defRPr sz="2700" b="0" i="0" u="none" strike="noStrike" cap="none">
                <a:solidFill>
                  <a:srgbClr val="55545A"/>
                </a:solidFill>
                <a:latin typeface="Century Gothic"/>
                <a:ea typeface="Century Gothic"/>
                <a:cs typeface="Century Gothic"/>
                <a:sym typeface="Century Gothic"/>
              </a:defRPr>
            </a:lvl2pPr>
            <a:lvl3pPr marR="0" lvl="2" algn="ctr" rtl="0">
              <a:lnSpc>
                <a:spcPct val="100000"/>
              </a:lnSpc>
              <a:spcBef>
                <a:spcPts val="0"/>
              </a:spcBef>
              <a:spcAft>
                <a:spcPts val="0"/>
              </a:spcAft>
              <a:buClr>
                <a:srgbClr val="55545A"/>
              </a:buClr>
              <a:buSzPts val="2700"/>
              <a:buFont typeface="Century Gothic"/>
              <a:buNone/>
              <a:defRPr sz="2700" b="0" i="0" u="none" strike="noStrike" cap="none">
                <a:solidFill>
                  <a:srgbClr val="55545A"/>
                </a:solidFill>
                <a:latin typeface="Century Gothic"/>
                <a:ea typeface="Century Gothic"/>
                <a:cs typeface="Century Gothic"/>
                <a:sym typeface="Century Gothic"/>
              </a:defRPr>
            </a:lvl3pPr>
            <a:lvl4pPr marR="0" lvl="3" algn="ctr" rtl="0">
              <a:lnSpc>
                <a:spcPct val="100000"/>
              </a:lnSpc>
              <a:spcBef>
                <a:spcPts val="0"/>
              </a:spcBef>
              <a:spcAft>
                <a:spcPts val="0"/>
              </a:spcAft>
              <a:buClr>
                <a:srgbClr val="55545A"/>
              </a:buClr>
              <a:buSzPts val="2700"/>
              <a:buFont typeface="Century Gothic"/>
              <a:buNone/>
              <a:defRPr sz="2700" b="0" i="0" u="none" strike="noStrike" cap="none">
                <a:solidFill>
                  <a:srgbClr val="55545A"/>
                </a:solidFill>
                <a:latin typeface="Century Gothic"/>
                <a:ea typeface="Century Gothic"/>
                <a:cs typeface="Century Gothic"/>
                <a:sym typeface="Century Gothic"/>
              </a:defRPr>
            </a:lvl4pPr>
            <a:lvl5pPr marR="0" lvl="4" algn="ctr" rtl="0">
              <a:lnSpc>
                <a:spcPct val="100000"/>
              </a:lnSpc>
              <a:spcBef>
                <a:spcPts val="0"/>
              </a:spcBef>
              <a:spcAft>
                <a:spcPts val="0"/>
              </a:spcAft>
              <a:buClr>
                <a:srgbClr val="55545A"/>
              </a:buClr>
              <a:buSzPts val="2700"/>
              <a:buFont typeface="Century Gothic"/>
              <a:buNone/>
              <a:defRPr sz="2700" b="0" i="0" u="none" strike="noStrike" cap="none">
                <a:solidFill>
                  <a:srgbClr val="55545A"/>
                </a:solidFill>
                <a:latin typeface="Century Gothic"/>
                <a:ea typeface="Century Gothic"/>
                <a:cs typeface="Century Gothic"/>
                <a:sym typeface="Century Gothic"/>
              </a:defRPr>
            </a:lvl5pPr>
            <a:lvl6pPr marR="0" lvl="5" algn="ctr" rtl="0">
              <a:lnSpc>
                <a:spcPct val="100000"/>
              </a:lnSpc>
              <a:spcBef>
                <a:spcPts val="0"/>
              </a:spcBef>
              <a:spcAft>
                <a:spcPts val="0"/>
              </a:spcAft>
              <a:buClr>
                <a:srgbClr val="55545A"/>
              </a:buClr>
              <a:buSzPts val="2700"/>
              <a:buFont typeface="Century Gothic"/>
              <a:buNone/>
              <a:defRPr sz="2700" b="0" i="0" u="none" strike="noStrike" cap="none">
                <a:solidFill>
                  <a:srgbClr val="55545A"/>
                </a:solidFill>
                <a:latin typeface="Century Gothic"/>
                <a:ea typeface="Century Gothic"/>
                <a:cs typeface="Century Gothic"/>
                <a:sym typeface="Century Gothic"/>
              </a:defRPr>
            </a:lvl6pPr>
            <a:lvl7pPr marR="0" lvl="6" algn="ctr" rtl="0">
              <a:lnSpc>
                <a:spcPct val="100000"/>
              </a:lnSpc>
              <a:spcBef>
                <a:spcPts val="0"/>
              </a:spcBef>
              <a:spcAft>
                <a:spcPts val="0"/>
              </a:spcAft>
              <a:buClr>
                <a:srgbClr val="55545A"/>
              </a:buClr>
              <a:buSzPts val="2700"/>
              <a:buFont typeface="Century Gothic"/>
              <a:buNone/>
              <a:defRPr sz="2700" b="0" i="0" u="none" strike="noStrike" cap="none">
                <a:solidFill>
                  <a:srgbClr val="55545A"/>
                </a:solidFill>
                <a:latin typeface="Century Gothic"/>
                <a:ea typeface="Century Gothic"/>
                <a:cs typeface="Century Gothic"/>
                <a:sym typeface="Century Gothic"/>
              </a:defRPr>
            </a:lvl7pPr>
            <a:lvl8pPr marR="0" lvl="7" algn="ctr" rtl="0">
              <a:lnSpc>
                <a:spcPct val="100000"/>
              </a:lnSpc>
              <a:spcBef>
                <a:spcPts val="0"/>
              </a:spcBef>
              <a:spcAft>
                <a:spcPts val="0"/>
              </a:spcAft>
              <a:buClr>
                <a:srgbClr val="55545A"/>
              </a:buClr>
              <a:buSzPts val="2700"/>
              <a:buFont typeface="Century Gothic"/>
              <a:buNone/>
              <a:defRPr sz="2700" b="0" i="0" u="none" strike="noStrike" cap="none">
                <a:solidFill>
                  <a:srgbClr val="55545A"/>
                </a:solidFill>
                <a:latin typeface="Century Gothic"/>
                <a:ea typeface="Century Gothic"/>
                <a:cs typeface="Century Gothic"/>
                <a:sym typeface="Century Gothic"/>
              </a:defRPr>
            </a:lvl8pPr>
            <a:lvl9pPr marR="0" lvl="8" algn="ctr" rtl="0">
              <a:lnSpc>
                <a:spcPct val="100000"/>
              </a:lnSpc>
              <a:spcBef>
                <a:spcPts val="0"/>
              </a:spcBef>
              <a:spcAft>
                <a:spcPts val="0"/>
              </a:spcAft>
              <a:buClr>
                <a:srgbClr val="55545A"/>
              </a:buClr>
              <a:buSzPts val="2700"/>
              <a:buFont typeface="Century Gothic"/>
              <a:buNone/>
              <a:defRPr sz="2700" b="0" i="0" u="none" strike="noStrike" cap="none">
                <a:solidFill>
                  <a:srgbClr val="55545A"/>
                </a:solidFill>
                <a:latin typeface="Century Gothic"/>
                <a:ea typeface="Century Gothic"/>
                <a:cs typeface="Century Gothic"/>
                <a:sym typeface="Century Gothic"/>
              </a:defRPr>
            </a:lvl9pPr>
          </a:lstStyle>
          <a:p>
            <a:endParaRPr/>
          </a:p>
        </p:txBody>
      </p:sp>
      <p:sp>
        <p:nvSpPr>
          <p:cNvPr id="60" name="Google Shape;60;p13"/>
          <p:cNvSpPr txBox="1">
            <a:spLocks noGrp="1"/>
          </p:cNvSpPr>
          <p:nvPr>
            <p:ph type="body" idx="1"/>
          </p:nvPr>
        </p:nvSpPr>
        <p:spPr>
          <a:xfrm>
            <a:off x="609600" y="1600200"/>
            <a:ext cx="10972800" cy="5257800"/>
          </a:xfrm>
          <a:prstGeom prst="rect">
            <a:avLst/>
          </a:prstGeom>
          <a:noFill/>
          <a:ln>
            <a:noFill/>
          </a:ln>
        </p:spPr>
        <p:txBody>
          <a:bodyPr spcFirstLastPara="1" wrap="square" lIns="34275" tIns="34275" rIns="34275" bIns="34275" anchor="t" anchorCtr="0">
            <a:normAutofit/>
          </a:bodyPr>
          <a:lstStyle>
            <a:lvl1pPr marL="457200" marR="0" lvl="0" indent="-228600" algn="l" rtl="0">
              <a:lnSpc>
                <a:spcPct val="100000"/>
              </a:lnSpc>
              <a:spcBef>
                <a:spcPts val="300"/>
              </a:spcBef>
              <a:spcAft>
                <a:spcPts val="0"/>
              </a:spcAft>
              <a:buClr>
                <a:srgbClr val="A9A8AE"/>
              </a:buClr>
              <a:buSzPts val="1400"/>
              <a:buFont typeface="Century Gothic"/>
              <a:buNone/>
              <a:defRPr sz="1400" b="0" i="0" u="none" strike="noStrike" cap="none">
                <a:solidFill>
                  <a:srgbClr val="A9A8AE"/>
                </a:solidFill>
                <a:latin typeface="Century Gothic"/>
                <a:ea typeface="Century Gothic"/>
                <a:cs typeface="Century Gothic"/>
                <a:sym typeface="Century Gothic"/>
              </a:defRPr>
            </a:lvl1pPr>
            <a:lvl2pPr marL="914400" marR="0" lvl="1" indent="-317500" algn="l" rtl="0">
              <a:lnSpc>
                <a:spcPct val="100000"/>
              </a:lnSpc>
              <a:spcBef>
                <a:spcPts val="300"/>
              </a:spcBef>
              <a:spcAft>
                <a:spcPts val="0"/>
              </a:spcAft>
              <a:buClr>
                <a:srgbClr val="A9A8AE"/>
              </a:buClr>
              <a:buSzPts val="1400"/>
              <a:buFont typeface="Century Gothic"/>
              <a:buChar char="–"/>
              <a:defRPr sz="1400" b="0" i="0" u="none" strike="noStrike" cap="none">
                <a:solidFill>
                  <a:srgbClr val="A9A8AE"/>
                </a:solidFill>
                <a:latin typeface="Century Gothic"/>
                <a:ea typeface="Century Gothic"/>
                <a:cs typeface="Century Gothic"/>
                <a:sym typeface="Century Gothic"/>
              </a:defRPr>
            </a:lvl2pPr>
            <a:lvl3pPr marL="1371600" marR="0" lvl="2" indent="-317500" algn="l" rtl="0">
              <a:lnSpc>
                <a:spcPct val="100000"/>
              </a:lnSpc>
              <a:spcBef>
                <a:spcPts val="300"/>
              </a:spcBef>
              <a:spcAft>
                <a:spcPts val="0"/>
              </a:spcAft>
              <a:buClr>
                <a:srgbClr val="A9A8AE"/>
              </a:buClr>
              <a:buSzPts val="1400"/>
              <a:buFont typeface="Century Gothic"/>
              <a:buChar char="•"/>
              <a:defRPr sz="1400" b="0" i="0" u="none" strike="noStrike" cap="none">
                <a:solidFill>
                  <a:srgbClr val="A9A8AE"/>
                </a:solidFill>
                <a:latin typeface="Century Gothic"/>
                <a:ea typeface="Century Gothic"/>
                <a:cs typeface="Century Gothic"/>
                <a:sym typeface="Century Gothic"/>
              </a:defRPr>
            </a:lvl3pPr>
            <a:lvl4pPr marL="1828800" marR="0" lvl="3" indent="-317500" algn="l" rtl="0">
              <a:lnSpc>
                <a:spcPct val="100000"/>
              </a:lnSpc>
              <a:spcBef>
                <a:spcPts val="300"/>
              </a:spcBef>
              <a:spcAft>
                <a:spcPts val="0"/>
              </a:spcAft>
              <a:buClr>
                <a:srgbClr val="A9A8AE"/>
              </a:buClr>
              <a:buSzPts val="1400"/>
              <a:buFont typeface="Century Gothic"/>
              <a:buChar char="–"/>
              <a:defRPr sz="1400" b="0" i="0" u="none" strike="noStrike" cap="none">
                <a:solidFill>
                  <a:srgbClr val="A9A8AE"/>
                </a:solidFill>
                <a:latin typeface="Century Gothic"/>
                <a:ea typeface="Century Gothic"/>
                <a:cs typeface="Century Gothic"/>
                <a:sym typeface="Century Gothic"/>
              </a:defRPr>
            </a:lvl4pPr>
            <a:lvl5pPr marL="2286000" marR="0" lvl="4" indent="-317500" algn="l" rtl="0">
              <a:lnSpc>
                <a:spcPct val="100000"/>
              </a:lnSpc>
              <a:spcBef>
                <a:spcPts val="300"/>
              </a:spcBef>
              <a:spcAft>
                <a:spcPts val="0"/>
              </a:spcAft>
              <a:buClr>
                <a:srgbClr val="A9A8AE"/>
              </a:buClr>
              <a:buSzPts val="1400"/>
              <a:buFont typeface="Century Gothic"/>
              <a:buChar char="»"/>
              <a:defRPr sz="1400" b="0" i="0" u="none" strike="noStrike" cap="none">
                <a:solidFill>
                  <a:srgbClr val="A9A8AE"/>
                </a:solidFill>
                <a:latin typeface="Century Gothic"/>
                <a:ea typeface="Century Gothic"/>
                <a:cs typeface="Century Gothic"/>
                <a:sym typeface="Century Gothic"/>
              </a:defRPr>
            </a:lvl5pPr>
            <a:lvl6pPr marL="2743200" marR="0" lvl="5" indent="-317500" algn="l" rtl="0">
              <a:lnSpc>
                <a:spcPct val="100000"/>
              </a:lnSpc>
              <a:spcBef>
                <a:spcPts val="300"/>
              </a:spcBef>
              <a:spcAft>
                <a:spcPts val="0"/>
              </a:spcAft>
              <a:buClr>
                <a:srgbClr val="A9A8AE"/>
              </a:buClr>
              <a:buSzPts val="1400"/>
              <a:buFont typeface="Century Gothic"/>
              <a:buChar char="•"/>
              <a:defRPr sz="1400" b="0" i="0" u="none" strike="noStrike" cap="none">
                <a:solidFill>
                  <a:srgbClr val="A9A8AE"/>
                </a:solidFill>
                <a:latin typeface="Century Gothic"/>
                <a:ea typeface="Century Gothic"/>
                <a:cs typeface="Century Gothic"/>
                <a:sym typeface="Century Gothic"/>
              </a:defRPr>
            </a:lvl6pPr>
            <a:lvl7pPr marL="3200400" marR="0" lvl="6" indent="-317500" algn="l" rtl="0">
              <a:lnSpc>
                <a:spcPct val="100000"/>
              </a:lnSpc>
              <a:spcBef>
                <a:spcPts val="300"/>
              </a:spcBef>
              <a:spcAft>
                <a:spcPts val="0"/>
              </a:spcAft>
              <a:buClr>
                <a:srgbClr val="A9A8AE"/>
              </a:buClr>
              <a:buSzPts val="1400"/>
              <a:buFont typeface="Century Gothic"/>
              <a:buChar char="•"/>
              <a:defRPr sz="1400" b="0" i="0" u="none" strike="noStrike" cap="none">
                <a:solidFill>
                  <a:srgbClr val="A9A8AE"/>
                </a:solidFill>
                <a:latin typeface="Century Gothic"/>
                <a:ea typeface="Century Gothic"/>
                <a:cs typeface="Century Gothic"/>
                <a:sym typeface="Century Gothic"/>
              </a:defRPr>
            </a:lvl7pPr>
            <a:lvl8pPr marL="3657600" marR="0" lvl="7" indent="-317500" algn="l" rtl="0">
              <a:lnSpc>
                <a:spcPct val="100000"/>
              </a:lnSpc>
              <a:spcBef>
                <a:spcPts val="300"/>
              </a:spcBef>
              <a:spcAft>
                <a:spcPts val="0"/>
              </a:spcAft>
              <a:buClr>
                <a:srgbClr val="A9A8AE"/>
              </a:buClr>
              <a:buSzPts val="1400"/>
              <a:buFont typeface="Century Gothic"/>
              <a:buChar char="•"/>
              <a:defRPr sz="1400" b="0" i="0" u="none" strike="noStrike" cap="none">
                <a:solidFill>
                  <a:srgbClr val="A9A8AE"/>
                </a:solidFill>
                <a:latin typeface="Century Gothic"/>
                <a:ea typeface="Century Gothic"/>
                <a:cs typeface="Century Gothic"/>
                <a:sym typeface="Century Gothic"/>
              </a:defRPr>
            </a:lvl8pPr>
            <a:lvl9pPr marL="4114800" marR="0" lvl="8" indent="-317500" algn="l" rtl="0">
              <a:lnSpc>
                <a:spcPct val="100000"/>
              </a:lnSpc>
              <a:spcBef>
                <a:spcPts val="300"/>
              </a:spcBef>
              <a:spcAft>
                <a:spcPts val="0"/>
              </a:spcAft>
              <a:buClr>
                <a:srgbClr val="A9A8AE"/>
              </a:buClr>
              <a:buSzPts val="1400"/>
              <a:buFont typeface="Century Gothic"/>
              <a:buChar char="•"/>
              <a:defRPr sz="1400" b="0" i="0" u="none" strike="noStrike" cap="none">
                <a:solidFill>
                  <a:srgbClr val="A9A8AE"/>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66437159"/>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 id="2147483712" r:id="rId37"/>
    <p:sldLayoutId id="2147483713" r:id="rId38"/>
    <p:sldLayoutId id="2147483714" r:id="rId39"/>
    <p:sldLayoutId id="2147483715" r:id="rId40"/>
    <p:sldLayoutId id="2147483716" r:id="rId41"/>
    <p:sldLayoutId id="2147483717" r:id="rId42"/>
    <p:sldLayoutId id="2147483718" r:id="rId43"/>
    <p:sldLayoutId id="2147483719" r:id="rId44"/>
    <p:sldLayoutId id="2147483720" r:id="rId45"/>
    <p:sldLayoutId id="2147483721" r:id="rId46"/>
    <p:sldLayoutId id="2147483722" r:id="rId47"/>
    <p:sldLayoutId id="2147483723" r:id="rId48"/>
    <p:sldLayoutId id="2147483724" r:id="rId49"/>
    <p:sldLayoutId id="2147483725" r:id="rId50"/>
    <p:sldLayoutId id="2147483746" r:id="rId51"/>
    <p:sldLayoutId id="2147483747" r:id="rId5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914400"/>
            <a:ext cx="10972800" cy="50323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524000"/>
            <a:ext cx="10972800" cy="449240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Box 14">
            <a:extLst>
              <a:ext uri="{FF2B5EF4-FFF2-40B4-BE49-F238E27FC236}">
                <a16:creationId xmlns:a16="http://schemas.microsoft.com/office/drawing/2014/main" id="{C8225F90-7F32-4B34-B57E-BAEBA1BC9950}"/>
              </a:ext>
            </a:extLst>
          </p:cNvPr>
          <p:cNvSpPr txBox="1"/>
          <p:nvPr userDrawn="1"/>
        </p:nvSpPr>
        <p:spPr>
          <a:xfrm rot="10800000" flipV="1">
            <a:off x="192636" y="6394505"/>
            <a:ext cx="621031" cy="307777"/>
          </a:xfrm>
          <a:prstGeom prst="rect">
            <a:avLst/>
          </a:prstGeom>
          <a:noFill/>
        </p:spPr>
        <p:txBody>
          <a:bodyPr wrap="square" rtlCol="0">
            <a:spAutoFit/>
          </a:bodyPr>
          <a:lstStyle/>
          <a:p>
            <a:pPr algn="l">
              <a:lnSpc>
                <a:spcPct val="100000"/>
              </a:lnSpc>
            </a:pPr>
            <a:fld id="{260E2A6B-A809-4840-BF14-8648BC0BDF87}" type="slidenum">
              <a:rPr lang="id-ID" sz="1400" b="0" i="0" smtClean="0">
                <a:solidFill>
                  <a:schemeClr val="bg1">
                    <a:lumMod val="50000"/>
                  </a:schemeClr>
                </a:solidFill>
                <a:effectLst/>
                <a:latin typeface="Century Gothic" panose="020B0502020202020204" pitchFamily="34" charset="0"/>
                <a:ea typeface="Open Sans Extrabold" panose="020B0906030804020204" pitchFamily="34" charset="0"/>
                <a:cs typeface="Arial" panose="020B0604020202020204" pitchFamily="34" charset="0"/>
              </a:rPr>
              <a:pPr algn="l">
                <a:lnSpc>
                  <a:spcPct val="100000"/>
                </a:lnSpc>
              </a:pPr>
              <a:t>‹#›</a:t>
            </a:fld>
            <a:endParaRPr lang="id-ID" sz="6000" b="0" i="0" dirty="0">
              <a:solidFill>
                <a:schemeClr val="bg1">
                  <a:lumMod val="50000"/>
                </a:schemeClr>
              </a:solidFill>
              <a:effectLst/>
              <a:latin typeface="Century Gothic" panose="020B0502020202020204" pitchFamily="34" charset="0"/>
              <a:ea typeface="Open Sans Extrabold" panose="020B0906030804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14BFD62F-F201-3B48-80C9-6DC3F05FE69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92636" y="215642"/>
            <a:ext cx="2113242" cy="383212"/>
          </a:xfrm>
          <a:prstGeom prst="rect">
            <a:avLst/>
          </a:prstGeom>
        </p:spPr>
      </p:pic>
      <p:sp>
        <p:nvSpPr>
          <p:cNvPr id="7" name="TextBox 6">
            <a:extLst>
              <a:ext uri="{FF2B5EF4-FFF2-40B4-BE49-F238E27FC236}">
                <a16:creationId xmlns:a16="http://schemas.microsoft.com/office/drawing/2014/main" id="{0A6A12F1-6438-924C-B54A-442F7F3856AD}"/>
              </a:ext>
            </a:extLst>
          </p:cNvPr>
          <p:cNvSpPr txBox="1"/>
          <p:nvPr userDrawn="1"/>
        </p:nvSpPr>
        <p:spPr>
          <a:xfrm>
            <a:off x="9151880" y="6425283"/>
            <a:ext cx="2654894" cy="276999"/>
          </a:xfrm>
          <a:prstGeom prst="rect">
            <a:avLst/>
          </a:prstGeom>
          <a:noFill/>
        </p:spPr>
        <p:txBody>
          <a:bodyPr wrap="none" rtlCol="0">
            <a:spAutoFit/>
          </a:bodyPr>
          <a:lstStyle/>
          <a:p>
            <a:r>
              <a:rPr lang="en-US" sz="1200" dirty="0"/>
              <a:t>www.tonyelumelufoundation.org</a:t>
            </a:r>
          </a:p>
        </p:txBody>
      </p:sp>
      <p:cxnSp>
        <p:nvCxnSpPr>
          <p:cNvPr id="9" name="Straight Connector 8">
            <a:extLst>
              <a:ext uri="{FF2B5EF4-FFF2-40B4-BE49-F238E27FC236}">
                <a16:creationId xmlns:a16="http://schemas.microsoft.com/office/drawing/2014/main" id="{CDE19D9F-B699-3240-B2AF-155BFF511393}"/>
              </a:ext>
            </a:extLst>
          </p:cNvPr>
          <p:cNvCxnSpPr>
            <a:stCxn id="15" idx="1"/>
          </p:cNvCxnSpPr>
          <p:nvPr userDrawn="1"/>
        </p:nvCxnSpPr>
        <p:spPr>
          <a:xfrm>
            <a:off x="813667" y="6548394"/>
            <a:ext cx="8295609" cy="1445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DBA4B7C-7C1D-924D-8A64-83B8F9D95F6E}"/>
              </a:ext>
            </a:extLst>
          </p:cNvPr>
          <p:cNvSpPr txBox="1"/>
          <p:nvPr userDrawn="1"/>
        </p:nvSpPr>
        <p:spPr>
          <a:xfrm>
            <a:off x="10270600" y="179727"/>
            <a:ext cx="1648207" cy="460254"/>
          </a:xfrm>
          <a:prstGeom prst="rect">
            <a:avLst/>
          </a:prstGeom>
          <a:noFill/>
        </p:spPr>
        <p:txBody>
          <a:bodyPr wrap="none" rtlCol="0">
            <a:spAutoFit/>
          </a:bodyPr>
          <a:lstStyle/>
          <a:p>
            <a:pPr algn="r">
              <a:lnSpc>
                <a:spcPts val="1460"/>
              </a:lnSpc>
            </a:pPr>
            <a:r>
              <a:rPr lang="en-US" sz="1100" i="1" dirty="0"/>
              <a:t>Empowering</a:t>
            </a:r>
          </a:p>
          <a:p>
            <a:pPr algn="r">
              <a:lnSpc>
                <a:spcPts val="1460"/>
              </a:lnSpc>
            </a:pPr>
            <a:r>
              <a:rPr lang="en-US" sz="1100" i="1" dirty="0"/>
              <a:t>African Entrepreneurs</a:t>
            </a:r>
          </a:p>
        </p:txBody>
      </p:sp>
      <p:sp>
        <p:nvSpPr>
          <p:cNvPr id="11" name="Rectangle 10">
            <a:extLst>
              <a:ext uri="{FF2B5EF4-FFF2-40B4-BE49-F238E27FC236}">
                <a16:creationId xmlns:a16="http://schemas.microsoft.com/office/drawing/2014/main" id="{147A632A-DA42-DF40-B8A8-5A9FC812D906}"/>
              </a:ext>
            </a:extLst>
          </p:cNvPr>
          <p:cNvSpPr/>
          <p:nvPr userDrawn="1"/>
        </p:nvSpPr>
        <p:spPr>
          <a:xfrm>
            <a:off x="11899614" y="218827"/>
            <a:ext cx="45719" cy="3877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1565796906"/>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Lst>
  <p:txStyles>
    <p:titleStyle>
      <a:lvl1pPr algn="ctr" defTabSz="914400" rtl="0" eaLnBrk="1" latinLnBrk="0" hangingPunct="1">
        <a:spcBef>
          <a:spcPct val="0"/>
        </a:spcBef>
        <a:buNone/>
        <a:defRPr sz="3600" b="0" i="0" kern="1200">
          <a:solidFill>
            <a:schemeClr val="tx1"/>
          </a:solidFill>
          <a:latin typeface="Century Gothic" panose="020B0502020202020204" pitchFamily="34" charset="0"/>
          <a:ea typeface="+mj-ea"/>
          <a:cs typeface="Arial" panose="020B0604020202020204" pitchFamily="34" charset="0"/>
        </a:defRPr>
      </a:lvl1pPr>
    </p:titleStyle>
    <p:bodyStyle>
      <a:lvl1pPr marL="0" indent="0" algn="l" defTabSz="914400" rtl="0" eaLnBrk="1" latinLnBrk="0" hangingPunct="1">
        <a:spcBef>
          <a:spcPct val="20000"/>
        </a:spcBef>
        <a:buFont typeface="Arial" pitchFamily="34" charset="0"/>
        <a:buNone/>
        <a:defRPr sz="1800" b="0" i="0" kern="1200">
          <a:solidFill>
            <a:schemeClr val="tx1">
              <a:lumMod val="50000"/>
              <a:lumOff val="50000"/>
            </a:schemeClr>
          </a:solidFill>
          <a:latin typeface="Century Gothic" panose="020B0502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600" b="0" i="0" kern="1200">
          <a:solidFill>
            <a:schemeClr val="tx1">
              <a:lumMod val="50000"/>
              <a:lumOff val="50000"/>
            </a:schemeClr>
          </a:solidFill>
          <a:latin typeface="Century Gothic" panose="020B0502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400" b="0" i="0" kern="1200">
          <a:solidFill>
            <a:schemeClr val="tx1">
              <a:lumMod val="50000"/>
              <a:lumOff val="50000"/>
            </a:schemeClr>
          </a:solidFill>
          <a:latin typeface="Century Gothic" panose="020B0502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200" b="0" i="0" kern="1200">
          <a:solidFill>
            <a:schemeClr val="tx1">
              <a:lumMod val="50000"/>
              <a:lumOff val="50000"/>
            </a:schemeClr>
          </a:solidFill>
          <a:latin typeface="Century Gothic" panose="020B0502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200" b="0" i="0" kern="1200">
          <a:solidFill>
            <a:schemeClr val="tx1">
              <a:lumMod val="50000"/>
              <a:lumOff val="50000"/>
            </a:schemeClr>
          </a:solidFill>
          <a:latin typeface="Century Gothic" panose="020B0502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88">
          <p15:clr>
            <a:srgbClr val="F26B43"/>
          </p15:clr>
        </p15:guide>
        <p15:guide id="4" orient="horz" pos="4032">
          <p15:clr>
            <a:srgbClr val="F26B43"/>
          </p15:clr>
        </p15:guide>
        <p15:guide id="5" pos="384">
          <p15:clr>
            <a:srgbClr val="F26B43"/>
          </p15:clr>
        </p15:guide>
        <p15:guide id="6" pos="3456">
          <p15:clr>
            <a:srgbClr val="F26B43"/>
          </p15:clr>
        </p15:guide>
        <p15:guide id="7" pos="7296">
          <p15:clr>
            <a:srgbClr val="F26B43"/>
          </p15:clr>
        </p15:guide>
        <p15:guide id="8" orient="horz" pos="1008">
          <p15:clr>
            <a:srgbClr val="F26B43"/>
          </p15:clr>
        </p15:guide>
        <p15:guide id="9" pos="960">
          <p15:clr>
            <a:srgbClr val="F26B43"/>
          </p15:clr>
        </p15:guide>
        <p15:guide id="10" pos="4224">
          <p15:clr>
            <a:srgbClr val="F26B43"/>
          </p15:clr>
        </p15:guide>
        <p15:guide id="11" orient="horz" pos="912">
          <p15:clr>
            <a:srgbClr val="F26B43"/>
          </p15:clr>
        </p15:guide>
        <p15:guide id="12" pos="6720">
          <p15:clr>
            <a:srgbClr val="F26B43"/>
          </p15:clr>
        </p15:guide>
        <p15:guide id="13" orient="horz" pos="52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4.xml"/></Relationships>
</file>

<file path=ppt/slides/_rels/slide1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4.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image" Target="../media/image77.png"/><Relationship Id="rId2" Type="http://schemas.openxmlformats.org/officeDocument/2006/relationships/notesSlide" Target="../notesSlides/notesSlide10.xml"/><Relationship Id="rId16" Type="http://schemas.openxmlformats.org/officeDocument/2006/relationships/image" Target="../media/image76.jpeg"/><Relationship Id="rId1" Type="http://schemas.openxmlformats.org/officeDocument/2006/relationships/slideLayout" Target="../slideLayouts/slideLayout14.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64.jpg"/><Relationship Id="rId9" Type="http://schemas.openxmlformats.org/officeDocument/2006/relationships/image" Target="../media/image69.png"/><Relationship Id="rId14" Type="http://schemas.openxmlformats.org/officeDocument/2006/relationships/image" Target="../media/image74.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81.jpeg"/><Relationship Id="rId2" Type="http://schemas.openxmlformats.org/officeDocument/2006/relationships/image" Target="../media/image78.png"/><Relationship Id="rId1" Type="http://schemas.openxmlformats.org/officeDocument/2006/relationships/slideLayout" Target="../slideLayouts/slideLayout16.xml"/><Relationship Id="rId6" Type="http://schemas.openxmlformats.org/officeDocument/2006/relationships/image" Target="../media/image80.png"/><Relationship Id="rId5" Type="http://schemas.microsoft.com/office/2007/relationships/hdphoto" Target="../media/hdphoto2.wdp"/><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1.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0.png"/><Relationship Id="rId12" Type="http://schemas.microsoft.com/office/2007/relationships/hdphoto" Target="../media/hdphoto7.wdp"/><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microsoft.com/office/2007/relationships/hdphoto" Target="../media/hdphoto4.wdp"/><Relationship Id="rId11" Type="http://schemas.openxmlformats.org/officeDocument/2006/relationships/image" Target="../media/image92.png"/><Relationship Id="rId5" Type="http://schemas.openxmlformats.org/officeDocument/2006/relationships/image" Target="../media/image89.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91.png"/></Relationships>
</file>

<file path=ppt/slides/_rels/slide2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18" Type="http://schemas.openxmlformats.org/officeDocument/2006/relationships/image" Target="../media/image2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17" Type="http://schemas.openxmlformats.org/officeDocument/2006/relationships/image" Target="../media/image25.png"/><Relationship Id="rId2" Type="http://schemas.openxmlformats.org/officeDocument/2006/relationships/image" Target="../media/image10.png"/><Relationship Id="rId16" Type="http://schemas.openxmlformats.org/officeDocument/2006/relationships/image" Target="../media/image24.svg"/><Relationship Id="rId1" Type="http://schemas.openxmlformats.org/officeDocument/2006/relationships/slideLayout" Target="../slideLayouts/slideLayout16.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3" Type="http://schemas.openxmlformats.org/officeDocument/2006/relationships/image" Target="../media/image34.svg"/><Relationship Id="rId7" Type="http://schemas.openxmlformats.org/officeDocument/2006/relationships/image" Target="../media/image38.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33.png"/><Relationship Id="rId16" Type="http://schemas.openxmlformats.org/officeDocument/2006/relationships/image" Target="../media/image47.png"/><Relationship Id="rId1" Type="http://schemas.openxmlformats.org/officeDocument/2006/relationships/slideLayout" Target="../slideLayouts/slideLayout16.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5" Type="http://schemas.openxmlformats.org/officeDocument/2006/relationships/image" Target="../media/image4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 Id="rId1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pic>
        <p:nvPicPr>
          <p:cNvPr id="746" name="Google Shape;746;p92"/>
          <p:cNvPicPr preferRelativeResize="0"/>
          <p:nvPr/>
        </p:nvPicPr>
        <p:blipFill rotWithShape="1">
          <a:blip r:embed="rId3">
            <a:alphaModFix/>
          </a:blip>
          <a:srcRect t="16107" b="16100"/>
          <a:stretch/>
        </p:blipFill>
        <p:spPr>
          <a:xfrm>
            <a:off x="0" y="2"/>
            <a:ext cx="12192000" cy="5510468"/>
          </a:xfrm>
          <a:prstGeom prst="rect">
            <a:avLst/>
          </a:prstGeom>
          <a:noFill/>
          <a:ln>
            <a:noFill/>
          </a:ln>
        </p:spPr>
      </p:pic>
      <p:sp>
        <p:nvSpPr>
          <p:cNvPr id="747" name="Google Shape;747;p92"/>
          <p:cNvSpPr/>
          <p:nvPr/>
        </p:nvSpPr>
        <p:spPr>
          <a:xfrm>
            <a:off x="0" y="35"/>
            <a:ext cx="12192000" cy="5510400"/>
          </a:xfrm>
          <a:prstGeom prst="rect">
            <a:avLst/>
          </a:prstGeom>
          <a:solidFill>
            <a:srgbClr val="55545A">
              <a:alpha val="18820"/>
            </a:srgbClr>
          </a:solidFill>
          <a:ln>
            <a:noFill/>
          </a:ln>
        </p:spPr>
        <p:txBody>
          <a:bodyPr spcFirstLastPara="1" wrap="square" lIns="45700" tIns="45700" rIns="45700" bIns="45700" anchor="ctr" anchorCtr="0">
            <a:noAutofit/>
          </a:bodyPr>
          <a:lstStyle/>
          <a:p>
            <a:pPr algn="ctr" defTabSz="1219170">
              <a:buClr>
                <a:srgbClr val="FFFFFF"/>
              </a:buClr>
              <a:buSzPts val="1400"/>
            </a:pPr>
            <a:endParaRPr sz="1867" kern="0">
              <a:solidFill>
                <a:srgbClr val="55545A"/>
              </a:solidFill>
              <a:latin typeface="Century Gothic"/>
              <a:ea typeface="Century Gothic"/>
              <a:cs typeface="Century Gothic"/>
              <a:sym typeface="Century Gothic"/>
            </a:endParaRPr>
          </a:p>
        </p:txBody>
      </p:sp>
      <p:sp>
        <p:nvSpPr>
          <p:cNvPr id="748" name="Google Shape;748;p92"/>
          <p:cNvSpPr/>
          <p:nvPr/>
        </p:nvSpPr>
        <p:spPr>
          <a:xfrm>
            <a:off x="1012100" y="4856600"/>
            <a:ext cx="11180000" cy="2001600"/>
          </a:xfrm>
          <a:prstGeom prst="rect">
            <a:avLst/>
          </a:prstGeom>
          <a:solidFill>
            <a:srgbClr val="53565A"/>
          </a:solidFill>
          <a:ln>
            <a:noFill/>
          </a:ln>
        </p:spPr>
        <p:txBody>
          <a:bodyPr spcFirstLastPara="1" wrap="square" lIns="91433" tIns="45700" rIns="91433" bIns="45700" anchor="ctr" anchorCtr="0">
            <a:noAutofit/>
          </a:bodyPr>
          <a:lstStyle/>
          <a:p>
            <a:pPr algn="ctr" defTabSz="1219170">
              <a:buClr>
                <a:srgbClr val="FFFFFF"/>
              </a:buClr>
              <a:buSzPts val="1200"/>
            </a:pPr>
            <a:endParaRPr sz="1600" kern="0">
              <a:solidFill>
                <a:srgbClr val="FFFFFF"/>
              </a:solidFill>
              <a:latin typeface="Arial"/>
              <a:ea typeface="Arial"/>
              <a:cs typeface="Arial"/>
              <a:sym typeface="Arial"/>
            </a:endParaRPr>
          </a:p>
        </p:txBody>
      </p:sp>
      <p:cxnSp>
        <p:nvCxnSpPr>
          <p:cNvPr id="749" name="Google Shape;749;p92"/>
          <p:cNvCxnSpPr/>
          <p:nvPr/>
        </p:nvCxnSpPr>
        <p:spPr>
          <a:xfrm>
            <a:off x="1357000" y="6243833"/>
            <a:ext cx="10345600" cy="0"/>
          </a:xfrm>
          <a:prstGeom prst="straightConnector1">
            <a:avLst/>
          </a:prstGeom>
          <a:noFill/>
          <a:ln w="12700" cap="sq" cmpd="sng">
            <a:solidFill>
              <a:schemeClr val="lt1">
                <a:alpha val="23530"/>
              </a:schemeClr>
            </a:solidFill>
            <a:prstDash val="solid"/>
            <a:round/>
            <a:headEnd type="none" w="sm" len="sm"/>
            <a:tailEnd type="none" w="sm" len="sm"/>
          </a:ln>
        </p:spPr>
      </p:cxnSp>
      <p:sp>
        <p:nvSpPr>
          <p:cNvPr id="750" name="Google Shape;750;p92"/>
          <p:cNvSpPr/>
          <p:nvPr/>
        </p:nvSpPr>
        <p:spPr>
          <a:xfrm rot="10800000" flipH="1">
            <a:off x="2814320" y="3773095"/>
            <a:ext cx="8934800" cy="520000"/>
          </a:xfrm>
          <a:prstGeom prst="rect">
            <a:avLst/>
          </a:prstGeom>
          <a:solidFill>
            <a:schemeClr val="lt1">
              <a:alpha val="7450"/>
            </a:schemeClr>
          </a:solidFill>
          <a:ln>
            <a:noFill/>
          </a:ln>
        </p:spPr>
        <p:txBody>
          <a:bodyPr spcFirstLastPara="1" wrap="square" lIns="91433" tIns="45700" rIns="91433" bIns="45700" anchor="ctr" anchorCtr="0">
            <a:noAutofit/>
          </a:bodyPr>
          <a:lstStyle/>
          <a:p>
            <a:pPr algn="ctr" defTabSz="1219170">
              <a:buClr>
                <a:srgbClr val="FFFFFF"/>
              </a:buClr>
              <a:buSzPts val="1200"/>
            </a:pPr>
            <a:endParaRPr sz="1600" kern="0">
              <a:solidFill>
                <a:srgbClr val="FFFFFF"/>
              </a:solidFill>
              <a:latin typeface="Arial"/>
              <a:ea typeface="Arial"/>
              <a:cs typeface="Arial"/>
              <a:sym typeface="Arial"/>
            </a:endParaRPr>
          </a:p>
        </p:txBody>
      </p:sp>
      <p:sp>
        <p:nvSpPr>
          <p:cNvPr id="751" name="Google Shape;751;p92"/>
          <p:cNvSpPr/>
          <p:nvPr/>
        </p:nvSpPr>
        <p:spPr>
          <a:xfrm>
            <a:off x="1357007" y="4773300"/>
            <a:ext cx="325200" cy="1376400"/>
          </a:xfrm>
          <a:prstGeom prst="rect">
            <a:avLst/>
          </a:prstGeom>
          <a:solidFill>
            <a:schemeClr val="lt1">
              <a:alpha val="4310"/>
            </a:schemeClr>
          </a:solidFill>
          <a:ln>
            <a:noFill/>
          </a:ln>
        </p:spPr>
        <p:txBody>
          <a:bodyPr spcFirstLastPara="1" wrap="square" lIns="91433" tIns="45700" rIns="91433" bIns="45700" anchor="ctr" anchorCtr="0">
            <a:noAutofit/>
          </a:bodyPr>
          <a:lstStyle/>
          <a:p>
            <a:pPr algn="ctr" defTabSz="1219170">
              <a:buClr>
                <a:srgbClr val="FFFFFF"/>
              </a:buClr>
              <a:buSzPts val="1200"/>
            </a:pPr>
            <a:endParaRPr sz="1600" kern="0">
              <a:solidFill>
                <a:srgbClr val="FFFFFF"/>
              </a:solidFill>
              <a:latin typeface="Arial"/>
              <a:ea typeface="Arial"/>
              <a:cs typeface="Arial"/>
              <a:sym typeface="Arial"/>
            </a:endParaRPr>
          </a:p>
        </p:txBody>
      </p:sp>
      <p:sp>
        <p:nvSpPr>
          <p:cNvPr id="752" name="Google Shape;752;p92"/>
          <p:cNvSpPr/>
          <p:nvPr/>
        </p:nvSpPr>
        <p:spPr>
          <a:xfrm>
            <a:off x="1357000" y="4840867"/>
            <a:ext cx="10834800" cy="1034000"/>
          </a:xfrm>
          <a:prstGeom prst="rect">
            <a:avLst/>
          </a:prstGeom>
          <a:solidFill>
            <a:srgbClr val="0C0C0C">
              <a:alpha val="22350"/>
            </a:srgbClr>
          </a:solidFill>
          <a:ln>
            <a:noFill/>
          </a:ln>
        </p:spPr>
        <p:txBody>
          <a:bodyPr spcFirstLastPara="1" wrap="square" lIns="91433" tIns="45700" rIns="91433" bIns="45700" anchor="ctr" anchorCtr="0">
            <a:noAutofit/>
          </a:bodyPr>
          <a:lstStyle/>
          <a:p>
            <a:pPr algn="ctr" defTabSz="1219170">
              <a:buClr>
                <a:srgbClr val="FFFFFF"/>
              </a:buClr>
              <a:buSzPts val="1200"/>
            </a:pPr>
            <a:endParaRPr sz="1600" kern="0">
              <a:solidFill>
                <a:srgbClr val="FFFFFF"/>
              </a:solidFill>
              <a:latin typeface="Arial"/>
              <a:ea typeface="Arial"/>
              <a:cs typeface="Arial"/>
              <a:sym typeface="Arial"/>
            </a:endParaRPr>
          </a:p>
        </p:txBody>
      </p:sp>
      <p:sp>
        <p:nvSpPr>
          <p:cNvPr id="753" name="Google Shape;753;p92"/>
          <p:cNvSpPr/>
          <p:nvPr/>
        </p:nvSpPr>
        <p:spPr>
          <a:xfrm>
            <a:off x="6743392" y="3878941"/>
            <a:ext cx="189200" cy="180400"/>
          </a:xfrm>
          <a:prstGeom prst="rect">
            <a:avLst/>
          </a:prstGeom>
          <a:solidFill>
            <a:schemeClr val="lt1">
              <a:alpha val="10590"/>
            </a:schemeClr>
          </a:solidFill>
          <a:ln>
            <a:noFill/>
          </a:ln>
        </p:spPr>
        <p:txBody>
          <a:bodyPr spcFirstLastPara="1" wrap="square" lIns="91433" tIns="45700" rIns="91433" bIns="45700" anchor="ctr" anchorCtr="0">
            <a:noAutofit/>
          </a:bodyPr>
          <a:lstStyle/>
          <a:p>
            <a:pPr algn="ctr" defTabSz="1219170">
              <a:buClr>
                <a:srgbClr val="FFFFFF"/>
              </a:buClr>
              <a:buSzPts val="1200"/>
            </a:pPr>
            <a:endParaRPr sz="1600" kern="0">
              <a:solidFill>
                <a:srgbClr val="FFFFFF"/>
              </a:solidFill>
              <a:latin typeface="Arial"/>
              <a:ea typeface="Arial"/>
              <a:cs typeface="Arial"/>
              <a:sym typeface="Arial"/>
            </a:endParaRPr>
          </a:p>
        </p:txBody>
      </p:sp>
      <p:sp>
        <p:nvSpPr>
          <p:cNvPr id="754" name="Google Shape;754;p92"/>
          <p:cNvSpPr/>
          <p:nvPr/>
        </p:nvSpPr>
        <p:spPr>
          <a:xfrm>
            <a:off x="11440133" y="3531667"/>
            <a:ext cx="303200" cy="1653200"/>
          </a:xfrm>
          <a:prstGeom prst="rect">
            <a:avLst/>
          </a:prstGeom>
          <a:solidFill>
            <a:schemeClr val="lt1">
              <a:alpha val="47450"/>
            </a:schemeClr>
          </a:solidFill>
          <a:ln>
            <a:noFill/>
          </a:ln>
        </p:spPr>
        <p:txBody>
          <a:bodyPr spcFirstLastPara="1" wrap="square" lIns="91433" tIns="45700" rIns="91433" bIns="45700" anchor="ctr" anchorCtr="0">
            <a:noAutofit/>
          </a:bodyPr>
          <a:lstStyle/>
          <a:p>
            <a:pPr algn="ctr" defTabSz="1219170">
              <a:buClr>
                <a:srgbClr val="FFFFFF"/>
              </a:buClr>
              <a:buSzPts val="1200"/>
            </a:pPr>
            <a:endParaRPr sz="1600" kern="0">
              <a:solidFill>
                <a:srgbClr val="FFFFFF"/>
              </a:solidFill>
              <a:latin typeface="Arial"/>
              <a:ea typeface="Arial"/>
              <a:cs typeface="Arial"/>
              <a:sym typeface="Arial"/>
            </a:endParaRPr>
          </a:p>
        </p:txBody>
      </p:sp>
      <p:sp>
        <p:nvSpPr>
          <p:cNvPr id="755" name="Google Shape;755;p92"/>
          <p:cNvSpPr/>
          <p:nvPr/>
        </p:nvSpPr>
        <p:spPr>
          <a:xfrm>
            <a:off x="6952709" y="3531677"/>
            <a:ext cx="189200" cy="180400"/>
          </a:xfrm>
          <a:prstGeom prst="rect">
            <a:avLst/>
          </a:prstGeom>
          <a:solidFill>
            <a:schemeClr val="lt1">
              <a:alpha val="10590"/>
            </a:schemeClr>
          </a:solidFill>
          <a:ln>
            <a:noFill/>
          </a:ln>
        </p:spPr>
        <p:txBody>
          <a:bodyPr spcFirstLastPara="1" wrap="square" lIns="91433" tIns="45700" rIns="91433" bIns="45700" anchor="ctr" anchorCtr="0">
            <a:noAutofit/>
          </a:bodyPr>
          <a:lstStyle/>
          <a:p>
            <a:pPr algn="ctr" defTabSz="1219170">
              <a:buClr>
                <a:srgbClr val="FFFFFF"/>
              </a:buClr>
              <a:buSzPts val="1200"/>
            </a:pPr>
            <a:endParaRPr sz="1600" kern="0">
              <a:solidFill>
                <a:srgbClr val="FFFFFF"/>
              </a:solidFill>
              <a:latin typeface="Arial"/>
              <a:ea typeface="Arial"/>
              <a:cs typeface="Arial"/>
              <a:sym typeface="Arial"/>
            </a:endParaRPr>
          </a:p>
        </p:txBody>
      </p:sp>
      <p:sp>
        <p:nvSpPr>
          <p:cNvPr id="756" name="Google Shape;756;p92"/>
          <p:cNvSpPr/>
          <p:nvPr/>
        </p:nvSpPr>
        <p:spPr>
          <a:xfrm>
            <a:off x="1477867" y="3266966"/>
            <a:ext cx="9474400" cy="1254233"/>
          </a:xfrm>
          <a:prstGeom prst="rect">
            <a:avLst/>
          </a:prstGeom>
          <a:noFill/>
          <a:ln>
            <a:noFill/>
          </a:ln>
          <a:effectLst>
            <a:outerShdw blurRad="100013" dist="28575" dir="5400000" algn="bl" rotWithShape="0">
              <a:srgbClr val="000000">
                <a:alpha val="50000"/>
              </a:srgbClr>
            </a:outerShdw>
          </a:effectLst>
        </p:spPr>
        <p:txBody>
          <a:bodyPr spcFirstLastPara="1" wrap="square" lIns="91433" tIns="45700" rIns="91433" bIns="45700" anchor="t" anchorCtr="0">
            <a:noAutofit/>
          </a:bodyPr>
          <a:lstStyle/>
          <a:p>
            <a:pPr algn="ctr" defTabSz="1219170">
              <a:lnSpc>
                <a:spcPct val="90000"/>
              </a:lnSpc>
              <a:buClr>
                <a:srgbClr val="000000"/>
              </a:buClr>
              <a:buSzPts val="3300"/>
            </a:pPr>
            <a:r>
              <a:rPr lang="en" sz="5200" b="1" kern="0" dirty="0">
                <a:solidFill>
                  <a:srgbClr val="FFFFFF"/>
                </a:solidFill>
                <a:latin typeface="Century Gothic" panose="020B0502020202020204" pitchFamily="34" charset="0"/>
                <a:ea typeface="Poppins"/>
                <a:cs typeface="Poppins"/>
                <a:sym typeface="Poppins"/>
              </a:rPr>
              <a:t>The </a:t>
            </a:r>
            <a:r>
              <a:rPr lang="en-GB" sz="5200" b="1" kern="0" dirty="0">
                <a:solidFill>
                  <a:srgbClr val="FFFFFF"/>
                </a:solidFill>
                <a:latin typeface="Century Gothic" panose="020B0502020202020204" pitchFamily="34" charset="0"/>
                <a:ea typeface="Poppins"/>
                <a:cs typeface="Poppins"/>
                <a:sym typeface="Poppins"/>
              </a:rPr>
              <a:t>Tony Elumelu Foundation</a:t>
            </a:r>
            <a:endParaRPr sz="5200" kern="0" dirty="0">
              <a:solidFill>
                <a:srgbClr val="FE0000"/>
              </a:solidFill>
              <a:latin typeface="Century Gothic" panose="020B0502020202020204" pitchFamily="34" charset="0"/>
              <a:cs typeface="Arial"/>
              <a:sym typeface="Arial"/>
            </a:endParaRPr>
          </a:p>
          <a:p>
            <a:pPr algn="ctr" defTabSz="1219170">
              <a:buClr>
                <a:srgbClr val="000000"/>
              </a:buClr>
            </a:pPr>
            <a:endParaRPr sz="4400" b="1" kern="0" dirty="0">
              <a:solidFill>
                <a:srgbClr val="FFFFFF"/>
              </a:solidFill>
              <a:latin typeface="Century Gothic" panose="020B0502020202020204" pitchFamily="34" charset="0"/>
              <a:ea typeface="Calibri"/>
              <a:cs typeface="Calibri"/>
              <a:sym typeface="Calibri"/>
            </a:endParaRPr>
          </a:p>
        </p:txBody>
      </p:sp>
      <p:sp>
        <p:nvSpPr>
          <p:cNvPr id="757" name="Google Shape;757;p92"/>
          <p:cNvSpPr/>
          <p:nvPr/>
        </p:nvSpPr>
        <p:spPr>
          <a:xfrm>
            <a:off x="921573" y="4521200"/>
            <a:ext cx="196000" cy="2001600"/>
          </a:xfrm>
          <a:prstGeom prst="rect">
            <a:avLst/>
          </a:prstGeom>
          <a:solidFill>
            <a:srgbClr val="FE0000"/>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sp>
        <p:nvSpPr>
          <p:cNvPr id="758" name="Google Shape;758;p92"/>
          <p:cNvSpPr txBox="1"/>
          <p:nvPr/>
        </p:nvSpPr>
        <p:spPr>
          <a:xfrm>
            <a:off x="1638500" y="4966667"/>
            <a:ext cx="9859200" cy="400400"/>
          </a:xfrm>
          <a:prstGeom prst="rect">
            <a:avLst/>
          </a:prstGeom>
          <a:noFill/>
          <a:ln>
            <a:noFill/>
          </a:ln>
        </p:spPr>
        <p:txBody>
          <a:bodyPr spcFirstLastPara="1" wrap="square" lIns="0" tIns="0" rIns="0" bIns="0" anchor="t" anchorCtr="0">
            <a:noAutofit/>
          </a:bodyPr>
          <a:lstStyle/>
          <a:p>
            <a:pPr defTabSz="1219170">
              <a:buClr>
                <a:srgbClr val="000000"/>
              </a:buClr>
            </a:pPr>
            <a:r>
              <a:rPr lang="en" sz="2400" b="1" kern="0" dirty="0">
                <a:solidFill>
                  <a:srgbClr val="FFFFFF"/>
                </a:solidFill>
                <a:latin typeface="Century Gothic" panose="020B0502020202020204" pitchFamily="34" charset="0"/>
                <a:ea typeface="Mulish"/>
                <a:cs typeface="Mulish"/>
                <a:sym typeface="Mulish"/>
              </a:rPr>
              <a:t>Empowering African Entrepreneurs to catalyse economic growth, drive poverty eradication, and ensure job creation</a:t>
            </a:r>
            <a:endParaRPr sz="2400" b="1" kern="0" dirty="0">
              <a:solidFill>
                <a:srgbClr val="FFFFFF"/>
              </a:solidFill>
              <a:latin typeface="Century Gothic" panose="020B0502020202020204" pitchFamily="34" charset="0"/>
              <a:ea typeface="Mulish"/>
              <a:cs typeface="Mulish"/>
              <a:sym typeface="Mulish"/>
            </a:endParaRPr>
          </a:p>
          <a:p>
            <a:pPr defTabSz="1219170">
              <a:buClr>
                <a:srgbClr val="000000"/>
              </a:buClr>
              <a:buSzPts val="1100"/>
            </a:pPr>
            <a:endParaRPr sz="2400" b="1" kern="0" dirty="0">
              <a:solidFill>
                <a:srgbClr val="FFFFFF"/>
              </a:solidFill>
              <a:latin typeface="Century Gothic" panose="020B0502020202020204" pitchFamily="34" charset="0"/>
              <a:ea typeface="Mulish"/>
              <a:cs typeface="Mulish"/>
              <a:sym typeface="Mulish"/>
            </a:endParaRPr>
          </a:p>
        </p:txBody>
      </p:sp>
      <p:sp>
        <p:nvSpPr>
          <p:cNvPr id="759" name="Google Shape;759;p92"/>
          <p:cNvSpPr txBox="1"/>
          <p:nvPr/>
        </p:nvSpPr>
        <p:spPr>
          <a:xfrm>
            <a:off x="7646467" y="6345433"/>
            <a:ext cx="4096800" cy="400400"/>
          </a:xfrm>
          <a:prstGeom prst="rect">
            <a:avLst/>
          </a:prstGeom>
          <a:noFill/>
          <a:ln>
            <a:noFill/>
          </a:ln>
        </p:spPr>
        <p:txBody>
          <a:bodyPr spcFirstLastPara="1" wrap="square" lIns="0" tIns="0" rIns="0" bIns="0" anchor="t" anchorCtr="0">
            <a:noAutofit/>
          </a:bodyPr>
          <a:lstStyle/>
          <a:p>
            <a:pPr algn="r" defTabSz="1219170">
              <a:buClr>
                <a:srgbClr val="000000"/>
              </a:buClr>
              <a:buSzPts val="1100"/>
            </a:pPr>
            <a:r>
              <a:rPr lang="en" sz="1467" b="1" kern="0">
                <a:solidFill>
                  <a:srgbClr val="FFFFFF"/>
                </a:solidFill>
                <a:latin typeface="Mulish"/>
                <a:ea typeface="Mulish"/>
                <a:cs typeface="Mulish"/>
                <a:sym typeface="Mulish"/>
              </a:rPr>
              <a:t>www.tonyeleumelufoundation.org</a:t>
            </a:r>
            <a:endParaRPr sz="2400" kern="0">
              <a:solidFill>
                <a:srgbClr val="FFFFFF"/>
              </a:solidFill>
              <a:latin typeface="Franklin Gothic"/>
              <a:ea typeface="Franklin Gothic"/>
              <a:cs typeface="Franklin Gothic"/>
              <a:sym typeface="Franklin Gothic"/>
            </a:endParaRPr>
          </a:p>
        </p:txBody>
      </p:sp>
      <p:pic>
        <p:nvPicPr>
          <p:cNvPr id="760" name="Google Shape;760;p92"/>
          <p:cNvPicPr preferRelativeResize="0"/>
          <p:nvPr/>
        </p:nvPicPr>
        <p:blipFill>
          <a:blip r:embed="rId4">
            <a:alphaModFix/>
          </a:blip>
          <a:stretch>
            <a:fillRect/>
          </a:stretch>
        </p:blipFill>
        <p:spPr>
          <a:xfrm>
            <a:off x="382967" y="268633"/>
            <a:ext cx="2638815" cy="520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iagram&#10;&#10;Description automatically generated">
            <a:extLst>
              <a:ext uri="{FF2B5EF4-FFF2-40B4-BE49-F238E27FC236}">
                <a16:creationId xmlns:a16="http://schemas.microsoft.com/office/drawing/2014/main" id="{0A9FA4D1-ED4D-8B69-F8EC-A1F007EC86C8}"/>
              </a:ext>
            </a:extLst>
          </p:cNvPr>
          <p:cNvPicPr>
            <a:picLocks noChangeAspect="1"/>
          </p:cNvPicPr>
          <p:nvPr/>
        </p:nvPicPr>
        <p:blipFill>
          <a:blip r:embed="rId2"/>
          <a:stretch>
            <a:fillRect/>
          </a:stretch>
        </p:blipFill>
        <p:spPr>
          <a:xfrm>
            <a:off x="851074" y="924509"/>
            <a:ext cx="5096260" cy="5249150"/>
          </a:xfrm>
          <a:prstGeom prst="rect">
            <a:avLst/>
          </a:prstGeom>
        </p:spPr>
      </p:pic>
      <p:sp>
        <p:nvSpPr>
          <p:cNvPr id="11" name="TextBox 10">
            <a:extLst>
              <a:ext uri="{FF2B5EF4-FFF2-40B4-BE49-F238E27FC236}">
                <a16:creationId xmlns:a16="http://schemas.microsoft.com/office/drawing/2014/main" id="{EB41342A-0458-F9B7-06FF-51C37B9D3B05}"/>
              </a:ext>
            </a:extLst>
          </p:cNvPr>
          <p:cNvSpPr txBox="1"/>
          <p:nvPr/>
        </p:nvSpPr>
        <p:spPr>
          <a:xfrm>
            <a:off x="6244667" y="1093816"/>
            <a:ext cx="5355617" cy="4001095"/>
          </a:xfrm>
          <a:prstGeom prst="rect">
            <a:avLst/>
          </a:prstGeom>
          <a:noFill/>
        </p:spPr>
        <p:txBody>
          <a:bodyPr wrap="square" lIns="91440" tIns="45720" rIns="91440" bIns="45720" rtlCol="0" anchor="t">
            <a:spAutoFit/>
          </a:bodyPr>
          <a:lstStyle/>
          <a:p>
            <a:r>
              <a:rPr lang="en-US" sz="1600" b="1" dirty="0">
                <a:solidFill>
                  <a:srgbClr val="FF0000"/>
                </a:solidFill>
                <a:latin typeface="Century Gothic"/>
                <a:cs typeface="Arial"/>
              </a:rPr>
              <a:t>Key Performance Indicators</a:t>
            </a:r>
            <a:endParaRPr lang="en-US" sz="1600" dirty="0"/>
          </a:p>
          <a:p>
            <a:pPr algn="ctr">
              <a:lnSpc>
                <a:spcPct val="150000"/>
              </a:lnSpc>
            </a:pPr>
            <a:endParaRPr lang="en-US" sz="1400" b="1" dirty="0">
              <a:solidFill>
                <a:srgbClr val="FF0000"/>
              </a:solidFill>
              <a:latin typeface="Century Gothic" panose="020B0502020202020204" pitchFamily="34" charset="0"/>
              <a:cs typeface="Arial" panose="020B0604020202020204" pitchFamily="34" charset="0"/>
            </a:endParaRPr>
          </a:p>
          <a:p>
            <a:pPr marL="342900" indent="-342900">
              <a:lnSpc>
                <a:spcPct val="150000"/>
              </a:lnSpc>
              <a:buFont typeface="Wingdings"/>
              <a:buChar char="v"/>
            </a:pPr>
            <a:r>
              <a:rPr lang="en-US" sz="1400" dirty="0">
                <a:latin typeface="Century Gothic"/>
                <a:cs typeface="Arial"/>
              </a:rPr>
              <a:t>Number of Entrepreneurs trained and funded by the action</a:t>
            </a:r>
          </a:p>
          <a:p>
            <a:pPr marL="342900" indent="-342900">
              <a:lnSpc>
                <a:spcPct val="150000"/>
              </a:lnSpc>
              <a:buFont typeface="Wingdings"/>
              <a:buChar char="v"/>
            </a:pPr>
            <a:r>
              <a:rPr lang="en-US" sz="1400" dirty="0">
                <a:latin typeface="Century Gothic"/>
                <a:cs typeface="Arial"/>
              </a:rPr>
              <a:t>Revenue Generated by Funded Businesses</a:t>
            </a:r>
            <a:endParaRPr lang="en-US" sz="1400" dirty="0">
              <a:latin typeface="Century Gothic" panose="020B0502020202020204" pitchFamily="34" charset="0"/>
              <a:cs typeface="Arial" panose="020B0604020202020204" pitchFamily="34" charset="0"/>
            </a:endParaRPr>
          </a:p>
          <a:p>
            <a:pPr marL="342900" indent="-342900">
              <a:lnSpc>
                <a:spcPct val="150000"/>
              </a:lnSpc>
              <a:buFont typeface="Wingdings"/>
              <a:buChar char="v"/>
            </a:pPr>
            <a:r>
              <a:rPr lang="en-US" sz="1400" dirty="0">
                <a:latin typeface="Century Gothic"/>
                <a:cs typeface="Arial"/>
              </a:rPr>
              <a:t>Job created by Funded Businesses </a:t>
            </a:r>
          </a:p>
          <a:p>
            <a:pPr marL="342900" indent="-342900">
              <a:lnSpc>
                <a:spcPct val="150000"/>
              </a:lnSpc>
              <a:buFont typeface="Wingdings"/>
              <a:buChar char="v"/>
            </a:pPr>
            <a:r>
              <a:rPr lang="en-US" sz="1400" dirty="0">
                <a:latin typeface="Century Gothic"/>
                <a:cs typeface="Arial"/>
              </a:rPr>
              <a:t>Growth in Annual Revenue</a:t>
            </a:r>
          </a:p>
          <a:p>
            <a:pPr marL="342900" indent="-342900">
              <a:lnSpc>
                <a:spcPct val="150000"/>
              </a:lnSpc>
              <a:buFont typeface="Wingdings"/>
              <a:buChar char="v"/>
            </a:pPr>
            <a:r>
              <a:rPr lang="en-US" sz="1400" dirty="0">
                <a:latin typeface="Century Gothic"/>
                <a:cs typeface="Arial"/>
              </a:rPr>
              <a:t>Per capita Growth in Income</a:t>
            </a:r>
          </a:p>
          <a:p>
            <a:pPr marL="342900" indent="-342900">
              <a:lnSpc>
                <a:spcPct val="150000"/>
              </a:lnSpc>
              <a:buFont typeface="Wingdings"/>
              <a:buChar char="v"/>
            </a:pPr>
            <a:r>
              <a:rPr lang="en-US" sz="1400" dirty="0">
                <a:latin typeface="Century Gothic"/>
                <a:cs typeface="Arial"/>
              </a:rPr>
              <a:t>Household Impacted Directly and Indirectly by Action</a:t>
            </a:r>
          </a:p>
          <a:p>
            <a:pPr marL="342900" indent="-342900">
              <a:lnSpc>
                <a:spcPct val="150000"/>
              </a:lnSpc>
              <a:buFont typeface="Wingdings"/>
              <a:buChar char="v"/>
            </a:pPr>
            <a:r>
              <a:rPr lang="en-US" sz="1400" dirty="0">
                <a:latin typeface="Century Gothic"/>
                <a:cs typeface="Arial"/>
              </a:rPr>
              <a:t>Level of climate literacy, and Adaptability to ecological regeneration amongst supported businesses</a:t>
            </a:r>
          </a:p>
          <a:p>
            <a:pPr marL="285750" indent="-285750">
              <a:buFont typeface="Arial"/>
              <a:buChar char="•"/>
            </a:pPr>
            <a:endParaRPr lang="en-US" sz="1400" dirty="0">
              <a:latin typeface="Century Gothic"/>
              <a:cs typeface="Arial"/>
            </a:endParaRPr>
          </a:p>
          <a:p>
            <a:pPr algn="ctr"/>
            <a:endParaRPr lang="en-US" sz="1400" dirty="0">
              <a:solidFill>
                <a:srgbClr val="FF0000"/>
              </a:solidFill>
              <a:latin typeface="Century Gothic"/>
              <a:cs typeface="Arial"/>
            </a:endParaRPr>
          </a:p>
        </p:txBody>
      </p:sp>
      <p:sp>
        <p:nvSpPr>
          <p:cNvPr id="3" name="Title 1">
            <a:extLst>
              <a:ext uri="{FF2B5EF4-FFF2-40B4-BE49-F238E27FC236}">
                <a16:creationId xmlns:a16="http://schemas.microsoft.com/office/drawing/2014/main" id="{F053C954-C6F5-70B1-34D8-8FD6E0D67B9A}"/>
              </a:ext>
            </a:extLst>
          </p:cNvPr>
          <p:cNvSpPr txBox="1">
            <a:spLocks/>
          </p:cNvSpPr>
          <p:nvPr/>
        </p:nvSpPr>
        <p:spPr>
          <a:xfrm>
            <a:off x="1861824" y="401926"/>
            <a:ext cx="8114007" cy="522583"/>
          </a:xfrm>
          <a:prstGeom prst="rect">
            <a:avLst/>
          </a:prstGeom>
        </p:spPr>
        <p:txBody>
          <a:bodyPr lIns="91440" tIns="45720" rIns="91440" bIns="45720" anchor="t"/>
          <a:lstStyle>
            <a:lvl1pPr algn="ctr" defTabSz="914400" rtl="0" eaLnBrk="1" latinLnBrk="0" hangingPunct="1">
              <a:spcBef>
                <a:spcPct val="0"/>
              </a:spcBef>
              <a:buNone/>
              <a:defRPr sz="3600" b="0" i="0" kern="1200">
                <a:solidFill>
                  <a:schemeClr val="tx1"/>
                </a:solidFill>
                <a:latin typeface="Century Gothic" panose="020B0502020202020204" pitchFamily="34" charset="0"/>
                <a:ea typeface="+mj-ea"/>
                <a:cs typeface="Arial" panose="020B0604020202020204" pitchFamily="34" charset="0"/>
              </a:defRPr>
            </a:lvl1pPr>
          </a:lstStyle>
          <a:p>
            <a:r>
              <a:rPr lang="en-GB" sz="2900" b="1">
                <a:latin typeface="Century Gothic"/>
                <a:cs typeface="Arial"/>
              </a:rPr>
              <a:t>MONITORING FOR RESULTS  </a:t>
            </a:r>
            <a:endParaRPr lang="LID4096" sz="2900" b="1"/>
          </a:p>
        </p:txBody>
      </p:sp>
      <p:sp>
        <p:nvSpPr>
          <p:cNvPr id="5" name="TextBox 4">
            <a:extLst>
              <a:ext uri="{FF2B5EF4-FFF2-40B4-BE49-F238E27FC236}">
                <a16:creationId xmlns:a16="http://schemas.microsoft.com/office/drawing/2014/main" id="{3CC5A133-5634-000E-CCBB-EC2DC3312B92}"/>
              </a:ext>
            </a:extLst>
          </p:cNvPr>
          <p:cNvSpPr txBox="1"/>
          <p:nvPr/>
        </p:nvSpPr>
        <p:spPr>
          <a:xfrm>
            <a:off x="1532461" y="5906216"/>
            <a:ext cx="3742662" cy="307777"/>
          </a:xfrm>
          <a:prstGeom prst="rect">
            <a:avLst/>
          </a:prstGeom>
          <a:noFill/>
        </p:spPr>
        <p:txBody>
          <a:bodyPr wrap="square" lIns="91440" tIns="45720" rIns="91440" bIns="45720" rtlCol="0" anchor="t">
            <a:spAutoFit/>
          </a:bodyPr>
          <a:lstStyle/>
          <a:p>
            <a:pPr algn="ctr"/>
            <a:r>
              <a:rPr lang="en-US" sz="1400" b="1">
                <a:solidFill>
                  <a:srgbClr val="FF0000"/>
                </a:solidFill>
                <a:latin typeface="Century Gothic"/>
                <a:cs typeface="Arial"/>
              </a:rPr>
              <a:t>TEF MERLA SYSTEM</a:t>
            </a:r>
          </a:p>
        </p:txBody>
      </p:sp>
      <p:sp>
        <p:nvSpPr>
          <p:cNvPr id="10" name="Flowchart: Data 9">
            <a:extLst>
              <a:ext uri="{FF2B5EF4-FFF2-40B4-BE49-F238E27FC236}">
                <a16:creationId xmlns:a16="http://schemas.microsoft.com/office/drawing/2014/main" id="{C971F514-7207-349D-DE46-7862C1F5AEAE}"/>
              </a:ext>
            </a:extLst>
          </p:cNvPr>
          <p:cNvSpPr/>
          <p:nvPr/>
        </p:nvSpPr>
        <p:spPr>
          <a:xfrm rot="5400000">
            <a:off x="8627219" y="3062911"/>
            <a:ext cx="58616" cy="4005384"/>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C9EC86F-1525-1965-4AF7-BD13C21358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3835" y="5222787"/>
            <a:ext cx="4005383" cy="1082794"/>
          </a:xfrm>
          <a:prstGeom prst="rect">
            <a:avLst/>
          </a:prstGeom>
        </p:spPr>
      </p:pic>
    </p:spTree>
    <p:extLst>
      <p:ext uri="{BB962C8B-B14F-4D97-AF65-F5344CB8AC3E}">
        <p14:creationId xmlns:p14="http://schemas.microsoft.com/office/powerpoint/2010/main" val="4169753578"/>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2" presetClass="entr" presetSubtype="4" fill="hold" grpId="1"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750"/>
                                        <p:tgtEl>
                                          <p:spTgt spid="11"/>
                                        </p:tgtEl>
                                      </p:cBhvr>
                                    </p:animEffect>
                                  </p:childTnLst>
                                </p:cTn>
                              </p:par>
                              <p:par>
                                <p:cTn id="12" presetID="2" presetClass="entr" presetSubtype="1" decel="100000" fill="hold" grpId="0" nodeType="withEffect">
                                  <p:stCondLst>
                                    <p:cond delay="0"/>
                                  </p:stCondLst>
                                  <p:endCondLst>
                                    <p:cond evt="begin" delay="0">
                                      <p:tn val="5"/>
                                    </p:cond>
                                  </p:end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750" fill="hold"/>
                                        <p:tgtEl>
                                          <p:spTgt spid="5"/>
                                        </p:tgtEl>
                                        <p:attrNameLst>
                                          <p:attrName>ppt_x</p:attrName>
                                        </p:attrNameLst>
                                      </p:cBhvr>
                                      <p:tavLst>
                                        <p:tav tm="0">
                                          <p:val>
                                            <p:strVal val="#ppt_x"/>
                                          </p:val>
                                        </p:tav>
                                        <p:tav tm="100000">
                                          <p:val>
                                            <p:strVal val="#ppt_x"/>
                                          </p:val>
                                        </p:tav>
                                      </p:tavLst>
                                    </p:anim>
                                    <p:anim calcmode="lin" valueType="num">
                                      <p:cBhvr additive="base">
                                        <p:cTn id="15" dur="750" fill="hold"/>
                                        <p:tgtEl>
                                          <p:spTgt spid="5"/>
                                        </p:tgtEl>
                                        <p:attrNameLst>
                                          <p:attrName>ppt_y</p:attrName>
                                        </p:attrNameLst>
                                      </p:cBhvr>
                                      <p:tavLst>
                                        <p:tav tm="0">
                                          <p:val>
                                            <p:strVal val="0-#ppt_h/2"/>
                                          </p:val>
                                        </p:tav>
                                        <p:tav tm="100000">
                                          <p:val>
                                            <p:strVal val="#ppt_y"/>
                                          </p:val>
                                        </p:tav>
                                      </p:tavLst>
                                    </p:anim>
                                  </p:childTnLst>
                                </p:cTn>
                              </p:par>
                              <p:par>
                                <p:cTn id="16" presetID="22" presetClass="entr" presetSubtype="4" fill="hold" grpId="1" nodeType="withEffect">
                                  <p:stCondLst>
                                    <p:cond delay="0"/>
                                  </p:stCondLst>
                                  <p:endCondLst>
                                    <p:cond evt="begin" delay="0">
                                      <p:tn val="9"/>
                                    </p:cond>
                                  </p:end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5" grpId="0"/>
      <p:bldP spid="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92DC9214-0A2A-AD48-C6F5-2BEB94F833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9087"/>
            <a:ext cx="12192000" cy="6858000"/>
          </a:xfrm>
          <a:prstGeom prst="rect">
            <a:avLst/>
          </a:prstGeom>
        </p:spPr>
      </p:pic>
    </p:spTree>
    <p:extLst>
      <p:ext uri="{BB962C8B-B14F-4D97-AF65-F5344CB8AC3E}">
        <p14:creationId xmlns:p14="http://schemas.microsoft.com/office/powerpoint/2010/main" val="3713249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low confidence">
            <a:extLst>
              <a:ext uri="{FF2B5EF4-FFF2-40B4-BE49-F238E27FC236}">
                <a16:creationId xmlns:a16="http://schemas.microsoft.com/office/drawing/2014/main" id="{F6C3CDF1-A773-A3B4-F7F0-A399665F3B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4" name="TextBox 3">
            <a:extLst>
              <a:ext uri="{FF2B5EF4-FFF2-40B4-BE49-F238E27FC236}">
                <a16:creationId xmlns:a16="http://schemas.microsoft.com/office/drawing/2014/main" id="{DD6C4D17-A8BF-4102-0C07-28020F2053EF}"/>
              </a:ext>
            </a:extLst>
          </p:cNvPr>
          <p:cNvSpPr txBox="1"/>
          <p:nvPr/>
        </p:nvSpPr>
        <p:spPr>
          <a:xfrm>
            <a:off x="3839852" y="1025959"/>
            <a:ext cx="8352148"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entury Gothic" panose="020B0502020202020204" pitchFamily="34" charset="0"/>
              </a:rPr>
              <a:t>“TEF has affected me positively and has helped and provided me with the knowledge and skills to run a private business successfully and profitably”. </a:t>
            </a:r>
            <a:r>
              <a:rPr kumimoji="0" lang="en-US" sz="1400" b="1" i="1" u="none" strike="noStrike" kern="1200" cap="none" spc="0" normalizeH="0" baseline="0" noProof="0" dirty="0">
                <a:ln>
                  <a:noFill/>
                </a:ln>
                <a:solidFill>
                  <a:srgbClr val="FF0000"/>
                </a:solidFill>
                <a:effectLst/>
                <a:uLnTx/>
                <a:uFillTx/>
                <a:latin typeface="Century Gothic" panose="020B0502020202020204" pitchFamily="34" charset="0"/>
              </a:rPr>
              <a:t>Beneficiary from Nigeria</a:t>
            </a:r>
          </a:p>
        </p:txBody>
      </p:sp>
      <p:sp>
        <p:nvSpPr>
          <p:cNvPr id="2" name="TextBox 1">
            <a:extLst>
              <a:ext uri="{FF2B5EF4-FFF2-40B4-BE49-F238E27FC236}">
                <a16:creationId xmlns:a16="http://schemas.microsoft.com/office/drawing/2014/main" id="{F4EE3B7C-4E7C-F80F-4318-0A98E9028A7D}"/>
              </a:ext>
            </a:extLst>
          </p:cNvPr>
          <p:cNvSpPr txBox="1"/>
          <p:nvPr/>
        </p:nvSpPr>
        <p:spPr>
          <a:xfrm>
            <a:off x="6543675" y="1744141"/>
            <a:ext cx="2571750" cy="830997"/>
          </a:xfrm>
          <a:prstGeom prst="rect">
            <a:avLst/>
          </a:prstGeom>
          <a:solidFill>
            <a:schemeClr val="bg1"/>
          </a:solidFill>
        </p:spPr>
        <p:txBody>
          <a:bodyPr wrap="square" rtlCol="0">
            <a:spAutoFit/>
          </a:bodyPr>
          <a:lstStyle/>
          <a:p>
            <a:r>
              <a:rPr lang="en-US" sz="4800" b="1" dirty="0">
                <a:solidFill>
                  <a:srgbClr val="FF0000"/>
                </a:solidFill>
                <a:latin typeface="Mulish"/>
              </a:rPr>
              <a:t>20,000</a:t>
            </a:r>
            <a:endParaRPr lang="en-GB" sz="4800" b="1" dirty="0">
              <a:solidFill>
                <a:srgbClr val="FF0000"/>
              </a:solidFill>
              <a:latin typeface="Mulish"/>
            </a:endParaRPr>
          </a:p>
        </p:txBody>
      </p:sp>
    </p:spTree>
    <p:extLst>
      <p:ext uri="{BB962C8B-B14F-4D97-AF65-F5344CB8AC3E}">
        <p14:creationId xmlns:p14="http://schemas.microsoft.com/office/powerpoint/2010/main" val="3846660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7590F958-6427-1D61-7B09-AFA2C2A8E6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6853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with medium confidence">
            <a:extLst>
              <a:ext uri="{FF2B5EF4-FFF2-40B4-BE49-F238E27FC236}">
                <a16:creationId xmlns:a16="http://schemas.microsoft.com/office/drawing/2014/main" id="{FBCBCDA1-6802-1BC7-3FEA-7C39FCA1F5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7025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2" name="TextBox 1">
            <a:extLst>
              <a:ext uri="{FF2B5EF4-FFF2-40B4-BE49-F238E27FC236}">
                <a16:creationId xmlns:a16="http://schemas.microsoft.com/office/drawing/2014/main" id="{959D76E6-23E0-A370-B32F-AA9C798FD5BF}"/>
              </a:ext>
            </a:extLst>
          </p:cNvPr>
          <p:cNvSpPr txBox="1"/>
          <p:nvPr/>
        </p:nvSpPr>
        <p:spPr>
          <a:xfrm>
            <a:off x="2349494" y="2619778"/>
            <a:ext cx="7157289"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0" b="1" i="0" u="none" strike="noStrike" kern="1200" cap="none" spc="0" normalizeH="0" baseline="0" noProof="0" dirty="0">
                <a:ln>
                  <a:noFill/>
                </a:ln>
                <a:solidFill>
                  <a:srgbClr val="FFFFFF">
                    <a:lumMod val="95000"/>
                  </a:srgbClr>
                </a:solidFill>
                <a:effectLst/>
                <a:uLnTx/>
                <a:uFillTx/>
                <a:latin typeface="Century Gothic" panose="020B0502020202020204" pitchFamily="34" charset="0"/>
                <a:ea typeface="+mn-ea"/>
                <a:cs typeface="Arial" panose="020B0604020202020204" pitchFamily="34" charset="0"/>
              </a:rPr>
              <a:t>TEF</a:t>
            </a:r>
          </a:p>
        </p:txBody>
      </p:sp>
      <p:sp>
        <p:nvSpPr>
          <p:cNvPr id="4" name="TextBox 3">
            <a:extLst>
              <a:ext uri="{FF2B5EF4-FFF2-40B4-BE49-F238E27FC236}">
                <a16:creationId xmlns:a16="http://schemas.microsoft.com/office/drawing/2014/main" id="{65018460-0F2D-2597-6689-9AB957F908EF}"/>
              </a:ext>
            </a:extLst>
          </p:cNvPr>
          <p:cNvSpPr txBox="1"/>
          <p:nvPr/>
        </p:nvSpPr>
        <p:spPr>
          <a:xfrm>
            <a:off x="7404765" y="-113821"/>
            <a:ext cx="541147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panose="020B0604020202020204" pitchFamily="34" charset="0"/>
              </a:rPr>
              <a:t>Demonstratable</a:t>
            </a:r>
          </a:p>
        </p:txBody>
      </p:sp>
      <p:sp>
        <p:nvSpPr>
          <p:cNvPr id="930" name="Google Shape;930;p103"/>
          <p:cNvSpPr/>
          <p:nvPr/>
        </p:nvSpPr>
        <p:spPr>
          <a:xfrm>
            <a:off x="8281861" y="2029431"/>
            <a:ext cx="2483331" cy="1342213"/>
          </a:xfrm>
          <a:prstGeom prst="rect">
            <a:avLst/>
          </a:prstGeom>
          <a:noFill/>
          <a:ln w="9525" cap="flat" cmpd="sng">
            <a:solidFill>
              <a:srgbClr val="FE1C1D"/>
            </a:solidFill>
            <a:prstDash val="solid"/>
            <a:miter lim="800000"/>
            <a:headEnd type="none" w="sm" len="sm"/>
            <a:tailEnd type="none" w="sm" len="sm"/>
          </a:ln>
        </p:spPr>
        <p:txBody>
          <a:bodyPr spcFirstLastPara="1" wrap="square" lIns="45700" tIns="45700" rIns="45700" bIns="45700" anchor="ctr" anchorCtr="0">
            <a:noAutofit/>
          </a:bodyPr>
          <a:lstStyle/>
          <a:p>
            <a:pPr algn="ctr" defTabSz="1219170">
              <a:buClr>
                <a:srgbClr val="FFFFFF"/>
              </a:buClr>
              <a:buSzPts val="1400"/>
            </a:pPr>
            <a:endParaRPr sz="1867" kern="0">
              <a:solidFill>
                <a:srgbClr val="55545A"/>
              </a:solidFill>
              <a:latin typeface="Mulish"/>
              <a:ea typeface="Mulish"/>
              <a:cs typeface="Mulish"/>
              <a:sym typeface="Mulish"/>
            </a:endParaRPr>
          </a:p>
        </p:txBody>
      </p:sp>
      <p:sp>
        <p:nvSpPr>
          <p:cNvPr id="931" name="Google Shape;931;p103"/>
          <p:cNvSpPr/>
          <p:nvPr/>
        </p:nvSpPr>
        <p:spPr>
          <a:xfrm>
            <a:off x="8281861" y="5004678"/>
            <a:ext cx="2483331" cy="1342212"/>
          </a:xfrm>
          <a:prstGeom prst="rect">
            <a:avLst/>
          </a:prstGeom>
          <a:noFill/>
          <a:ln w="9525" cap="flat" cmpd="sng">
            <a:solidFill>
              <a:srgbClr val="FE1C1D"/>
            </a:solidFill>
            <a:prstDash val="solid"/>
            <a:miter lim="800000"/>
            <a:headEnd type="none" w="sm" len="sm"/>
            <a:tailEnd type="none" w="sm" len="sm"/>
          </a:ln>
        </p:spPr>
        <p:txBody>
          <a:bodyPr spcFirstLastPara="1" wrap="square" lIns="45700" tIns="45700" rIns="45700" bIns="45700" anchor="ctr" anchorCtr="0">
            <a:noAutofit/>
          </a:bodyPr>
          <a:lstStyle/>
          <a:p>
            <a:pPr algn="ctr" defTabSz="1219170">
              <a:buClr>
                <a:srgbClr val="FFFFFF"/>
              </a:buClr>
              <a:buSzPts val="1400"/>
            </a:pPr>
            <a:endParaRPr sz="1867" kern="0">
              <a:solidFill>
                <a:srgbClr val="55545A"/>
              </a:solidFill>
              <a:latin typeface="Mulish"/>
              <a:ea typeface="Mulish"/>
              <a:cs typeface="Mulish"/>
              <a:sym typeface="Mulish"/>
            </a:endParaRPr>
          </a:p>
        </p:txBody>
      </p:sp>
      <p:sp>
        <p:nvSpPr>
          <p:cNvPr id="932" name="Google Shape;932;p103"/>
          <p:cNvSpPr/>
          <p:nvPr/>
        </p:nvSpPr>
        <p:spPr>
          <a:xfrm>
            <a:off x="8281861" y="3520834"/>
            <a:ext cx="2483331" cy="1342213"/>
          </a:xfrm>
          <a:prstGeom prst="rect">
            <a:avLst/>
          </a:prstGeom>
          <a:noFill/>
          <a:ln w="9525" cap="flat" cmpd="sng">
            <a:solidFill>
              <a:srgbClr val="FE1C1D"/>
            </a:solidFill>
            <a:prstDash val="solid"/>
            <a:miter lim="800000"/>
            <a:headEnd type="none" w="sm" len="sm"/>
            <a:tailEnd type="none" w="sm" len="sm"/>
          </a:ln>
        </p:spPr>
        <p:txBody>
          <a:bodyPr spcFirstLastPara="1" wrap="square" lIns="45700" tIns="45700" rIns="45700" bIns="45700" anchor="ctr" anchorCtr="0">
            <a:noAutofit/>
          </a:bodyPr>
          <a:lstStyle/>
          <a:p>
            <a:pPr algn="ctr" defTabSz="1219170">
              <a:buClr>
                <a:srgbClr val="FFFFFF"/>
              </a:buClr>
              <a:buSzPts val="1400"/>
            </a:pPr>
            <a:endParaRPr sz="1867" kern="0">
              <a:solidFill>
                <a:srgbClr val="55545A"/>
              </a:solidFill>
              <a:latin typeface="Mulish"/>
              <a:ea typeface="Mulish"/>
              <a:cs typeface="Mulish"/>
              <a:sym typeface="Mulish"/>
            </a:endParaRPr>
          </a:p>
        </p:txBody>
      </p:sp>
      <p:sp>
        <p:nvSpPr>
          <p:cNvPr id="933" name="Google Shape;933;p103"/>
          <p:cNvSpPr/>
          <p:nvPr/>
        </p:nvSpPr>
        <p:spPr>
          <a:xfrm flipH="1">
            <a:off x="840471" y="5004677"/>
            <a:ext cx="2483329" cy="1342211"/>
          </a:xfrm>
          <a:prstGeom prst="rect">
            <a:avLst/>
          </a:prstGeom>
          <a:noFill/>
          <a:ln w="9525" cap="flat" cmpd="sng">
            <a:solidFill>
              <a:srgbClr val="A7A7A7"/>
            </a:solidFill>
            <a:prstDash val="solid"/>
            <a:miter lim="8000"/>
            <a:headEnd type="none" w="sm" len="sm"/>
            <a:tailEnd type="none" w="sm" len="sm"/>
          </a:ln>
        </p:spPr>
        <p:txBody>
          <a:bodyPr spcFirstLastPara="1" wrap="square" lIns="45700" tIns="45700" rIns="45700" bIns="45700" anchor="ctr" anchorCtr="0">
            <a:noAutofit/>
          </a:bodyPr>
          <a:lstStyle/>
          <a:p>
            <a:pPr algn="ctr" defTabSz="1219170">
              <a:buClr>
                <a:srgbClr val="FFFFFF"/>
              </a:buClr>
              <a:buSzPts val="1400"/>
            </a:pPr>
            <a:endParaRPr sz="1867" kern="0">
              <a:solidFill>
                <a:srgbClr val="55545A"/>
              </a:solidFill>
              <a:latin typeface="Mulish"/>
              <a:ea typeface="Mulish"/>
              <a:cs typeface="Mulish"/>
              <a:sym typeface="Mulish"/>
            </a:endParaRPr>
          </a:p>
        </p:txBody>
      </p:sp>
      <p:sp>
        <p:nvSpPr>
          <p:cNvPr id="934" name="Google Shape;934;p103"/>
          <p:cNvSpPr/>
          <p:nvPr/>
        </p:nvSpPr>
        <p:spPr>
          <a:xfrm flipH="1">
            <a:off x="840471" y="3520834"/>
            <a:ext cx="2483329" cy="1342212"/>
          </a:xfrm>
          <a:prstGeom prst="rect">
            <a:avLst/>
          </a:prstGeom>
          <a:noFill/>
          <a:ln w="9525" cap="flat" cmpd="sng">
            <a:solidFill>
              <a:srgbClr val="A7A7A7"/>
            </a:solidFill>
            <a:prstDash val="solid"/>
            <a:miter lim="8000"/>
            <a:headEnd type="none" w="sm" len="sm"/>
            <a:tailEnd type="none" w="sm" len="sm"/>
          </a:ln>
        </p:spPr>
        <p:txBody>
          <a:bodyPr spcFirstLastPara="1" wrap="square" lIns="45700" tIns="45700" rIns="45700" bIns="45700" anchor="ctr" anchorCtr="0">
            <a:noAutofit/>
          </a:bodyPr>
          <a:lstStyle/>
          <a:p>
            <a:pPr algn="ctr" defTabSz="1219170">
              <a:buClr>
                <a:srgbClr val="FFFFFF"/>
              </a:buClr>
              <a:buSzPts val="1400"/>
            </a:pPr>
            <a:endParaRPr sz="1867" kern="0">
              <a:solidFill>
                <a:srgbClr val="55545A"/>
              </a:solidFill>
              <a:latin typeface="Mulish"/>
              <a:ea typeface="Mulish"/>
              <a:cs typeface="Mulish"/>
              <a:sym typeface="Mulish"/>
            </a:endParaRPr>
          </a:p>
        </p:txBody>
      </p:sp>
      <p:sp>
        <p:nvSpPr>
          <p:cNvPr id="935" name="Google Shape;935;p103"/>
          <p:cNvSpPr/>
          <p:nvPr/>
        </p:nvSpPr>
        <p:spPr>
          <a:xfrm flipH="1">
            <a:off x="840599" y="2029431"/>
            <a:ext cx="2483200" cy="1342400"/>
          </a:xfrm>
          <a:prstGeom prst="rect">
            <a:avLst/>
          </a:prstGeom>
          <a:noFill/>
          <a:ln w="9525" cap="flat" cmpd="sng">
            <a:solidFill>
              <a:srgbClr val="A7A7A7"/>
            </a:solidFill>
            <a:prstDash val="solid"/>
            <a:miter lim="8000"/>
            <a:headEnd type="none" w="sm" len="sm"/>
            <a:tailEnd type="none" w="sm" len="sm"/>
          </a:ln>
        </p:spPr>
        <p:txBody>
          <a:bodyPr spcFirstLastPara="1" wrap="square" lIns="45700" tIns="45700" rIns="45700" bIns="45700" anchor="ctr" anchorCtr="0">
            <a:noAutofit/>
          </a:bodyPr>
          <a:lstStyle/>
          <a:p>
            <a:pPr algn="ctr" defTabSz="1219170">
              <a:buClr>
                <a:srgbClr val="FFFFFF"/>
              </a:buClr>
              <a:buSzPts val="1400"/>
            </a:pPr>
            <a:endParaRPr sz="1867" kern="0">
              <a:solidFill>
                <a:srgbClr val="55545A"/>
              </a:solidFill>
              <a:latin typeface="Mulish"/>
              <a:ea typeface="Mulish"/>
              <a:cs typeface="Mulish"/>
              <a:sym typeface="Mulish"/>
            </a:endParaRPr>
          </a:p>
        </p:txBody>
      </p:sp>
      <p:grpSp>
        <p:nvGrpSpPr>
          <p:cNvPr id="936" name="Google Shape;936;p103"/>
          <p:cNvGrpSpPr/>
          <p:nvPr/>
        </p:nvGrpSpPr>
        <p:grpSpPr>
          <a:xfrm>
            <a:off x="4447683" y="1139039"/>
            <a:ext cx="2710296" cy="886800"/>
            <a:chOff x="0" y="0"/>
            <a:chExt cx="2710294" cy="886798"/>
          </a:xfrm>
        </p:grpSpPr>
        <p:sp>
          <p:nvSpPr>
            <p:cNvPr id="937" name="Google Shape;937;p103"/>
            <p:cNvSpPr/>
            <p:nvPr/>
          </p:nvSpPr>
          <p:spPr>
            <a:xfrm>
              <a:off x="0" y="0"/>
              <a:ext cx="2710294" cy="755920"/>
            </a:xfrm>
            <a:prstGeom prst="rect">
              <a:avLst/>
            </a:prstGeom>
            <a:solidFill>
              <a:srgbClr val="FE1C1D"/>
            </a:solidFill>
            <a:ln>
              <a:noFill/>
            </a:ln>
          </p:spPr>
          <p:txBody>
            <a:bodyPr spcFirstLastPara="1" wrap="square" lIns="45700" tIns="45700" rIns="45700" bIns="45700" anchor="ctr" anchorCtr="0">
              <a:noAutofit/>
            </a:bodyPr>
            <a:lstStyle/>
            <a:p>
              <a:pPr algn="ctr" defTabSz="1219170">
                <a:buClr>
                  <a:srgbClr val="FFFFFF"/>
                </a:buClr>
                <a:buSzPts val="1400"/>
              </a:pPr>
              <a:endParaRPr sz="1867" kern="0">
                <a:solidFill>
                  <a:srgbClr val="55545A"/>
                </a:solidFill>
                <a:latin typeface="Century Gothic"/>
                <a:ea typeface="Century Gothic"/>
                <a:cs typeface="Century Gothic"/>
                <a:sym typeface="Century Gothic"/>
              </a:endParaRPr>
            </a:p>
          </p:txBody>
        </p:sp>
        <p:sp>
          <p:nvSpPr>
            <p:cNvPr id="938" name="Google Shape;938;p103"/>
            <p:cNvSpPr/>
            <p:nvPr/>
          </p:nvSpPr>
          <p:spPr>
            <a:xfrm rot="10800000" flipH="1">
              <a:off x="2579294" y="755798"/>
              <a:ext cx="131000" cy="131000"/>
            </a:xfrm>
            <a:custGeom>
              <a:avLst/>
              <a:gdLst/>
              <a:ahLst/>
              <a:cxnLst/>
              <a:rect l="l" t="t" r="r" b="b"/>
              <a:pathLst>
                <a:path w="21600" h="21600" extrusionOk="0">
                  <a:moveTo>
                    <a:pt x="0" y="21600"/>
                  </a:moveTo>
                  <a:lnTo>
                    <a:pt x="21600" y="21600"/>
                  </a:lnTo>
                  <a:lnTo>
                    <a:pt x="0" y="0"/>
                  </a:lnTo>
                  <a:close/>
                </a:path>
              </a:pathLst>
            </a:custGeom>
            <a:solidFill>
              <a:srgbClr val="D30102"/>
            </a:solidFill>
            <a:ln>
              <a:noFill/>
            </a:ln>
          </p:spPr>
          <p:txBody>
            <a:bodyPr spcFirstLastPara="1" wrap="square" lIns="45700" tIns="45700" rIns="45700" bIns="45700" anchor="ctr" anchorCtr="0">
              <a:noAutofit/>
            </a:bodyPr>
            <a:lstStyle/>
            <a:p>
              <a:pPr algn="ctr" defTabSz="1219170">
                <a:buClr>
                  <a:srgbClr val="FFFFFF"/>
                </a:buClr>
                <a:buSzPts val="1400"/>
              </a:pPr>
              <a:endParaRPr sz="1867" kern="0">
                <a:solidFill>
                  <a:srgbClr val="55545A"/>
                </a:solidFill>
                <a:latin typeface="Century Gothic"/>
                <a:ea typeface="Century Gothic"/>
                <a:cs typeface="Century Gothic"/>
                <a:sym typeface="Century Gothic"/>
              </a:endParaRPr>
            </a:p>
          </p:txBody>
        </p:sp>
      </p:grpSp>
      <p:sp>
        <p:nvSpPr>
          <p:cNvPr id="939" name="Google Shape;939;p103"/>
          <p:cNvSpPr txBox="1">
            <a:spLocks noGrp="1"/>
          </p:cNvSpPr>
          <p:nvPr>
            <p:ph type="sldNum" idx="12"/>
          </p:nvPr>
        </p:nvSpPr>
        <p:spPr>
          <a:xfrm>
            <a:off x="225300" y="6591700"/>
            <a:ext cx="333600" cy="164212"/>
          </a:xfrm>
          <a:prstGeom prst="rect">
            <a:avLst/>
          </a:prstGeom>
          <a:noFill/>
          <a:ln>
            <a:noFill/>
          </a:ln>
        </p:spPr>
        <p:txBody>
          <a:bodyPr spcFirstLastPara="1" wrap="square" lIns="0" tIns="0" rIns="0" bIns="0" anchor="t" anchorCtr="0">
            <a:spAutoFit/>
          </a:bodyPr>
          <a:lstStyle/>
          <a:p>
            <a:pPr defTabSz="1219170">
              <a:buClr>
                <a:srgbClr val="55545A"/>
              </a:buClr>
            </a:pPr>
            <a:fld id="{00000000-1234-1234-1234-123412341234}" type="slidenum">
              <a:rPr lang="en" kern="0">
                <a:solidFill>
                  <a:srgbClr val="55545A"/>
                </a:solidFill>
              </a:rPr>
              <a:pPr defTabSz="1219170">
                <a:buClr>
                  <a:srgbClr val="55545A"/>
                </a:buClr>
              </a:pPr>
              <a:t>15</a:t>
            </a:fld>
            <a:endParaRPr kern="0">
              <a:solidFill>
                <a:srgbClr val="55545A"/>
              </a:solidFill>
            </a:endParaRPr>
          </a:p>
        </p:txBody>
      </p:sp>
      <p:sp>
        <p:nvSpPr>
          <p:cNvPr id="941" name="Google Shape;941;p103"/>
          <p:cNvSpPr/>
          <p:nvPr/>
        </p:nvSpPr>
        <p:spPr>
          <a:xfrm>
            <a:off x="5224931" y="3575532"/>
            <a:ext cx="1321267" cy="1321267"/>
          </a:xfrm>
          <a:prstGeom prst="ellipse">
            <a:avLst/>
          </a:prstGeom>
          <a:noFill/>
          <a:ln w="9525" cap="flat" cmpd="sng">
            <a:solidFill>
              <a:srgbClr val="FE1C1D"/>
            </a:solidFill>
            <a:prstDash val="solid"/>
            <a:miter lim="8000"/>
            <a:headEnd type="none" w="sm" len="sm"/>
            <a:tailEnd type="none" w="sm" len="sm"/>
          </a:ln>
        </p:spPr>
        <p:txBody>
          <a:bodyPr spcFirstLastPara="1" wrap="square" lIns="45700" tIns="45700" rIns="45700" bIns="45700" anchor="ctr" anchorCtr="0">
            <a:noAutofit/>
          </a:bodyPr>
          <a:lstStyle/>
          <a:p>
            <a:pPr algn="ctr" defTabSz="1219170">
              <a:buClr>
                <a:srgbClr val="FFFFFF"/>
              </a:buClr>
              <a:buSzPts val="1400"/>
            </a:pPr>
            <a:endParaRPr sz="1867" kern="0">
              <a:solidFill>
                <a:srgbClr val="55545A"/>
              </a:solidFill>
              <a:latin typeface="Century Gothic"/>
              <a:ea typeface="Century Gothic"/>
              <a:cs typeface="Century Gothic"/>
              <a:sym typeface="Century Gothic"/>
            </a:endParaRPr>
          </a:p>
        </p:txBody>
      </p:sp>
      <p:sp>
        <p:nvSpPr>
          <p:cNvPr id="942" name="Google Shape;942;p103"/>
          <p:cNvSpPr/>
          <p:nvPr/>
        </p:nvSpPr>
        <p:spPr>
          <a:xfrm>
            <a:off x="5303904" y="3655431"/>
            <a:ext cx="1163321" cy="1163320"/>
          </a:xfrm>
          <a:prstGeom prst="ellipse">
            <a:avLst/>
          </a:prstGeom>
          <a:solidFill>
            <a:schemeClr val="accent1"/>
          </a:solidFill>
          <a:ln>
            <a:noFill/>
          </a:ln>
        </p:spPr>
        <p:txBody>
          <a:bodyPr spcFirstLastPara="1" wrap="square" lIns="45700" tIns="45700" rIns="45700" bIns="45700" anchor="ctr" anchorCtr="0">
            <a:noAutofit/>
          </a:bodyPr>
          <a:lstStyle/>
          <a:p>
            <a:pPr algn="ctr" defTabSz="1219170">
              <a:buClr>
                <a:srgbClr val="FFFFFF"/>
              </a:buClr>
              <a:buSzPts val="2100"/>
            </a:pPr>
            <a:r>
              <a:rPr lang="en" sz="2800" b="1" kern="0">
                <a:solidFill>
                  <a:srgbClr val="FFFFFF"/>
                </a:solidFill>
                <a:latin typeface="Century Gothic"/>
                <a:ea typeface="Century Gothic"/>
                <a:cs typeface="Century Gothic"/>
                <a:sym typeface="Century Gothic"/>
              </a:rPr>
              <a:t>TEF</a:t>
            </a:r>
            <a:endParaRPr sz="1467" kern="0">
              <a:solidFill>
                <a:srgbClr val="000000"/>
              </a:solidFill>
              <a:latin typeface="Arial"/>
              <a:cs typeface="Arial"/>
              <a:sym typeface="Arial"/>
            </a:endParaRPr>
          </a:p>
        </p:txBody>
      </p:sp>
      <p:sp>
        <p:nvSpPr>
          <p:cNvPr id="943" name="Google Shape;943;p103"/>
          <p:cNvSpPr txBox="1"/>
          <p:nvPr/>
        </p:nvSpPr>
        <p:spPr>
          <a:xfrm>
            <a:off x="3538809" y="2322847"/>
            <a:ext cx="1227100" cy="529863"/>
          </a:xfrm>
          <a:prstGeom prst="rect">
            <a:avLst/>
          </a:prstGeom>
          <a:noFill/>
          <a:ln>
            <a:noFill/>
          </a:ln>
        </p:spPr>
        <p:txBody>
          <a:bodyPr spcFirstLastPara="1" wrap="square" lIns="45700" tIns="45700" rIns="45700" bIns="45700" anchor="t" anchorCtr="0">
            <a:noAutofit/>
          </a:bodyPr>
          <a:lstStyle/>
          <a:p>
            <a:pPr defTabSz="1219170">
              <a:buClr>
                <a:srgbClr val="000000"/>
              </a:buClr>
              <a:buSzPts val="2300"/>
            </a:pPr>
            <a:r>
              <a:rPr lang="en" sz="3067" b="1" kern="0" dirty="0">
                <a:solidFill>
                  <a:srgbClr val="53565A"/>
                </a:solidFill>
                <a:latin typeface="Century Gothic" panose="020B0502020202020204" pitchFamily="34" charset="0"/>
                <a:ea typeface="Mulish ExtraBold"/>
                <a:cs typeface="Mulish ExtraBold"/>
                <a:sym typeface="Mulish ExtraBold"/>
              </a:rPr>
              <a:t>400%</a:t>
            </a:r>
            <a:endParaRPr sz="1467" b="1" kern="0" dirty="0">
              <a:solidFill>
                <a:srgbClr val="53565A"/>
              </a:solidFill>
              <a:latin typeface="Century Gothic" panose="020B0502020202020204" pitchFamily="34" charset="0"/>
              <a:ea typeface="Mulish ExtraBold"/>
              <a:cs typeface="Mulish ExtraBold"/>
              <a:sym typeface="Mulish ExtraBold"/>
            </a:endParaRPr>
          </a:p>
        </p:txBody>
      </p:sp>
      <p:sp>
        <p:nvSpPr>
          <p:cNvPr id="944" name="Google Shape;944;p103"/>
          <p:cNvSpPr txBox="1"/>
          <p:nvPr/>
        </p:nvSpPr>
        <p:spPr>
          <a:xfrm>
            <a:off x="6881895" y="2322847"/>
            <a:ext cx="1227100" cy="708132"/>
          </a:xfrm>
          <a:prstGeom prst="rect">
            <a:avLst/>
          </a:prstGeom>
          <a:noFill/>
          <a:ln>
            <a:noFill/>
          </a:ln>
        </p:spPr>
        <p:txBody>
          <a:bodyPr spcFirstLastPara="1" wrap="square" lIns="45700" tIns="45700" rIns="45700" bIns="45700" anchor="t" anchorCtr="0">
            <a:noAutofit/>
          </a:bodyPr>
          <a:lstStyle/>
          <a:p>
            <a:pPr algn="r" defTabSz="1219170">
              <a:buClr>
                <a:srgbClr val="FF0000"/>
              </a:buClr>
              <a:buSzPts val="2300"/>
            </a:pPr>
            <a:r>
              <a:rPr lang="en" sz="3067" b="1" kern="0" dirty="0">
                <a:solidFill>
                  <a:srgbClr val="FF0000"/>
                </a:solidFill>
                <a:latin typeface="Century Gothic" panose="020B0502020202020204" pitchFamily="34" charset="0"/>
                <a:ea typeface="Montserrat"/>
                <a:cs typeface="Montserrat"/>
                <a:sym typeface="Montserrat"/>
              </a:rPr>
              <a:t>300%</a:t>
            </a:r>
            <a:endParaRPr sz="1467" kern="0" dirty="0">
              <a:solidFill>
                <a:srgbClr val="000000"/>
              </a:solidFill>
              <a:latin typeface="Century Gothic" panose="020B0502020202020204" pitchFamily="34" charset="0"/>
              <a:cs typeface="Arial"/>
              <a:sym typeface="Arial"/>
            </a:endParaRPr>
          </a:p>
        </p:txBody>
      </p:sp>
      <p:sp>
        <p:nvSpPr>
          <p:cNvPr id="945" name="Google Shape;945;p103"/>
          <p:cNvSpPr txBox="1"/>
          <p:nvPr/>
        </p:nvSpPr>
        <p:spPr>
          <a:xfrm>
            <a:off x="7017947" y="3834267"/>
            <a:ext cx="1091200" cy="811200"/>
          </a:xfrm>
          <a:prstGeom prst="rect">
            <a:avLst/>
          </a:prstGeom>
          <a:noFill/>
          <a:ln>
            <a:noFill/>
          </a:ln>
        </p:spPr>
        <p:txBody>
          <a:bodyPr spcFirstLastPara="1" wrap="square" lIns="45700" tIns="45700" rIns="45700" bIns="45700" anchor="t" anchorCtr="0">
            <a:noAutofit/>
          </a:bodyPr>
          <a:lstStyle/>
          <a:p>
            <a:pPr algn="r" defTabSz="1219170">
              <a:buClr>
                <a:srgbClr val="FF0000"/>
              </a:buClr>
              <a:buSzPts val="2300"/>
            </a:pPr>
            <a:r>
              <a:rPr lang="en" sz="3067" b="1" kern="0" dirty="0">
                <a:solidFill>
                  <a:srgbClr val="FF0000"/>
                </a:solidFill>
                <a:latin typeface="Century Gothic" panose="020B0502020202020204" pitchFamily="34" charset="0"/>
                <a:ea typeface="Montserrat"/>
                <a:cs typeface="Montserrat"/>
                <a:sym typeface="Montserrat"/>
              </a:rPr>
              <a:t>41%</a:t>
            </a:r>
            <a:endParaRPr sz="1467" kern="0" dirty="0">
              <a:solidFill>
                <a:srgbClr val="000000"/>
              </a:solidFill>
              <a:latin typeface="Century Gothic" panose="020B0502020202020204" pitchFamily="34" charset="0"/>
              <a:cs typeface="Arial"/>
              <a:sym typeface="Arial"/>
            </a:endParaRPr>
          </a:p>
        </p:txBody>
      </p:sp>
      <p:sp>
        <p:nvSpPr>
          <p:cNvPr id="946" name="Google Shape;946;p103"/>
          <p:cNvSpPr txBox="1"/>
          <p:nvPr/>
        </p:nvSpPr>
        <p:spPr>
          <a:xfrm>
            <a:off x="7017949" y="5419375"/>
            <a:ext cx="1091045" cy="741005"/>
          </a:xfrm>
          <a:prstGeom prst="rect">
            <a:avLst/>
          </a:prstGeom>
          <a:noFill/>
          <a:ln>
            <a:noFill/>
          </a:ln>
        </p:spPr>
        <p:txBody>
          <a:bodyPr spcFirstLastPara="1" wrap="square" lIns="45700" tIns="45700" rIns="45700" bIns="45700" anchor="t" anchorCtr="0">
            <a:noAutofit/>
          </a:bodyPr>
          <a:lstStyle/>
          <a:p>
            <a:pPr algn="r" defTabSz="1219170">
              <a:buClr>
                <a:srgbClr val="FF0000"/>
              </a:buClr>
              <a:buSzPts val="2300"/>
            </a:pPr>
            <a:r>
              <a:rPr lang="en" sz="3067" b="1" kern="0" dirty="0">
                <a:solidFill>
                  <a:srgbClr val="FF0000"/>
                </a:solidFill>
                <a:latin typeface="Century Gothic" panose="020B0502020202020204" pitchFamily="34" charset="0"/>
                <a:ea typeface="Montserrat"/>
                <a:cs typeface="Montserrat"/>
                <a:sym typeface="Montserrat"/>
              </a:rPr>
              <a:t>68%</a:t>
            </a:r>
            <a:endParaRPr sz="1467" kern="0" dirty="0">
              <a:solidFill>
                <a:srgbClr val="000000"/>
              </a:solidFill>
              <a:latin typeface="Century Gothic" panose="020B0502020202020204" pitchFamily="34" charset="0"/>
              <a:cs typeface="Arial"/>
              <a:sym typeface="Arial"/>
            </a:endParaRPr>
          </a:p>
        </p:txBody>
      </p:sp>
      <p:sp>
        <p:nvSpPr>
          <p:cNvPr id="947" name="Google Shape;947;p103"/>
          <p:cNvSpPr txBox="1"/>
          <p:nvPr/>
        </p:nvSpPr>
        <p:spPr>
          <a:xfrm>
            <a:off x="8494046" y="5149695"/>
            <a:ext cx="2093765" cy="1077168"/>
          </a:xfrm>
          <a:prstGeom prst="rect">
            <a:avLst/>
          </a:prstGeom>
          <a:noFill/>
          <a:ln>
            <a:noFill/>
          </a:ln>
        </p:spPr>
        <p:txBody>
          <a:bodyPr spcFirstLastPara="1" wrap="square" lIns="45700" tIns="45700" rIns="45700" bIns="45700" anchor="t" anchorCtr="0">
            <a:noAutofit/>
          </a:bodyPr>
          <a:lstStyle/>
          <a:p>
            <a:pPr defTabSz="1219170">
              <a:buClr>
                <a:srgbClr val="000000"/>
              </a:buClr>
              <a:buSzPts val="800"/>
            </a:pPr>
            <a:r>
              <a:rPr lang="en" sz="1333" kern="0" dirty="0">
                <a:solidFill>
                  <a:srgbClr val="53565A"/>
                </a:solidFill>
                <a:latin typeface="Century Gothic" panose="020B0502020202020204" pitchFamily="34" charset="0"/>
                <a:ea typeface="Mulish Medium"/>
                <a:cs typeface="Mulish Medium"/>
                <a:sym typeface="Mulish Medium"/>
              </a:rPr>
              <a:t>of new jobs added by TEF entrepreneurs are women and mostly between ages 18 - 25.</a:t>
            </a:r>
            <a:endParaRPr sz="1333" kern="0" dirty="0">
              <a:solidFill>
                <a:srgbClr val="53565A"/>
              </a:solidFill>
              <a:latin typeface="Century Gothic" panose="020B0502020202020204" pitchFamily="34" charset="0"/>
              <a:ea typeface="Mulish"/>
              <a:cs typeface="Mulish"/>
              <a:sym typeface="Mulish"/>
            </a:endParaRPr>
          </a:p>
        </p:txBody>
      </p:sp>
      <p:sp>
        <p:nvSpPr>
          <p:cNvPr id="948" name="Google Shape;948;p103"/>
          <p:cNvSpPr txBox="1"/>
          <p:nvPr/>
        </p:nvSpPr>
        <p:spPr>
          <a:xfrm>
            <a:off x="945250" y="2122948"/>
            <a:ext cx="2302400" cy="1273200"/>
          </a:xfrm>
          <a:prstGeom prst="rect">
            <a:avLst/>
          </a:prstGeom>
          <a:noFill/>
          <a:ln>
            <a:noFill/>
          </a:ln>
        </p:spPr>
        <p:txBody>
          <a:bodyPr spcFirstLastPara="1" wrap="square" lIns="45700" tIns="45700" rIns="45700" bIns="45700" anchor="t" anchorCtr="0">
            <a:noAutofit/>
          </a:bodyPr>
          <a:lstStyle/>
          <a:p>
            <a:pPr defTabSz="1219170">
              <a:buClr>
                <a:srgbClr val="000000"/>
              </a:buClr>
              <a:buSzPts val="800"/>
            </a:pPr>
            <a:r>
              <a:rPr lang="en" sz="1333" kern="0" dirty="0">
                <a:solidFill>
                  <a:srgbClr val="53565A"/>
                </a:solidFill>
                <a:latin typeface="Century Gothic" panose="020B0502020202020204" pitchFamily="34" charset="0"/>
                <a:ea typeface="Mulish Medium"/>
                <a:cs typeface="Mulish Medium"/>
                <a:sym typeface="Mulish Medium"/>
              </a:rPr>
              <a:t>Increase in Revenue Created within 2 years of funding on the programme by operational entrepreneurs</a:t>
            </a:r>
            <a:endParaRPr sz="1333" kern="0" dirty="0">
              <a:solidFill>
                <a:srgbClr val="53565A"/>
              </a:solidFill>
              <a:latin typeface="Century Gothic" panose="020B0502020202020204" pitchFamily="34" charset="0"/>
              <a:ea typeface="Mulish"/>
              <a:cs typeface="Mulish"/>
              <a:sym typeface="Mulish"/>
            </a:endParaRPr>
          </a:p>
        </p:txBody>
      </p:sp>
      <p:cxnSp>
        <p:nvCxnSpPr>
          <p:cNvPr id="949" name="Google Shape;949;p103"/>
          <p:cNvCxnSpPr/>
          <p:nvPr/>
        </p:nvCxnSpPr>
        <p:spPr>
          <a:xfrm>
            <a:off x="6733753" y="4192364"/>
            <a:ext cx="333743" cy="1"/>
          </a:xfrm>
          <a:prstGeom prst="straightConnector1">
            <a:avLst/>
          </a:prstGeom>
          <a:noFill/>
          <a:ln w="12700" cap="flat" cmpd="sng">
            <a:solidFill>
              <a:srgbClr val="A5A5A5"/>
            </a:solidFill>
            <a:prstDash val="dash"/>
            <a:round/>
            <a:headEnd type="none" w="sm" len="sm"/>
            <a:tailEnd type="oval" w="med" len="med"/>
          </a:ln>
        </p:spPr>
      </p:cxnSp>
      <p:cxnSp>
        <p:nvCxnSpPr>
          <p:cNvPr id="950" name="Google Shape;950;p103"/>
          <p:cNvCxnSpPr/>
          <p:nvPr/>
        </p:nvCxnSpPr>
        <p:spPr>
          <a:xfrm rot="10800000" flipH="1">
            <a:off x="6371848" y="2904057"/>
            <a:ext cx="603839" cy="603839"/>
          </a:xfrm>
          <a:prstGeom prst="straightConnector1">
            <a:avLst/>
          </a:prstGeom>
          <a:noFill/>
          <a:ln w="12700" cap="flat" cmpd="sng">
            <a:solidFill>
              <a:srgbClr val="A5A5A5"/>
            </a:solidFill>
            <a:prstDash val="dash"/>
            <a:round/>
            <a:headEnd type="none" w="sm" len="sm"/>
            <a:tailEnd type="none" w="sm" len="sm"/>
          </a:ln>
        </p:spPr>
      </p:cxnSp>
      <p:sp>
        <p:nvSpPr>
          <p:cNvPr id="951" name="Google Shape;951;p103"/>
          <p:cNvSpPr txBox="1"/>
          <p:nvPr/>
        </p:nvSpPr>
        <p:spPr>
          <a:xfrm>
            <a:off x="8470453" y="2095763"/>
            <a:ext cx="2203200" cy="1163200"/>
          </a:xfrm>
          <a:prstGeom prst="rect">
            <a:avLst/>
          </a:prstGeom>
          <a:noFill/>
          <a:ln>
            <a:noFill/>
          </a:ln>
        </p:spPr>
        <p:txBody>
          <a:bodyPr spcFirstLastPara="1" wrap="square" lIns="45700" tIns="45700" rIns="45700" bIns="45700" anchor="t" anchorCtr="0">
            <a:noAutofit/>
          </a:bodyPr>
          <a:lstStyle/>
          <a:p>
            <a:pPr defTabSz="1219170">
              <a:buClr>
                <a:srgbClr val="000000"/>
              </a:buClr>
              <a:buSzPts val="800"/>
            </a:pPr>
            <a:r>
              <a:rPr lang="en" sz="1333" kern="0" dirty="0">
                <a:solidFill>
                  <a:srgbClr val="53565A"/>
                </a:solidFill>
                <a:latin typeface="Century Gothic" panose="020B0502020202020204" pitchFamily="34" charset="0"/>
                <a:ea typeface="Mulish Medium"/>
                <a:cs typeface="Mulish Medium"/>
                <a:sym typeface="Mulish Medium"/>
              </a:rPr>
              <a:t>Increase in Jobs</a:t>
            </a:r>
            <a:endParaRPr sz="1333" kern="0" dirty="0">
              <a:solidFill>
                <a:srgbClr val="53565A"/>
              </a:solidFill>
              <a:latin typeface="Century Gothic" panose="020B0502020202020204" pitchFamily="34" charset="0"/>
              <a:ea typeface="Mulish"/>
              <a:cs typeface="Mulish"/>
              <a:sym typeface="Mulish"/>
            </a:endParaRPr>
          </a:p>
          <a:p>
            <a:pPr defTabSz="1219170">
              <a:buClr>
                <a:srgbClr val="000000"/>
              </a:buClr>
              <a:buSzPts val="800"/>
            </a:pPr>
            <a:r>
              <a:rPr lang="en" sz="1333" kern="0" dirty="0">
                <a:solidFill>
                  <a:srgbClr val="53565A"/>
                </a:solidFill>
                <a:latin typeface="Century Gothic" panose="020B0502020202020204" pitchFamily="34" charset="0"/>
                <a:ea typeface="Mulish Medium"/>
                <a:cs typeface="Mulish Medium"/>
                <a:sym typeface="Mulish Medium"/>
              </a:rPr>
              <a:t>Created within 2 years of funding on the programme by operational entrepreneurs</a:t>
            </a:r>
            <a:endParaRPr sz="1333" kern="0" dirty="0">
              <a:solidFill>
                <a:srgbClr val="53565A"/>
              </a:solidFill>
              <a:latin typeface="Century Gothic" panose="020B0502020202020204" pitchFamily="34" charset="0"/>
              <a:ea typeface="Mulish"/>
              <a:cs typeface="Mulish"/>
              <a:sym typeface="Mulish"/>
            </a:endParaRPr>
          </a:p>
        </p:txBody>
      </p:sp>
      <p:sp>
        <p:nvSpPr>
          <p:cNvPr id="952" name="Google Shape;952;p103"/>
          <p:cNvSpPr txBox="1"/>
          <p:nvPr/>
        </p:nvSpPr>
        <p:spPr>
          <a:xfrm>
            <a:off x="3538809" y="3834283"/>
            <a:ext cx="1227100" cy="583207"/>
          </a:xfrm>
          <a:prstGeom prst="rect">
            <a:avLst/>
          </a:prstGeom>
          <a:noFill/>
          <a:ln>
            <a:noFill/>
          </a:ln>
        </p:spPr>
        <p:txBody>
          <a:bodyPr spcFirstLastPara="1" wrap="square" lIns="45700" tIns="45700" rIns="45700" bIns="45700" anchor="t" anchorCtr="0">
            <a:noAutofit/>
          </a:bodyPr>
          <a:lstStyle/>
          <a:p>
            <a:pPr defTabSz="1219170">
              <a:buClr>
                <a:srgbClr val="000000"/>
              </a:buClr>
              <a:buSzPts val="2300"/>
            </a:pPr>
            <a:r>
              <a:rPr lang="en" sz="3067" b="1" kern="0" dirty="0">
                <a:solidFill>
                  <a:srgbClr val="53565A"/>
                </a:solidFill>
                <a:latin typeface="Century Gothic" panose="020B0502020202020204" pitchFamily="34" charset="0"/>
                <a:ea typeface="Mulish ExtraBold"/>
                <a:cs typeface="Mulish ExtraBold"/>
                <a:sym typeface="Mulish ExtraBold"/>
              </a:rPr>
              <a:t>132%</a:t>
            </a:r>
            <a:endParaRPr sz="1467" b="1" kern="0" dirty="0">
              <a:solidFill>
                <a:srgbClr val="53565A"/>
              </a:solidFill>
              <a:latin typeface="Century Gothic" panose="020B0502020202020204" pitchFamily="34" charset="0"/>
              <a:ea typeface="Mulish ExtraBold"/>
              <a:cs typeface="Mulish ExtraBold"/>
              <a:sym typeface="Mulish ExtraBold"/>
            </a:endParaRPr>
          </a:p>
        </p:txBody>
      </p:sp>
      <p:sp>
        <p:nvSpPr>
          <p:cNvPr id="953" name="Google Shape;953;p103"/>
          <p:cNvSpPr txBox="1"/>
          <p:nvPr/>
        </p:nvSpPr>
        <p:spPr>
          <a:xfrm>
            <a:off x="3503325" y="5338549"/>
            <a:ext cx="1091681" cy="674465"/>
          </a:xfrm>
          <a:prstGeom prst="rect">
            <a:avLst/>
          </a:prstGeom>
          <a:noFill/>
          <a:ln>
            <a:noFill/>
          </a:ln>
        </p:spPr>
        <p:txBody>
          <a:bodyPr spcFirstLastPara="1" wrap="square" lIns="45700" tIns="45700" rIns="45700" bIns="45700" anchor="t" anchorCtr="0">
            <a:noAutofit/>
          </a:bodyPr>
          <a:lstStyle/>
          <a:p>
            <a:pPr defTabSz="1219170">
              <a:buClr>
                <a:srgbClr val="000000"/>
              </a:buClr>
              <a:buSzPts val="2300"/>
            </a:pPr>
            <a:r>
              <a:rPr lang="en" sz="3067" b="1" kern="0" dirty="0">
                <a:solidFill>
                  <a:srgbClr val="53565A"/>
                </a:solidFill>
                <a:latin typeface="Century Gothic" panose="020B0502020202020204" pitchFamily="34" charset="0"/>
                <a:ea typeface="Mulish ExtraBold"/>
                <a:cs typeface="Mulish ExtraBold"/>
                <a:sym typeface="Mulish ExtraBold"/>
              </a:rPr>
              <a:t>39%</a:t>
            </a:r>
            <a:endParaRPr sz="1467" b="1" kern="0" dirty="0">
              <a:solidFill>
                <a:srgbClr val="53565A"/>
              </a:solidFill>
              <a:latin typeface="Century Gothic" panose="020B0502020202020204" pitchFamily="34" charset="0"/>
              <a:ea typeface="Mulish ExtraBold"/>
              <a:cs typeface="Mulish ExtraBold"/>
              <a:sym typeface="Mulish ExtraBold"/>
            </a:endParaRPr>
          </a:p>
        </p:txBody>
      </p:sp>
      <p:sp>
        <p:nvSpPr>
          <p:cNvPr id="954" name="Google Shape;954;p103"/>
          <p:cNvSpPr txBox="1"/>
          <p:nvPr/>
        </p:nvSpPr>
        <p:spPr>
          <a:xfrm>
            <a:off x="994850" y="3693867"/>
            <a:ext cx="2203200" cy="886800"/>
          </a:xfrm>
          <a:prstGeom prst="rect">
            <a:avLst/>
          </a:prstGeom>
          <a:noFill/>
          <a:ln>
            <a:noFill/>
          </a:ln>
        </p:spPr>
        <p:txBody>
          <a:bodyPr spcFirstLastPara="1" wrap="square" lIns="45700" tIns="45700" rIns="45700" bIns="45700" anchor="t" anchorCtr="0">
            <a:noAutofit/>
          </a:bodyPr>
          <a:lstStyle/>
          <a:p>
            <a:pPr defTabSz="1219170">
              <a:buClr>
                <a:srgbClr val="000000"/>
              </a:buClr>
              <a:buSzPts val="800"/>
            </a:pPr>
            <a:r>
              <a:rPr lang="en" sz="1333" kern="0" dirty="0">
                <a:solidFill>
                  <a:srgbClr val="53565A"/>
                </a:solidFill>
                <a:latin typeface="Century Gothic" panose="020B0502020202020204" pitchFamily="34" charset="0"/>
                <a:ea typeface="Mulish Medium"/>
                <a:cs typeface="Mulish Medium"/>
                <a:sym typeface="Mulish Medium"/>
              </a:rPr>
              <a:t>Increase in monthly revenue by entrepreneurs within 2 years of funding.</a:t>
            </a:r>
            <a:endParaRPr sz="1333" kern="0" dirty="0">
              <a:solidFill>
                <a:srgbClr val="53565A"/>
              </a:solidFill>
              <a:latin typeface="Century Gothic" panose="020B0502020202020204" pitchFamily="34" charset="0"/>
              <a:ea typeface="Mulish"/>
              <a:cs typeface="Mulish"/>
              <a:sym typeface="Mulish"/>
            </a:endParaRPr>
          </a:p>
        </p:txBody>
      </p:sp>
      <p:sp>
        <p:nvSpPr>
          <p:cNvPr id="955" name="Google Shape;955;p103"/>
          <p:cNvSpPr txBox="1"/>
          <p:nvPr/>
        </p:nvSpPr>
        <p:spPr>
          <a:xfrm>
            <a:off x="1034686" y="5143279"/>
            <a:ext cx="2098000" cy="886800"/>
          </a:xfrm>
          <a:prstGeom prst="rect">
            <a:avLst/>
          </a:prstGeom>
          <a:noFill/>
          <a:ln>
            <a:noFill/>
          </a:ln>
        </p:spPr>
        <p:txBody>
          <a:bodyPr spcFirstLastPara="1" wrap="square" lIns="45700" tIns="45700" rIns="45700" bIns="45700" anchor="t" anchorCtr="0">
            <a:noAutofit/>
          </a:bodyPr>
          <a:lstStyle/>
          <a:p>
            <a:pPr defTabSz="1219170">
              <a:buClr>
                <a:srgbClr val="000000"/>
              </a:buClr>
              <a:buSzPts val="800"/>
            </a:pPr>
            <a:r>
              <a:rPr lang="en" sz="1333" kern="0" dirty="0">
                <a:solidFill>
                  <a:srgbClr val="53565A"/>
                </a:solidFill>
                <a:latin typeface="Century Gothic" panose="020B0502020202020204" pitchFamily="34" charset="0"/>
                <a:ea typeface="Mulish Medium"/>
                <a:cs typeface="Mulish Medium"/>
                <a:sym typeface="Mulish Medium"/>
              </a:rPr>
              <a:t>of added revenue was contributed by female-owned businesses</a:t>
            </a:r>
            <a:endParaRPr sz="1333" kern="0" dirty="0">
              <a:solidFill>
                <a:srgbClr val="53565A"/>
              </a:solidFill>
              <a:latin typeface="Century Gothic" panose="020B0502020202020204" pitchFamily="34" charset="0"/>
              <a:ea typeface="Mulish"/>
              <a:cs typeface="Mulish"/>
              <a:sym typeface="Mulish"/>
            </a:endParaRPr>
          </a:p>
        </p:txBody>
      </p:sp>
      <p:sp>
        <p:nvSpPr>
          <p:cNvPr id="956" name="Google Shape;956;p103"/>
          <p:cNvSpPr txBox="1"/>
          <p:nvPr/>
        </p:nvSpPr>
        <p:spPr>
          <a:xfrm>
            <a:off x="8459983" y="3743367"/>
            <a:ext cx="2093600" cy="886800"/>
          </a:xfrm>
          <a:prstGeom prst="rect">
            <a:avLst/>
          </a:prstGeom>
          <a:noFill/>
          <a:ln>
            <a:noFill/>
          </a:ln>
        </p:spPr>
        <p:txBody>
          <a:bodyPr spcFirstLastPara="1" wrap="square" lIns="45700" tIns="45700" rIns="45700" bIns="45700" anchor="t" anchorCtr="0">
            <a:noAutofit/>
          </a:bodyPr>
          <a:lstStyle/>
          <a:p>
            <a:pPr defTabSz="1219170">
              <a:buClr>
                <a:srgbClr val="000000"/>
              </a:buClr>
              <a:buSzPts val="800"/>
            </a:pPr>
            <a:r>
              <a:rPr lang="en" sz="1333" kern="0" dirty="0">
                <a:solidFill>
                  <a:srgbClr val="53565A"/>
                </a:solidFill>
                <a:latin typeface="Century Gothic" panose="020B0502020202020204" pitchFamily="34" charset="0"/>
                <a:ea typeface="Mulish Medium"/>
                <a:cs typeface="Mulish Medium"/>
                <a:sym typeface="Mulish Medium"/>
              </a:rPr>
              <a:t>of added jobs was contributed by female-owned businesses</a:t>
            </a:r>
            <a:endParaRPr sz="1333" kern="0" dirty="0">
              <a:solidFill>
                <a:srgbClr val="53565A"/>
              </a:solidFill>
              <a:latin typeface="Century Gothic" panose="020B0502020202020204" pitchFamily="34" charset="0"/>
              <a:ea typeface="Mulish"/>
              <a:cs typeface="Mulish"/>
              <a:sym typeface="Mulish"/>
            </a:endParaRPr>
          </a:p>
        </p:txBody>
      </p:sp>
      <p:sp>
        <p:nvSpPr>
          <p:cNvPr id="957" name="Google Shape;957;p103"/>
          <p:cNvSpPr txBox="1"/>
          <p:nvPr/>
        </p:nvSpPr>
        <p:spPr>
          <a:xfrm>
            <a:off x="4656913" y="1223628"/>
            <a:ext cx="2203304" cy="583208"/>
          </a:xfrm>
          <a:prstGeom prst="rect">
            <a:avLst/>
          </a:prstGeom>
          <a:noFill/>
          <a:ln>
            <a:noFill/>
          </a:ln>
        </p:spPr>
        <p:txBody>
          <a:bodyPr spcFirstLastPara="1" wrap="square" lIns="45700" tIns="45700" rIns="45700" bIns="45700" anchor="t" anchorCtr="0">
            <a:noAutofit/>
          </a:bodyPr>
          <a:lstStyle/>
          <a:p>
            <a:pPr algn="ctr" defTabSz="1219170">
              <a:buClr>
                <a:srgbClr val="FFFFFF"/>
              </a:buClr>
              <a:buSzPts val="1200"/>
            </a:pPr>
            <a:r>
              <a:rPr lang="en" sz="1600" b="1" kern="0" dirty="0">
                <a:solidFill>
                  <a:srgbClr val="FFFFFF"/>
                </a:solidFill>
                <a:latin typeface="Century Gothic" panose="020B0502020202020204" pitchFamily="34" charset="0"/>
                <a:ea typeface="Century Gothic"/>
                <a:cs typeface="Century Gothic"/>
                <a:sym typeface="Century Gothic"/>
              </a:rPr>
              <a:t>Income generation and job creation</a:t>
            </a:r>
            <a:endParaRPr sz="1467" kern="0" dirty="0">
              <a:solidFill>
                <a:srgbClr val="000000"/>
              </a:solidFill>
              <a:latin typeface="Century Gothic" panose="020B0502020202020204" pitchFamily="34" charset="0"/>
              <a:cs typeface="Arial"/>
              <a:sym typeface="Arial"/>
            </a:endParaRPr>
          </a:p>
        </p:txBody>
      </p:sp>
      <p:cxnSp>
        <p:nvCxnSpPr>
          <p:cNvPr id="958" name="Google Shape;958;p103"/>
          <p:cNvCxnSpPr/>
          <p:nvPr/>
        </p:nvCxnSpPr>
        <p:spPr>
          <a:xfrm rot="10800000">
            <a:off x="4716349" y="2904057"/>
            <a:ext cx="603839" cy="603839"/>
          </a:xfrm>
          <a:prstGeom prst="straightConnector1">
            <a:avLst/>
          </a:prstGeom>
          <a:noFill/>
          <a:ln w="12700" cap="flat" cmpd="sng">
            <a:solidFill>
              <a:srgbClr val="A5A5A5"/>
            </a:solidFill>
            <a:prstDash val="dash"/>
            <a:round/>
            <a:headEnd type="none" w="sm" len="sm"/>
            <a:tailEnd type="none" w="sm" len="sm"/>
          </a:ln>
        </p:spPr>
      </p:cxnSp>
      <p:cxnSp>
        <p:nvCxnSpPr>
          <p:cNvPr id="959" name="Google Shape;959;p103"/>
          <p:cNvCxnSpPr/>
          <p:nvPr/>
        </p:nvCxnSpPr>
        <p:spPr>
          <a:xfrm>
            <a:off x="6371848" y="4968187"/>
            <a:ext cx="603839" cy="603839"/>
          </a:xfrm>
          <a:prstGeom prst="straightConnector1">
            <a:avLst/>
          </a:prstGeom>
          <a:noFill/>
          <a:ln w="12700" cap="flat" cmpd="sng">
            <a:solidFill>
              <a:srgbClr val="A5A5A5"/>
            </a:solidFill>
            <a:prstDash val="dash"/>
            <a:round/>
            <a:headEnd type="none" w="sm" len="sm"/>
            <a:tailEnd type="none" w="sm" len="sm"/>
          </a:ln>
        </p:spPr>
      </p:cxnSp>
      <p:cxnSp>
        <p:nvCxnSpPr>
          <p:cNvPr id="960" name="Google Shape;960;p103"/>
          <p:cNvCxnSpPr/>
          <p:nvPr/>
        </p:nvCxnSpPr>
        <p:spPr>
          <a:xfrm flipH="1">
            <a:off x="4716349" y="4968187"/>
            <a:ext cx="603839" cy="603839"/>
          </a:xfrm>
          <a:prstGeom prst="straightConnector1">
            <a:avLst/>
          </a:prstGeom>
          <a:noFill/>
          <a:ln w="12700" cap="flat" cmpd="sng">
            <a:solidFill>
              <a:srgbClr val="A5A5A5"/>
            </a:solidFill>
            <a:prstDash val="dash"/>
            <a:round/>
            <a:headEnd type="none" w="sm" len="sm"/>
            <a:tailEnd type="none" w="sm" len="sm"/>
          </a:ln>
        </p:spPr>
      </p:cxnSp>
      <p:cxnSp>
        <p:nvCxnSpPr>
          <p:cNvPr id="961" name="Google Shape;961;p103"/>
          <p:cNvCxnSpPr/>
          <p:nvPr/>
        </p:nvCxnSpPr>
        <p:spPr>
          <a:xfrm>
            <a:off x="4693172" y="4192364"/>
            <a:ext cx="333743" cy="1"/>
          </a:xfrm>
          <a:prstGeom prst="straightConnector1">
            <a:avLst/>
          </a:prstGeom>
          <a:noFill/>
          <a:ln w="12700" cap="flat" cmpd="sng">
            <a:solidFill>
              <a:srgbClr val="A5A5A5"/>
            </a:solidFill>
            <a:prstDash val="dash"/>
            <a:round/>
            <a:headEnd type="none" w="sm" len="sm"/>
            <a:tailEnd type="oval" w="med" len="med"/>
          </a:ln>
        </p:spPr>
      </p:cxnSp>
      <p:sp>
        <p:nvSpPr>
          <p:cNvPr id="962" name="Google Shape;962;p103"/>
          <p:cNvSpPr/>
          <p:nvPr/>
        </p:nvSpPr>
        <p:spPr>
          <a:xfrm>
            <a:off x="1629639" y="1193431"/>
            <a:ext cx="804800" cy="804800"/>
          </a:xfrm>
          <a:prstGeom prst="ellipse">
            <a:avLst/>
          </a:prstGeom>
          <a:noFill/>
          <a:ln w="9525" cap="flat" cmpd="sng">
            <a:solidFill>
              <a:srgbClr val="A7A7A7"/>
            </a:solidFill>
            <a:prstDash val="solid"/>
            <a:miter lim="8000"/>
            <a:headEnd type="none" w="sm" len="sm"/>
            <a:tailEnd type="none" w="sm" len="sm"/>
          </a:ln>
        </p:spPr>
        <p:txBody>
          <a:bodyPr spcFirstLastPara="1" wrap="square" lIns="45700" tIns="45700" rIns="45700" bIns="45700" anchor="ctr" anchorCtr="0">
            <a:noAutofit/>
          </a:bodyPr>
          <a:lstStyle/>
          <a:p>
            <a:pPr algn="ctr" defTabSz="1219170">
              <a:buClr>
                <a:srgbClr val="FFFFFF"/>
              </a:buClr>
              <a:buSzPts val="1400"/>
            </a:pPr>
            <a:endParaRPr sz="1867" kern="0">
              <a:solidFill>
                <a:srgbClr val="55545A"/>
              </a:solidFill>
              <a:latin typeface="Century Gothic"/>
              <a:ea typeface="Century Gothic"/>
              <a:cs typeface="Century Gothic"/>
              <a:sym typeface="Century Gothic"/>
            </a:endParaRPr>
          </a:p>
        </p:txBody>
      </p:sp>
      <p:pic>
        <p:nvPicPr>
          <p:cNvPr id="963" name="Google Shape;963;p103" descr="Image"/>
          <p:cNvPicPr preferRelativeResize="0"/>
          <p:nvPr/>
        </p:nvPicPr>
        <p:blipFill rotWithShape="1">
          <a:blip r:embed="rId3">
            <a:alphaModFix/>
          </a:blip>
          <a:srcRect/>
          <a:stretch/>
        </p:blipFill>
        <p:spPr>
          <a:xfrm>
            <a:off x="9359164" y="1396140"/>
            <a:ext cx="429013" cy="372256"/>
          </a:xfrm>
          <a:prstGeom prst="rect">
            <a:avLst/>
          </a:prstGeom>
          <a:noFill/>
          <a:ln>
            <a:noFill/>
          </a:ln>
        </p:spPr>
      </p:pic>
      <p:sp>
        <p:nvSpPr>
          <p:cNvPr id="964" name="Google Shape;964;p103"/>
          <p:cNvSpPr/>
          <p:nvPr/>
        </p:nvSpPr>
        <p:spPr>
          <a:xfrm>
            <a:off x="9171218" y="1180031"/>
            <a:ext cx="804800" cy="804800"/>
          </a:xfrm>
          <a:prstGeom prst="ellipse">
            <a:avLst/>
          </a:prstGeom>
          <a:noFill/>
          <a:ln w="9525" cap="flat" cmpd="sng">
            <a:solidFill>
              <a:srgbClr val="FE1C1D"/>
            </a:solidFill>
            <a:prstDash val="solid"/>
            <a:miter lim="8000"/>
            <a:headEnd type="none" w="sm" len="sm"/>
            <a:tailEnd type="none" w="sm" len="sm"/>
          </a:ln>
        </p:spPr>
        <p:txBody>
          <a:bodyPr spcFirstLastPara="1" wrap="square" lIns="45700" tIns="45700" rIns="45700" bIns="45700" anchor="ctr" anchorCtr="0">
            <a:noAutofit/>
          </a:bodyPr>
          <a:lstStyle/>
          <a:p>
            <a:pPr algn="ctr" defTabSz="1219170">
              <a:buClr>
                <a:srgbClr val="FFFFFF"/>
              </a:buClr>
              <a:buSzPts val="1400"/>
            </a:pPr>
            <a:endParaRPr sz="1867" kern="0">
              <a:solidFill>
                <a:srgbClr val="55545A"/>
              </a:solidFill>
              <a:latin typeface="Century Gothic"/>
              <a:ea typeface="Century Gothic"/>
              <a:cs typeface="Century Gothic"/>
              <a:sym typeface="Century Gothic"/>
            </a:endParaRPr>
          </a:p>
        </p:txBody>
      </p:sp>
      <p:pic>
        <p:nvPicPr>
          <p:cNvPr id="965" name="Google Shape;965;p103" descr="Image"/>
          <p:cNvPicPr preferRelativeResize="0"/>
          <p:nvPr/>
        </p:nvPicPr>
        <p:blipFill rotWithShape="1">
          <a:blip r:embed="rId4">
            <a:alphaModFix/>
            <a:duotone>
              <a:schemeClr val="accent1">
                <a:shade val="45000"/>
                <a:satMod val="135000"/>
              </a:schemeClr>
              <a:prstClr val="white"/>
            </a:duotone>
          </a:blip>
          <a:srcRect/>
          <a:stretch/>
        </p:blipFill>
        <p:spPr>
          <a:xfrm>
            <a:off x="1817464" y="1358905"/>
            <a:ext cx="429023" cy="429023"/>
          </a:xfrm>
          <a:prstGeom prst="rect">
            <a:avLst/>
          </a:prstGeom>
          <a:noFill/>
          <a:ln>
            <a:noFill/>
          </a:ln>
        </p:spPr>
      </p:pic>
      <p:sp>
        <p:nvSpPr>
          <p:cNvPr id="3" name="TextBox 2">
            <a:extLst>
              <a:ext uri="{FF2B5EF4-FFF2-40B4-BE49-F238E27FC236}">
                <a16:creationId xmlns:a16="http://schemas.microsoft.com/office/drawing/2014/main" id="{EBA1A716-003E-9B69-82CA-80CE661EC1F5}"/>
              </a:ext>
            </a:extLst>
          </p:cNvPr>
          <p:cNvSpPr txBox="1"/>
          <p:nvPr/>
        </p:nvSpPr>
        <p:spPr>
          <a:xfrm>
            <a:off x="9871242" y="292559"/>
            <a:ext cx="2483331" cy="759182"/>
          </a:xfrm>
          <a:prstGeom prst="rect">
            <a:avLst/>
          </a:prstGeom>
          <a:noFill/>
        </p:spPr>
        <p:txBody>
          <a:bodyPr wrap="square" rtlCol="0">
            <a:spAutoFit/>
          </a:bodyPr>
          <a:lstStyle/>
          <a:p>
            <a:pPr marL="0" marR="0" lvl="0" indent="0" algn="l" defTabSz="914400" rtl="0" eaLnBrk="1" fontAlgn="auto" latinLnBrk="0" hangingPunct="1">
              <a:lnSpc>
                <a:spcPts val="518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55545A">
                    <a:lumMod val="95000"/>
                    <a:lumOff val="5000"/>
                  </a:srgbClr>
                </a:solidFill>
                <a:effectLst/>
                <a:uLnTx/>
                <a:uFillTx/>
                <a:latin typeface="Century Gothic" panose="020B0502020202020204" pitchFamily="34" charset="0"/>
                <a:ea typeface="+mn-ea"/>
                <a:cs typeface="Arial" panose="020B0604020202020204" pitchFamily="34" charset="0"/>
              </a:rPr>
              <a:t>Impact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2" presetClass="entr" presetSubtype="1" fill="hold" grpId="1"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1000"/>
                                        <p:tgtEl>
                                          <p:spTgt spid="2"/>
                                        </p:tgtEl>
                                      </p:cBhvr>
                                    </p:animEffect>
                                  </p:childTnLst>
                                </p:cTn>
                              </p:par>
                              <p:par>
                                <p:cTn id="12" presetID="2" presetClass="entr" presetSubtype="4" decel="100000" fill="hold" grpId="0" nodeType="withEffect">
                                  <p:stCondLst>
                                    <p:cond delay="25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750" fill="hold"/>
                                        <p:tgtEl>
                                          <p:spTgt spid="3"/>
                                        </p:tgtEl>
                                        <p:attrNameLst>
                                          <p:attrName>ppt_x</p:attrName>
                                        </p:attrNameLst>
                                      </p:cBhvr>
                                      <p:tavLst>
                                        <p:tav tm="0">
                                          <p:val>
                                            <p:strVal val="#ppt_x"/>
                                          </p:val>
                                        </p:tav>
                                        <p:tav tm="100000">
                                          <p:val>
                                            <p:strVal val="#ppt_x"/>
                                          </p:val>
                                        </p:tav>
                                      </p:tavLst>
                                    </p:anim>
                                    <p:anim calcmode="lin" valueType="num">
                                      <p:cBhvr additive="base">
                                        <p:cTn id="15" dur="750" fill="hold"/>
                                        <p:tgtEl>
                                          <p:spTgt spid="3"/>
                                        </p:tgtEl>
                                        <p:attrNameLst>
                                          <p:attrName>ppt_y</p:attrName>
                                        </p:attrNameLst>
                                      </p:cBhvr>
                                      <p:tavLst>
                                        <p:tav tm="0">
                                          <p:val>
                                            <p:strVal val="1+#ppt_h/2"/>
                                          </p:val>
                                        </p:tav>
                                        <p:tav tm="100000">
                                          <p:val>
                                            <p:strVal val="#ppt_y"/>
                                          </p:val>
                                        </p:tav>
                                      </p:tavLst>
                                    </p:anim>
                                  </p:childTnLst>
                                </p:cTn>
                              </p:par>
                              <p:par>
                                <p:cTn id="16" presetID="22" presetClass="entr" presetSubtype="1" fill="hold" grpId="1" nodeType="withEffect">
                                  <p:stCondLst>
                                    <p:cond delay="25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750"/>
                                        <p:tgtEl>
                                          <p:spTgt spid="3"/>
                                        </p:tgtEl>
                                      </p:cBhvr>
                                    </p:animEffect>
                                  </p:childTnLst>
                                </p:cTn>
                              </p:par>
                              <p:par>
                                <p:cTn id="19" presetID="2" presetClass="entr" presetSubtype="4" decel="100000" fill="hold" grpId="0" nodeType="withEffect">
                                  <p:stCondLst>
                                    <p:cond delay="50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750" fill="hold"/>
                                        <p:tgtEl>
                                          <p:spTgt spid="4"/>
                                        </p:tgtEl>
                                        <p:attrNameLst>
                                          <p:attrName>ppt_x</p:attrName>
                                        </p:attrNameLst>
                                      </p:cBhvr>
                                      <p:tavLst>
                                        <p:tav tm="0">
                                          <p:val>
                                            <p:strVal val="#ppt_x"/>
                                          </p:val>
                                        </p:tav>
                                        <p:tav tm="100000">
                                          <p:val>
                                            <p:strVal val="#ppt_x"/>
                                          </p:val>
                                        </p:tav>
                                      </p:tavLst>
                                    </p:anim>
                                    <p:anim calcmode="lin" valueType="num">
                                      <p:cBhvr additive="base">
                                        <p:cTn id="22" dur="750" fill="hold"/>
                                        <p:tgtEl>
                                          <p:spTgt spid="4"/>
                                        </p:tgtEl>
                                        <p:attrNameLst>
                                          <p:attrName>ppt_y</p:attrName>
                                        </p:attrNameLst>
                                      </p:cBhvr>
                                      <p:tavLst>
                                        <p:tav tm="0">
                                          <p:val>
                                            <p:strVal val="1+#ppt_h/2"/>
                                          </p:val>
                                        </p:tav>
                                        <p:tav tm="100000">
                                          <p:val>
                                            <p:strVal val="#ppt_y"/>
                                          </p:val>
                                        </p:tav>
                                      </p:tavLst>
                                    </p:anim>
                                  </p:childTnLst>
                                </p:cTn>
                              </p:par>
                              <p:par>
                                <p:cTn id="23" presetID="22" presetClass="entr" presetSubtype="1"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3" grpId="0"/>
      <p:bldP spid="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104"/>
          <p:cNvSpPr txBox="1">
            <a:spLocks noGrp="1"/>
          </p:cNvSpPr>
          <p:nvPr>
            <p:ph type="sldNum" idx="12"/>
          </p:nvPr>
        </p:nvSpPr>
        <p:spPr>
          <a:xfrm>
            <a:off x="262633" y="6591700"/>
            <a:ext cx="296400" cy="164212"/>
          </a:xfrm>
          <a:prstGeom prst="rect">
            <a:avLst/>
          </a:prstGeom>
          <a:noFill/>
          <a:ln>
            <a:noFill/>
          </a:ln>
        </p:spPr>
        <p:txBody>
          <a:bodyPr spcFirstLastPara="1" wrap="square" lIns="0" tIns="0" rIns="0" bIns="0" anchor="t" anchorCtr="0">
            <a:spAutoFit/>
          </a:bodyPr>
          <a:lstStyle/>
          <a:p>
            <a:pPr defTabSz="1219170">
              <a:buClr>
                <a:srgbClr val="55545A"/>
              </a:buClr>
            </a:pPr>
            <a:fld id="{00000000-1234-1234-1234-123412341234}" type="slidenum">
              <a:rPr lang="en" kern="0">
                <a:solidFill>
                  <a:srgbClr val="55545A"/>
                </a:solidFill>
              </a:rPr>
              <a:pPr defTabSz="1219170">
                <a:buClr>
                  <a:srgbClr val="55545A"/>
                </a:buClr>
              </a:pPr>
              <a:t>16</a:t>
            </a:fld>
            <a:endParaRPr kern="0">
              <a:solidFill>
                <a:srgbClr val="55545A"/>
              </a:solidFill>
            </a:endParaRPr>
          </a:p>
        </p:txBody>
      </p:sp>
      <p:sp>
        <p:nvSpPr>
          <p:cNvPr id="971" name="Google Shape;971;p104"/>
          <p:cNvSpPr/>
          <p:nvPr/>
        </p:nvSpPr>
        <p:spPr>
          <a:xfrm>
            <a:off x="1425267" y="2657356"/>
            <a:ext cx="2714075" cy="2714075"/>
          </a:xfrm>
          <a:prstGeom prst="ellipse">
            <a:avLst/>
          </a:prstGeom>
          <a:solidFill>
            <a:srgbClr val="FF7F7F">
              <a:alpha val="25098"/>
            </a:srgbClr>
          </a:solidFill>
          <a:ln>
            <a:noFill/>
          </a:ln>
        </p:spPr>
        <p:txBody>
          <a:bodyPr spcFirstLastPara="1" wrap="square" lIns="45700" tIns="45700" rIns="45700" bIns="45700" anchor="ctr" anchorCtr="0">
            <a:noAutofit/>
          </a:bodyPr>
          <a:lstStyle/>
          <a:p>
            <a:pPr defTabSz="1219170">
              <a:buClr>
                <a:srgbClr val="55545A"/>
              </a:buClr>
              <a:buSzPts val="1400"/>
            </a:pPr>
            <a:endParaRPr sz="1867" kern="0">
              <a:solidFill>
                <a:srgbClr val="55545A"/>
              </a:solidFill>
              <a:latin typeface="Century Gothic"/>
              <a:ea typeface="Century Gothic"/>
              <a:cs typeface="Century Gothic"/>
              <a:sym typeface="Century Gothic"/>
            </a:endParaRPr>
          </a:p>
        </p:txBody>
      </p:sp>
      <p:sp>
        <p:nvSpPr>
          <p:cNvPr id="972" name="Google Shape;972;p104"/>
          <p:cNvSpPr/>
          <p:nvPr/>
        </p:nvSpPr>
        <p:spPr>
          <a:xfrm>
            <a:off x="1855272" y="3087362"/>
            <a:ext cx="1854061" cy="1854063"/>
          </a:xfrm>
          <a:prstGeom prst="ellipse">
            <a:avLst/>
          </a:prstGeom>
          <a:solidFill>
            <a:schemeClr val="accent1"/>
          </a:solidFill>
          <a:ln>
            <a:noFill/>
          </a:ln>
        </p:spPr>
        <p:txBody>
          <a:bodyPr spcFirstLastPara="1" wrap="square" lIns="45700" tIns="45700" rIns="45700" bIns="45700" anchor="ctr" anchorCtr="0">
            <a:noAutofit/>
          </a:bodyPr>
          <a:lstStyle/>
          <a:p>
            <a:pPr defTabSz="1219170">
              <a:buClr>
                <a:srgbClr val="FF0000"/>
              </a:buClr>
              <a:buSzPts val="1400"/>
            </a:pPr>
            <a:endParaRPr sz="1867" kern="0">
              <a:solidFill>
                <a:srgbClr val="55545A"/>
              </a:solidFill>
              <a:latin typeface="Century Gothic"/>
              <a:ea typeface="Century Gothic"/>
              <a:cs typeface="Century Gothic"/>
              <a:sym typeface="Century Gothic"/>
            </a:endParaRPr>
          </a:p>
        </p:txBody>
      </p:sp>
      <p:sp>
        <p:nvSpPr>
          <p:cNvPr id="973" name="Google Shape;973;p104"/>
          <p:cNvSpPr/>
          <p:nvPr/>
        </p:nvSpPr>
        <p:spPr>
          <a:xfrm>
            <a:off x="3948801" y="2793985"/>
            <a:ext cx="2428000" cy="1270000"/>
          </a:xfrm>
          <a:prstGeom prst="rect">
            <a:avLst/>
          </a:prstGeom>
          <a:solidFill>
            <a:srgbClr val="FFFFFF"/>
          </a:solidFill>
          <a:ln>
            <a:noFill/>
          </a:ln>
          <a:effectLst>
            <a:outerShdw blurRad="190500" dist="83342" dir="8007284" rotWithShape="0">
              <a:srgbClr val="000000">
                <a:alpha val="7843"/>
              </a:srgbClr>
            </a:outerShdw>
          </a:effectLst>
        </p:spPr>
        <p:txBody>
          <a:bodyPr spcFirstLastPara="1" wrap="square" lIns="45700" tIns="45700" rIns="45700" bIns="45700" anchor="ctr" anchorCtr="0">
            <a:noAutofit/>
          </a:bodyPr>
          <a:lstStyle/>
          <a:p>
            <a:pPr algn="ctr" defTabSz="1219170">
              <a:lnSpc>
                <a:spcPct val="80000"/>
              </a:lnSpc>
              <a:buClr>
                <a:srgbClr val="FF0000"/>
              </a:buClr>
              <a:buSzPts val="3200"/>
            </a:pPr>
            <a:r>
              <a:rPr lang="en" sz="4267" b="1" kern="0" dirty="0">
                <a:solidFill>
                  <a:srgbClr val="FF0000"/>
                </a:solidFill>
                <a:latin typeface="Century Gothic" panose="020B0502020202020204" pitchFamily="34" charset="0"/>
                <a:ea typeface="Poppins"/>
                <a:cs typeface="Poppins"/>
                <a:sym typeface="Poppins"/>
              </a:rPr>
              <a:t>66% </a:t>
            </a:r>
            <a:r>
              <a:rPr lang="en" sz="1200" kern="0" dirty="0">
                <a:solidFill>
                  <a:srgbClr val="53565A"/>
                </a:solidFill>
                <a:latin typeface="Century Gothic" panose="020B0502020202020204" pitchFamily="34" charset="0"/>
                <a:ea typeface="Mulish"/>
                <a:cs typeface="Mulish"/>
                <a:sym typeface="Mulish"/>
              </a:rPr>
              <a:t>Survival Rate For start-ups and MSMEs</a:t>
            </a:r>
            <a:endParaRPr sz="1467" kern="0" dirty="0">
              <a:solidFill>
                <a:srgbClr val="53565A"/>
              </a:solidFill>
              <a:latin typeface="Century Gothic" panose="020B0502020202020204" pitchFamily="34" charset="0"/>
              <a:ea typeface="Mulish"/>
              <a:cs typeface="Mulish"/>
              <a:sym typeface="Mulish"/>
            </a:endParaRPr>
          </a:p>
        </p:txBody>
      </p:sp>
      <p:sp>
        <p:nvSpPr>
          <p:cNvPr id="974" name="Google Shape;974;p104"/>
          <p:cNvSpPr/>
          <p:nvPr/>
        </p:nvSpPr>
        <p:spPr>
          <a:xfrm>
            <a:off x="820700" y="1418601"/>
            <a:ext cx="2707600" cy="1854000"/>
          </a:xfrm>
          <a:prstGeom prst="rect">
            <a:avLst/>
          </a:prstGeom>
          <a:solidFill>
            <a:srgbClr val="FFFFFF"/>
          </a:solidFill>
          <a:ln>
            <a:noFill/>
          </a:ln>
          <a:effectLst>
            <a:outerShdw blurRad="190500" dist="83342" dir="8007284" rotWithShape="0">
              <a:srgbClr val="000000">
                <a:alpha val="7843"/>
              </a:srgbClr>
            </a:outerShdw>
          </a:effectLst>
        </p:spPr>
        <p:txBody>
          <a:bodyPr spcFirstLastPara="1" wrap="square" lIns="45700" tIns="45700" rIns="45700" bIns="45700" anchor="ctr" anchorCtr="0">
            <a:noAutofit/>
          </a:bodyPr>
          <a:lstStyle/>
          <a:p>
            <a:pPr defTabSz="1219170">
              <a:lnSpc>
                <a:spcPct val="80000"/>
              </a:lnSpc>
              <a:buClr>
                <a:srgbClr val="000000"/>
              </a:buClr>
              <a:buSzPts val="1400"/>
            </a:pPr>
            <a:endParaRPr sz="1867" kern="0">
              <a:solidFill>
                <a:srgbClr val="55545A"/>
              </a:solidFill>
              <a:latin typeface="Century Gothic"/>
              <a:ea typeface="Century Gothic"/>
              <a:cs typeface="Century Gothic"/>
              <a:sym typeface="Century Gothic"/>
            </a:endParaRPr>
          </a:p>
        </p:txBody>
      </p:sp>
      <p:sp>
        <p:nvSpPr>
          <p:cNvPr id="975" name="Google Shape;975;p104"/>
          <p:cNvSpPr txBox="1"/>
          <p:nvPr/>
        </p:nvSpPr>
        <p:spPr>
          <a:xfrm>
            <a:off x="955264" y="1506567"/>
            <a:ext cx="1598400" cy="789856"/>
          </a:xfrm>
          <a:prstGeom prst="rect">
            <a:avLst/>
          </a:prstGeom>
          <a:noFill/>
          <a:ln>
            <a:noFill/>
          </a:ln>
        </p:spPr>
        <p:txBody>
          <a:bodyPr spcFirstLastPara="1" wrap="square" lIns="45700" tIns="45700" rIns="45700" bIns="45700" anchor="t" anchorCtr="0">
            <a:spAutoFit/>
          </a:bodyPr>
          <a:lstStyle/>
          <a:p>
            <a:pPr defTabSz="1219170">
              <a:buClr>
                <a:srgbClr val="FF0000"/>
              </a:buClr>
              <a:buSzPts val="3400"/>
            </a:pPr>
            <a:r>
              <a:rPr lang="en" sz="4533" b="1" kern="0" dirty="0">
                <a:solidFill>
                  <a:srgbClr val="FF0000"/>
                </a:solidFill>
                <a:latin typeface="Century Gothic" panose="020B0502020202020204" pitchFamily="34" charset="0"/>
                <a:ea typeface="Poppins"/>
                <a:cs typeface="Poppins"/>
                <a:sym typeface="Poppins"/>
              </a:rPr>
              <a:t>98%</a:t>
            </a:r>
            <a:endParaRPr sz="1467" kern="0" dirty="0">
              <a:solidFill>
                <a:srgbClr val="000000"/>
              </a:solidFill>
              <a:latin typeface="Century Gothic" panose="020B0502020202020204" pitchFamily="34" charset="0"/>
              <a:cs typeface="Arial"/>
              <a:sym typeface="Arial"/>
            </a:endParaRPr>
          </a:p>
        </p:txBody>
      </p:sp>
      <p:sp>
        <p:nvSpPr>
          <p:cNvPr id="976" name="Google Shape;976;p104"/>
          <p:cNvSpPr txBox="1"/>
          <p:nvPr/>
        </p:nvSpPr>
        <p:spPr>
          <a:xfrm>
            <a:off x="930967" y="2005700"/>
            <a:ext cx="2487200" cy="1270000"/>
          </a:xfrm>
          <a:prstGeom prst="rect">
            <a:avLst/>
          </a:prstGeom>
          <a:noFill/>
          <a:ln>
            <a:noFill/>
          </a:ln>
        </p:spPr>
        <p:txBody>
          <a:bodyPr spcFirstLastPara="1" wrap="square" lIns="0" tIns="0" rIns="0" bIns="0" anchor="t" anchorCtr="0">
            <a:normAutofit/>
          </a:bodyPr>
          <a:lstStyle/>
          <a:p>
            <a:pPr defTabSz="1219170">
              <a:buClr>
                <a:srgbClr val="000000"/>
              </a:buClr>
              <a:buSzPts val="800"/>
            </a:pPr>
            <a:r>
              <a:rPr lang="en" sz="1067" kern="0" dirty="0">
                <a:solidFill>
                  <a:srgbClr val="000000"/>
                </a:solidFill>
                <a:latin typeface="Century Gothic" panose="020B0502020202020204" pitchFamily="34" charset="0"/>
                <a:ea typeface="Poppins Light"/>
                <a:cs typeface="Poppins Light"/>
                <a:sym typeface="Poppins Light"/>
              </a:rPr>
              <a:t>                                     </a:t>
            </a:r>
            <a:r>
              <a:rPr lang="en" sz="1200" kern="0" dirty="0">
                <a:solidFill>
                  <a:srgbClr val="000000"/>
                </a:solidFill>
                <a:latin typeface="Century Gothic" panose="020B0502020202020204" pitchFamily="34" charset="0"/>
                <a:ea typeface="Mulish Light"/>
                <a:cs typeface="Mulish Light"/>
                <a:sym typeface="Mulish Light"/>
              </a:rPr>
              <a:t>of successful entrepreneurs attribute their success to increased business development capacity and increased access to market from the programme  </a:t>
            </a:r>
            <a:r>
              <a:rPr lang="en" sz="1067" kern="0" dirty="0">
                <a:solidFill>
                  <a:srgbClr val="000000"/>
                </a:solidFill>
                <a:latin typeface="Century Gothic" panose="020B0502020202020204" pitchFamily="34" charset="0"/>
                <a:ea typeface="Poppins Light"/>
                <a:cs typeface="Poppins Light"/>
                <a:sym typeface="Poppins Light"/>
              </a:rPr>
              <a:t> </a:t>
            </a:r>
            <a:endParaRPr sz="1467" kern="0" dirty="0">
              <a:solidFill>
                <a:srgbClr val="000000"/>
              </a:solidFill>
              <a:latin typeface="Century Gothic" panose="020B0502020202020204" pitchFamily="34" charset="0"/>
              <a:cs typeface="Arial"/>
              <a:sym typeface="Arial"/>
            </a:endParaRPr>
          </a:p>
        </p:txBody>
      </p:sp>
      <p:sp>
        <p:nvSpPr>
          <p:cNvPr id="977" name="Google Shape;977;p104"/>
          <p:cNvSpPr/>
          <p:nvPr/>
        </p:nvSpPr>
        <p:spPr>
          <a:xfrm>
            <a:off x="8525977" y="1514356"/>
            <a:ext cx="2714075" cy="2714075"/>
          </a:xfrm>
          <a:prstGeom prst="ellipse">
            <a:avLst/>
          </a:prstGeom>
          <a:solidFill>
            <a:srgbClr val="A5A5A5">
              <a:alpha val="22352"/>
            </a:srgbClr>
          </a:solidFill>
          <a:ln>
            <a:noFill/>
          </a:ln>
        </p:spPr>
        <p:txBody>
          <a:bodyPr spcFirstLastPara="1" wrap="square" lIns="45700" tIns="45700" rIns="45700" bIns="45700" anchor="ctr" anchorCtr="0">
            <a:noAutofit/>
          </a:bodyPr>
          <a:lstStyle/>
          <a:p>
            <a:pPr defTabSz="1219170">
              <a:buClr>
                <a:srgbClr val="55545A"/>
              </a:buClr>
              <a:buSzPts val="1400"/>
            </a:pPr>
            <a:endParaRPr sz="1867" kern="0">
              <a:solidFill>
                <a:srgbClr val="55545A"/>
              </a:solidFill>
              <a:latin typeface="Century Gothic"/>
              <a:ea typeface="Century Gothic"/>
              <a:cs typeface="Century Gothic"/>
              <a:sym typeface="Century Gothic"/>
            </a:endParaRPr>
          </a:p>
        </p:txBody>
      </p:sp>
      <p:sp>
        <p:nvSpPr>
          <p:cNvPr id="978" name="Google Shape;978;p104"/>
          <p:cNvSpPr/>
          <p:nvPr/>
        </p:nvSpPr>
        <p:spPr>
          <a:xfrm>
            <a:off x="9050327" y="2038707"/>
            <a:ext cx="1665375" cy="1665375"/>
          </a:xfrm>
          <a:prstGeom prst="ellipse">
            <a:avLst/>
          </a:prstGeom>
          <a:solidFill>
            <a:srgbClr val="53565A"/>
          </a:solidFill>
          <a:ln>
            <a:noFill/>
          </a:ln>
        </p:spPr>
        <p:txBody>
          <a:bodyPr spcFirstLastPara="1" wrap="square" lIns="45700" tIns="45700" rIns="45700" bIns="45700" anchor="ctr" anchorCtr="0">
            <a:noAutofit/>
          </a:bodyPr>
          <a:lstStyle/>
          <a:p>
            <a:pPr defTabSz="1219170">
              <a:buClr>
                <a:srgbClr val="FF0000"/>
              </a:buClr>
              <a:buSzPts val="1400"/>
            </a:pPr>
            <a:endParaRPr sz="1867" kern="0">
              <a:solidFill>
                <a:srgbClr val="55545A"/>
              </a:solidFill>
              <a:latin typeface="Century Gothic"/>
              <a:ea typeface="Century Gothic"/>
              <a:cs typeface="Century Gothic"/>
              <a:sym typeface="Century Gothic"/>
            </a:endParaRPr>
          </a:p>
        </p:txBody>
      </p:sp>
      <p:sp>
        <p:nvSpPr>
          <p:cNvPr id="979" name="Google Shape;979;p104"/>
          <p:cNvSpPr txBox="1"/>
          <p:nvPr/>
        </p:nvSpPr>
        <p:spPr>
          <a:xfrm>
            <a:off x="9240425" y="2641393"/>
            <a:ext cx="1285200" cy="1034000"/>
          </a:xfrm>
          <a:prstGeom prst="rect">
            <a:avLst/>
          </a:prstGeom>
          <a:noFill/>
          <a:ln>
            <a:noFill/>
          </a:ln>
        </p:spPr>
        <p:txBody>
          <a:bodyPr spcFirstLastPara="1" wrap="square" lIns="0" tIns="0" rIns="0" bIns="0" anchor="t" anchorCtr="0">
            <a:normAutofit/>
          </a:bodyPr>
          <a:lstStyle/>
          <a:p>
            <a:pPr algn="ctr" defTabSz="1219170">
              <a:lnSpc>
                <a:spcPct val="80000"/>
              </a:lnSpc>
              <a:buClr>
                <a:srgbClr val="FFFFFF"/>
              </a:buClr>
              <a:buSzPts val="1100"/>
            </a:pPr>
            <a:r>
              <a:rPr lang="en" sz="1467" kern="0" dirty="0">
                <a:solidFill>
                  <a:srgbClr val="FFFFFF"/>
                </a:solidFill>
                <a:latin typeface="Century Gothic" panose="020B0502020202020204" pitchFamily="34" charset="0"/>
                <a:ea typeface="Mulish Medium"/>
                <a:cs typeface="Mulish Medium"/>
                <a:sym typeface="Mulish Medium"/>
              </a:rPr>
              <a:t>Increased Access to Funding</a:t>
            </a:r>
            <a:endParaRPr sz="1467" kern="0" dirty="0">
              <a:solidFill>
                <a:srgbClr val="000000"/>
              </a:solidFill>
              <a:latin typeface="Century Gothic" panose="020B0502020202020204" pitchFamily="34" charset="0"/>
              <a:ea typeface="Mulish"/>
              <a:cs typeface="Mulish"/>
              <a:sym typeface="Mulish"/>
            </a:endParaRPr>
          </a:p>
        </p:txBody>
      </p:sp>
      <p:sp>
        <p:nvSpPr>
          <p:cNvPr id="980" name="Google Shape;980;p104"/>
          <p:cNvSpPr/>
          <p:nvPr/>
        </p:nvSpPr>
        <p:spPr>
          <a:xfrm>
            <a:off x="7302171" y="752732"/>
            <a:ext cx="2707600" cy="1737200"/>
          </a:xfrm>
          <a:prstGeom prst="rect">
            <a:avLst/>
          </a:prstGeom>
          <a:solidFill>
            <a:srgbClr val="FFFFFF"/>
          </a:solidFill>
          <a:ln>
            <a:noFill/>
          </a:ln>
          <a:effectLst>
            <a:outerShdw blurRad="190500" dist="83342" dir="8007284" rotWithShape="0">
              <a:srgbClr val="000000">
                <a:alpha val="7843"/>
              </a:srgbClr>
            </a:outerShdw>
          </a:effectLst>
        </p:spPr>
        <p:txBody>
          <a:bodyPr spcFirstLastPara="1" wrap="square" lIns="45700" tIns="45700" rIns="45700" bIns="45700" anchor="ctr" anchorCtr="0">
            <a:noAutofit/>
          </a:bodyPr>
          <a:lstStyle/>
          <a:p>
            <a:pPr defTabSz="1219170">
              <a:lnSpc>
                <a:spcPct val="80000"/>
              </a:lnSpc>
              <a:buClr>
                <a:srgbClr val="000000"/>
              </a:buClr>
              <a:buSzPts val="1400"/>
            </a:pPr>
            <a:endParaRPr sz="1867" kern="0">
              <a:solidFill>
                <a:srgbClr val="55545A"/>
              </a:solidFill>
              <a:latin typeface="Century Gothic"/>
              <a:ea typeface="Century Gothic"/>
              <a:cs typeface="Century Gothic"/>
              <a:sym typeface="Century Gothic"/>
            </a:endParaRPr>
          </a:p>
        </p:txBody>
      </p:sp>
      <p:sp>
        <p:nvSpPr>
          <p:cNvPr id="981" name="Google Shape;981;p104"/>
          <p:cNvSpPr txBox="1"/>
          <p:nvPr/>
        </p:nvSpPr>
        <p:spPr>
          <a:xfrm>
            <a:off x="7057796" y="791818"/>
            <a:ext cx="1662000" cy="789856"/>
          </a:xfrm>
          <a:prstGeom prst="rect">
            <a:avLst/>
          </a:prstGeom>
          <a:noFill/>
          <a:ln>
            <a:noFill/>
          </a:ln>
        </p:spPr>
        <p:txBody>
          <a:bodyPr spcFirstLastPara="1" wrap="square" lIns="45700" tIns="45700" rIns="45700" bIns="45700" anchor="t" anchorCtr="0">
            <a:spAutoFit/>
          </a:bodyPr>
          <a:lstStyle/>
          <a:p>
            <a:pPr defTabSz="1219170">
              <a:buClr>
                <a:srgbClr val="000000"/>
              </a:buClr>
              <a:buSzPts val="3400"/>
            </a:pPr>
            <a:r>
              <a:rPr lang="en" sz="4533" b="1" kern="0" dirty="0">
                <a:solidFill>
                  <a:srgbClr val="53565A"/>
                </a:solidFill>
                <a:latin typeface="Century Gothic" panose="020B0502020202020204" pitchFamily="34" charset="0"/>
                <a:ea typeface="Poppins"/>
                <a:cs typeface="Poppins"/>
                <a:sym typeface="Poppins"/>
              </a:rPr>
              <a:t>89%</a:t>
            </a:r>
            <a:endParaRPr sz="1467" kern="0" dirty="0">
              <a:solidFill>
                <a:srgbClr val="53565A"/>
              </a:solidFill>
              <a:latin typeface="Century Gothic" panose="020B0502020202020204" pitchFamily="34" charset="0"/>
              <a:cs typeface="Arial"/>
              <a:sym typeface="Arial"/>
            </a:endParaRPr>
          </a:p>
        </p:txBody>
      </p:sp>
      <p:sp>
        <p:nvSpPr>
          <p:cNvPr id="982" name="Google Shape;982;p104"/>
          <p:cNvSpPr txBox="1"/>
          <p:nvPr/>
        </p:nvSpPr>
        <p:spPr>
          <a:xfrm>
            <a:off x="7703600" y="1121368"/>
            <a:ext cx="2048800" cy="1133600"/>
          </a:xfrm>
          <a:prstGeom prst="rect">
            <a:avLst/>
          </a:prstGeom>
          <a:noFill/>
          <a:ln>
            <a:noFill/>
          </a:ln>
        </p:spPr>
        <p:txBody>
          <a:bodyPr spcFirstLastPara="1" wrap="square" lIns="0" tIns="0" rIns="0" bIns="0" anchor="t" anchorCtr="0">
            <a:normAutofit/>
          </a:bodyPr>
          <a:lstStyle/>
          <a:p>
            <a:pPr marL="0" lvl="1" defTabSz="1219170">
              <a:buClr>
                <a:srgbClr val="000000"/>
              </a:buClr>
              <a:buSzPts val="500"/>
            </a:pPr>
            <a:r>
              <a:rPr lang="en" sz="800" kern="0" dirty="0">
                <a:solidFill>
                  <a:srgbClr val="000000"/>
                </a:solidFill>
                <a:latin typeface="Poppins Light"/>
                <a:ea typeface="Poppins Light"/>
                <a:cs typeface="Poppins Light"/>
                <a:sym typeface="Poppins Light"/>
              </a:rPr>
              <a:t>                       </a:t>
            </a:r>
            <a:r>
              <a:rPr lang="en" sz="1067" kern="0" dirty="0">
                <a:solidFill>
                  <a:srgbClr val="000000"/>
                </a:solidFill>
                <a:latin typeface="Century Gothic" panose="020B0502020202020204" pitchFamily="34" charset="0"/>
                <a:ea typeface="Poppins Light"/>
                <a:cs typeface="Poppins Light"/>
                <a:sym typeface="Poppins Light"/>
              </a:rPr>
              <a:t>of MSMEs funded by TEF would have had </a:t>
            </a:r>
            <a:r>
              <a:rPr lang="en" sz="2000" kern="0" dirty="0">
                <a:solidFill>
                  <a:srgbClr val="000000"/>
                </a:solidFill>
                <a:latin typeface="Century Gothic" panose="020B0502020202020204" pitchFamily="34" charset="0"/>
                <a:ea typeface="Poppins Light"/>
                <a:cs typeface="Poppins Light"/>
                <a:sym typeface="Poppins Light"/>
              </a:rPr>
              <a:t>                      </a:t>
            </a:r>
            <a:r>
              <a:rPr lang="en" sz="1067" kern="0" dirty="0">
                <a:solidFill>
                  <a:srgbClr val="000000"/>
                </a:solidFill>
                <a:latin typeface="Century Gothic" panose="020B0502020202020204" pitchFamily="34" charset="0"/>
                <a:ea typeface="Poppins Light"/>
                <a:cs typeface="Poppins Light"/>
                <a:sym typeface="Poppins Light"/>
              </a:rPr>
              <a:t>access to other funding without the programme. Signifying the increasing need to scale the TEF programme</a:t>
            </a:r>
            <a:endParaRPr sz="1600" kern="0" dirty="0">
              <a:solidFill>
                <a:srgbClr val="000000"/>
              </a:solidFill>
              <a:latin typeface="Century Gothic" panose="020B0502020202020204" pitchFamily="34" charset="0"/>
              <a:cs typeface="Arial"/>
              <a:sym typeface="Arial"/>
            </a:endParaRPr>
          </a:p>
        </p:txBody>
      </p:sp>
      <p:sp>
        <p:nvSpPr>
          <p:cNvPr id="983" name="Google Shape;983;p104"/>
          <p:cNvSpPr/>
          <p:nvPr/>
        </p:nvSpPr>
        <p:spPr>
          <a:xfrm>
            <a:off x="9826681" y="4115576"/>
            <a:ext cx="2142616" cy="1659025"/>
          </a:xfrm>
          <a:prstGeom prst="rect">
            <a:avLst/>
          </a:prstGeom>
          <a:solidFill>
            <a:srgbClr val="FFFFFF"/>
          </a:solidFill>
          <a:ln>
            <a:noFill/>
          </a:ln>
          <a:effectLst>
            <a:outerShdw blurRad="190500" dist="83342" dir="8007284" rotWithShape="0">
              <a:srgbClr val="000000">
                <a:alpha val="7843"/>
              </a:srgbClr>
            </a:outerShdw>
          </a:effectLst>
        </p:spPr>
        <p:txBody>
          <a:bodyPr spcFirstLastPara="1" wrap="square" lIns="45700" tIns="45700" rIns="45700" bIns="45700" anchor="ctr" anchorCtr="0">
            <a:noAutofit/>
          </a:bodyPr>
          <a:lstStyle/>
          <a:p>
            <a:pPr algn="ctr" defTabSz="1219170">
              <a:lnSpc>
                <a:spcPct val="80000"/>
              </a:lnSpc>
              <a:buClr>
                <a:srgbClr val="000000"/>
              </a:buClr>
              <a:buSzPts val="3200"/>
            </a:pPr>
            <a:r>
              <a:rPr lang="en" sz="4267" b="1" kern="0" dirty="0">
                <a:solidFill>
                  <a:srgbClr val="53565A"/>
                </a:solidFill>
                <a:latin typeface="Century Gothic" panose="020B0502020202020204" pitchFamily="34" charset="0"/>
                <a:ea typeface="Poppins"/>
                <a:cs typeface="Poppins"/>
                <a:sym typeface="Poppins"/>
              </a:rPr>
              <a:t>35%</a:t>
            </a:r>
            <a:r>
              <a:rPr lang="en" sz="1200" kern="0" dirty="0">
                <a:solidFill>
                  <a:srgbClr val="53565A"/>
                </a:solidFill>
                <a:latin typeface="Century Gothic" panose="020B0502020202020204" pitchFamily="34" charset="0"/>
                <a:ea typeface="Poppins"/>
                <a:cs typeface="Poppins"/>
                <a:sym typeface="Poppins"/>
              </a:rPr>
              <a:t> </a:t>
            </a:r>
            <a:r>
              <a:rPr lang="en" sz="133" kern="0" dirty="0">
                <a:solidFill>
                  <a:srgbClr val="53565A"/>
                </a:solidFill>
                <a:latin typeface="Century Gothic" panose="020B0502020202020204" pitchFamily="34" charset="0"/>
                <a:ea typeface="Poppins"/>
                <a:cs typeface="Poppins"/>
                <a:sym typeface="Poppins"/>
              </a:rPr>
              <a:t>of </a:t>
            </a:r>
            <a:endParaRPr sz="1467" kern="0" dirty="0">
              <a:solidFill>
                <a:srgbClr val="53565A"/>
              </a:solidFill>
              <a:latin typeface="Century Gothic" panose="020B0502020202020204" pitchFamily="34" charset="0"/>
              <a:cs typeface="Arial"/>
              <a:sym typeface="Arial"/>
            </a:endParaRPr>
          </a:p>
          <a:p>
            <a:pPr algn="ctr" defTabSz="1219170">
              <a:lnSpc>
                <a:spcPct val="80000"/>
              </a:lnSpc>
              <a:buClr>
                <a:srgbClr val="000000"/>
              </a:buClr>
              <a:buSzPts val="800"/>
            </a:pPr>
            <a:r>
              <a:rPr lang="en" sz="1067" kern="0" dirty="0">
                <a:solidFill>
                  <a:srgbClr val="53565A"/>
                </a:solidFill>
                <a:latin typeface="Century Gothic" panose="020B0502020202020204" pitchFamily="34" charset="0"/>
                <a:ea typeface="Poppins Light"/>
                <a:cs typeface="Poppins Light"/>
                <a:sym typeface="Poppins Light"/>
              </a:rPr>
              <a:t>TEF Entrepreneurs have had access to second stage Funding to scale their businesses</a:t>
            </a:r>
            <a:endParaRPr sz="1467" kern="0" dirty="0">
              <a:solidFill>
                <a:srgbClr val="53565A"/>
              </a:solidFill>
              <a:latin typeface="Century Gothic" panose="020B0502020202020204" pitchFamily="34" charset="0"/>
              <a:cs typeface="Arial"/>
              <a:sym typeface="Arial"/>
            </a:endParaRPr>
          </a:p>
        </p:txBody>
      </p:sp>
      <p:grpSp>
        <p:nvGrpSpPr>
          <p:cNvPr id="984" name="Google Shape;984;p104"/>
          <p:cNvGrpSpPr/>
          <p:nvPr/>
        </p:nvGrpSpPr>
        <p:grpSpPr>
          <a:xfrm>
            <a:off x="1951203" y="3507064"/>
            <a:ext cx="1662204" cy="1014659"/>
            <a:chOff x="0" y="0"/>
            <a:chExt cx="1662202" cy="1014657"/>
          </a:xfrm>
        </p:grpSpPr>
        <p:sp>
          <p:nvSpPr>
            <p:cNvPr id="985" name="Google Shape;985;p104"/>
            <p:cNvSpPr txBox="1"/>
            <p:nvPr/>
          </p:nvSpPr>
          <p:spPr>
            <a:xfrm>
              <a:off x="0" y="484795"/>
              <a:ext cx="1662202" cy="529862"/>
            </a:xfrm>
            <a:prstGeom prst="rect">
              <a:avLst/>
            </a:prstGeom>
            <a:noFill/>
            <a:ln>
              <a:noFill/>
            </a:ln>
          </p:spPr>
          <p:txBody>
            <a:bodyPr spcFirstLastPara="1" wrap="square" lIns="0" tIns="0" rIns="0" bIns="0" anchor="t" anchorCtr="0">
              <a:normAutofit/>
            </a:bodyPr>
            <a:lstStyle/>
            <a:p>
              <a:pPr algn="ctr" defTabSz="1219170">
                <a:lnSpc>
                  <a:spcPct val="80000"/>
                </a:lnSpc>
                <a:buClr>
                  <a:srgbClr val="FFFFFF"/>
                </a:buClr>
                <a:buSzPts val="800"/>
              </a:pPr>
              <a:r>
                <a:rPr lang="en" sz="1067" b="1" kern="0" dirty="0">
                  <a:solidFill>
                    <a:srgbClr val="FFFFFF"/>
                  </a:solidFill>
                  <a:latin typeface="Century Gothic" panose="020B0502020202020204" pitchFamily="34" charset="0"/>
                  <a:ea typeface="Mulish"/>
                  <a:cs typeface="Mulish"/>
                  <a:sym typeface="Mulish"/>
                </a:rPr>
                <a:t>ENTREPRENEURS </a:t>
              </a:r>
              <a:endParaRPr sz="1467" kern="0" dirty="0">
                <a:solidFill>
                  <a:srgbClr val="000000"/>
                </a:solidFill>
                <a:latin typeface="Century Gothic" panose="020B0502020202020204" pitchFamily="34" charset="0"/>
                <a:ea typeface="Mulish"/>
                <a:cs typeface="Mulish"/>
                <a:sym typeface="Mulish"/>
              </a:endParaRPr>
            </a:p>
            <a:p>
              <a:pPr algn="ctr" defTabSz="1219170">
                <a:lnSpc>
                  <a:spcPct val="80000"/>
                </a:lnSpc>
                <a:buClr>
                  <a:srgbClr val="FFFFFF"/>
                </a:buClr>
                <a:buSzPts val="800"/>
              </a:pPr>
              <a:r>
                <a:rPr lang="en" sz="1067" b="1" kern="0" dirty="0">
                  <a:solidFill>
                    <a:srgbClr val="FFFFFF"/>
                  </a:solidFill>
                  <a:latin typeface="Century Gothic" panose="020B0502020202020204" pitchFamily="34" charset="0"/>
                  <a:ea typeface="Mulish"/>
                  <a:cs typeface="Mulish"/>
                  <a:sym typeface="Mulish"/>
                </a:rPr>
                <a:t>SUCCESS RATE</a:t>
              </a:r>
              <a:endParaRPr sz="1467" kern="0" dirty="0">
                <a:solidFill>
                  <a:srgbClr val="000000"/>
                </a:solidFill>
                <a:latin typeface="Century Gothic" panose="020B0502020202020204" pitchFamily="34" charset="0"/>
                <a:ea typeface="Mulish"/>
                <a:cs typeface="Mulish"/>
                <a:sym typeface="Mulish"/>
              </a:endParaRPr>
            </a:p>
          </p:txBody>
        </p:sp>
        <p:sp>
          <p:nvSpPr>
            <p:cNvPr id="986" name="Google Shape;986;p104"/>
            <p:cNvSpPr txBox="1"/>
            <p:nvPr/>
          </p:nvSpPr>
          <p:spPr>
            <a:xfrm>
              <a:off x="0" y="0"/>
              <a:ext cx="1662202" cy="529862"/>
            </a:xfrm>
            <a:prstGeom prst="rect">
              <a:avLst/>
            </a:prstGeom>
            <a:noFill/>
            <a:ln>
              <a:noFill/>
            </a:ln>
          </p:spPr>
          <p:txBody>
            <a:bodyPr spcFirstLastPara="1" wrap="square" lIns="0" tIns="0" rIns="0" bIns="0" anchor="t" anchorCtr="0">
              <a:normAutofit/>
            </a:bodyPr>
            <a:lstStyle/>
            <a:p>
              <a:pPr algn="ctr" defTabSz="1219170">
                <a:lnSpc>
                  <a:spcPct val="80000"/>
                </a:lnSpc>
                <a:buClr>
                  <a:srgbClr val="FFFFFF"/>
                </a:buClr>
                <a:buSzPts val="2200"/>
              </a:pPr>
              <a:r>
                <a:rPr lang="en" sz="2933" b="1" kern="0" dirty="0">
                  <a:solidFill>
                    <a:srgbClr val="FFFFFF"/>
                  </a:solidFill>
                  <a:latin typeface="Century Gothic" panose="020B0502020202020204" pitchFamily="34" charset="0"/>
                  <a:ea typeface="Poppins"/>
                  <a:cs typeface="Poppins"/>
                  <a:sym typeface="Poppins"/>
                </a:rPr>
                <a:t>ETF</a:t>
              </a:r>
              <a:endParaRPr sz="1467" kern="0" dirty="0">
                <a:solidFill>
                  <a:srgbClr val="000000"/>
                </a:solidFill>
                <a:latin typeface="Century Gothic" panose="020B0502020202020204" pitchFamily="34" charset="0"/>
                <a:cs typeface="Arial"/>
                <a:sym typeface="Arial"/>
              </a:endParaRPr>
            </a:p>
          </p:txBody>
        </p:sp>
      </p:grpSp>
      <p:sp>
        <p:nvSpPr>
          <p:cNvPr id="987" name="Google Shape;987;p104"/>
          <p:cNvSpPr txBox="1"/>
          <p:nvPr/>
        </p:nvSpPr>
        <p:spPr>
          <a:xfrm>
            <a:off x="9050333" y="1206734"/>
            <a:ext cx="986000" cy="420524"/>
          </a:xfrm>
          <a:prstGeom prst="rect">
            <a:avLst/>
          </a:prstGeom>
          <a:noFill/>
          <a:ln>
            <a:noFill/>
          </a:ln>
        </p:spPr>
        <p:txBody>
          <a:bodyPr spcFirstLastPara="1" wrap="square" lIns="45700" tIns="45700" rIns="45700" bIns="45700" anchor="t" anchorCtr="0">
            <a:spAutoFit/>
          </a:bodyPr>
          <a:lstStyle/>
          <a:p>
            <a:pPr defTabSz="1219170">
              <a:buClr>
                <a:srgbClr val="FF0000"/>
              </a:buClr>
              <a:buSzPts val="1600"/>
            </a:pPr>
            <a:r>
              <a:rPr lang="en" sz="2133" b="1" kern="0">
                <a:solidFill>
                  <a:srgbClr val="FF0000"/>
                </a:solidFill>
                <a:latin typeface="Poppins"/>
                <a:ea typeface="Poppins"/>
                <a:cs typeface="Poppins"/>
                <a:sym typeface="Poppins"/>
              </a:rPr>
              <a:t>ZERO</a:t>
            </a:r>
            <a:endParaRPr sz="1467" kern="0">
              <a:solidFill>
                <a:srgbClr val="000000"/>
              </a:solidFill>
              <a:latin typeface="Arial"/>
              <a:cs typeface="Arial"/>
              <a:sym typeface="Arial"/>
            </a:endParaRPr>
          </a:p>
        </p:txBody>
      </p:sp>
      <p:cxnSp>
        <p:nvCxnSpPr>
          <p:cNvPr id="988" name="Google Shape;988;p104"/>
          <p:cNvCxnSpPr/>
          <p:nvPr/>
        </p:nvCxnSpPr>
        <p:spPr>
          <a:xfrm rot="10800000">
            <a:off x="6616300" y="1670100"/>
            <a:ext cx="0" cy="4677200"/>
          </a:xfrm>
          <a:prstGeom prst="straightConnector1">
            <a:avLst/>
          </a:prstGeom>
          <a:noFill/>
          <a:ln w="12700" cap="flat" cmpd="sng">
            <a:solidFill>
              <a:srgbClr val="DCDCDC">
                <a:alpha val="69803"/>
              </a:srgbClr>
            </a:solidFill>
            <a:prstDash val="solid"/>
            <a:round/>
            <a:headEnd type="none" w="sm" len="sm"/>
            <a:tailEnd type="none" w="sm" len="sm"/>
          </a:ln>
          <a:effectLst>
            <a:reflection stA="10524" endPos="40000" sy="-100000" algn="bl" rotWithShape="0"/>
          </a:effectLst>
        </p:spPr>
      </p:cxnSp>
      <p:pic>
        <p:nvPicPr>
          <p:cNvPr id="989" name="Google Shape;989;p104" descr="Image"/>
          <p:cNvPicPr preferRelativeResize="0"/>
          <p:nvPr/>
        </p:nvPicPr>
        <p:blipFill rotWithShape="1">
          <a:blip r:embed="rId3">
            <a:alphaModFix/>
          </a:blip>
          <a:srcRect/>
          <a:stretch/>
        </p:blipFill>
        <p:spPr>
          <a:xfrm>
            <a:off x="1405892" y="5003115"/>
            <a:ext cx="817877" cy="817877"/>
          </a:xfrm>
          <a:prstGeom prst="rect">
            <a:avLst/>
          </a:prstGeom>
          <a:noFill/>
          <a:ln>
            <a:noFill/>
          </a:ln>
        </p:spPr>
      </p:pic>
      <p:grpSp>
        <p:nvGrpSpPr>
          <p:cNvPr id="990" name="Google Shape;990;p104"/>
          <p:cNvGrpSpPr/>
          <p:nvPr/>
        </p:nvGrpSpPr>
        <p:grpSpPr>
          <a:xfrm>
            <a:off x="3187488" y="4341281"/>
            <a:ext cx="2736080" cy="2019052"/>
            <a:chOff x="163517" y="-488818"/>
            <a:chExt cx="2736079" cy="2019051"/>
          </a:xfrm>
        </p:grpSpPr>
        <p:sp>
          <p:nvSpPr>
            <p:cNvPr id="991" name="Google Shape;991;p104"/>
            <p:cNvSpPr/>
            <p:nvPr/>
          </p:nvSpPr>
          <p:spPr>
            <a:xfrm>
              <a:off x="163517" y="-206767"/>
              <a:ext cx="2707800" cy="1737000"/>
            </a:xfrm>
            <a:prstGeom prst="rect">
              <a:avLst/>
            </a:prstGeom>
            <a:solidFill>
              <a:srgbClr val="FFFFFF"/>
            </a:solidFill>
            <a:ln>
              <a:noFill/>
            </a:ln>
            <a:effectLst>
              <a:outerShdw blurRad="190500" dist="83342" dir="8007284" rotWithShape="0">
                <a:srgbClr val="000000">
                  <a:alpha val="7843"/>
                </a:srgbClr>
              </a:outerShdw>
            </a:effectLst>
          </p:spPr>
          <p:txBody>
            <a:bodyPr spcFirstLastPara="1" wrap="square" lIns="45700" tIns="45700" rIns="45700" bIns="45700" anchor="ctr" anchorCtr="0">
              <a:noAutofit/>
            </a:bodyPr>
            <a:lstStyle/>
            <a:p>
              <a:pPr defTabSz="1219170">
                <a:lnSpc>
                  <a:spcPct val="80000"/>
                </a:lnSpc>
                <a:buClr>
                  <a:srgbClr val="000000"/>
                </a:buClr>
                <a:buSzPts val="1400"/>
              </a:pPr>
              <a:endParaRPr sz="1867" kern="0">
                <a:solidFill>
                  <a:srgbClr val="55545A"/>
                </a:solidFill>
                <a:latin typeface="Century Gothic"/>
                <a:ea typeface="Century Gothic"/>
                <a:cs typeface="Century Gothic"/>
                <a:sym typeface="Century Gothic"/>
              </a:endParaRPr>
            </a:p>
          </p:txBody>
        </p:sp>
        <p:sp>
          <p:nvSpPr>
            <p:cNvPr id="992" name="Google Shape;992;p104"/>
            <p:cNvSpPr txBox="1"/>
            <p:nvPr/>
          </p:nvSpPr>
          <p:spPr>
            <a:xfrm>
              <a:off x="553352" y="515465"/>
              <a:ext cx="1928100" cy="897900"/>
            </a:xfrm>
            <a:prstGeom prst="rect">
              <a:avLst/>
            </a:prstGeom>
            <a:noFill/>
            <a:ln>
              <a:noFill/>
            </a:ln>
          </p:spPr>
          <p:txBody>
            <a:bodyPr spcFirstLastPara="1" wrap="square" lIns="0" tIns="0" rIns="0" bIns="0" anchor="t" anchorCtr="0">
              <a:normAutofit/>
            </a:bodyPr>
            <a:lstStyle/>
            <a:p>
              <a:pPr marL="0" lvl="1" algn="r" defTabSz="1219170">
                <a:lnSpc>
                  <a:spcPct val="90000"/>
                </a:lnSpc>
                <a:buClr>
                  <a:srgbClr val="000000"/>
                </a:buClr>
                <a:buSzPts val="900"/>
              </a:pPr>
              <a:r>
                <a:rPr lang="en" sz="1200" kern="0" dirty="0">
                  <a:solidFill>
                    <a:srgbClr val="53565A"/>
                  </a:solidFill>
                  <a:latin typeface="Century Gothic" panose="020B0502020202020204" pitchFamily="34" charset="0"/>
                  <a:ea typeface="Mulish Light"/>
                  <a:cs typeface="Mulish Light"/>
                  <a:sym typeface="Mulish Light"/>
                </a:rPr>
                <a:t>compared to the</a:t>
              </a:r>
              <a:r>
                <a:rPr lang="en" sz="2133" kern="0" dirty="0">
                  <a:solidFill>
                    <a:srgbClr val="000000"/>
                  </a:solidFill>
                  <a:latin typeface="Century Gothic" panose="020B0502020202020204" pitchFamily="34" charset="0"/>
                  <a:ea typeface="Poppins Light"/>
                  <a:cs typeface="Poppins Light"/>
                  <a:sym typeface="Poppins Light"/>
                </a:rPr>
                <a:t> </a:t>
              </a:r>
              <a:r>
                <a:rPr lang="en" sz="2133" b="1" kern="0" dirty="0">
                  <a:solidFill>
                    <a:srgbClr val="FF0000"/>
                  </a:solidFill>
                  <a:latin typeface="Century Gothic" panose="020B0502020202020204" pitchFamily="34" charset="0"/>
                  <a:ea typeface="Poppins"/>
                  <a:cs typeface="Poppins"/>
                  <a:sym typeface="Poppins"/>
                </a:rPr>
                <a:t>45%</a:t>
              </a:r>
              <a:r>
                <a:rPr lang="en" sz="2133" kern="0" dirty="0">
                  <a:solidFill>
                    <a:srgbClr val="000000"/>
                  </a:solidFill>
                  <a:latin typeface="Century Gothic" panose="020B0502020202020204" pitchFamily="34" charset="0"/>
                  <a:ea typeface="Poppins Light"/>
                  <a:cs typeface="Poppins Light"/>
                  <a:sym typeface="Poppins Light"/>
                </a:rPr>
                <a:t> </a:t>
              </a:r>
              <a:r>
                <a:rPr lang="en" sz="1200" kern="0" dirty="0">
                  <a:solidFill>
                    <a:srgbClr val="53565A"/>
                  </a:solidFill>
                  <a:latin typeface="Century Gothic" panose="020B0502020202020204" pitchFamily="34" charset="0"/>
                  <a:ea typeface="Mulish Light"/>
                  <a:cs typeface="Mulish Light"/>
                  <a:sym typeface="Mulish Light"/>
                </a:rPr>
                <a:t>survival rate for MSMEs in Africa, including Nigeria</a:t>
              </a:r>
              <a:r>
                <a:rPr lang="en" sz="1200" kern="0" dirty="0">
                  <a:solidFill>
                    <a:srgbClr val="000000"/>
                  </a:solidFill>
                  <a:latin typeface="Century Gothic" panose="020B0502020202020204" pitchFamily="34" charset="0"/>
                  <a:ea typeface="Poppins Light"/>
                  <a:cs typeface="Poppins Light"/>
                  <a:sym typeface="Poppins Light"/>
                </a:rPr>
                <a:t>.</a:t>
              </a:r>
              <a:endParaRPr sz="1467" kern="0" dirty="0">
                <a:solidFill>
                  <a:srgbClr val="000000"/>
                </a:solidFill>
                <a:latin typeface="Century Gothic" panose="020B0502020202020204" pitchFamily="34" charset="0"/>
                <a:cs typeface="Arial"/>
                <a:sym typeface="Arial"/>
              </a:endParaRPr>
            </a:p>
          </p:txBody>
        </p:sp>
        <p:sp>
          <p:nvSpPr>
            <p:cNvPr id="993" name="Google Shape;993;p104"/>
            <p:cNvSpPr txBox="1"/>
            <p:nvPr/>
          </p:nvSpPr>
          <p:spPr>
            <a:xfrm>
              <a:off x="694896" y="-488818"/>
              <a:ext cx="2204700" cy="789856"/>
            </a:xfrm>
            <a:prstGeom prst="rect">
              <a:avLst/>
            </a:prstGeom>
            <a:noFill/>
            <a:ln>
              <a:noFill/>
            </a:ln>
          </p:spPr>
          <p:txBody>
            <a:bodyPr spcFirstLastPara="1" wrap="square" lIns="45700" tIns="45700" rIns="45700" bIns="45700" anchor="t" anchorCtr="0">
              <a:spAutoFit/>
            </a:bodyPr>
            <a:lstStyle/>
            <a:p>
              <a:pPr defTabSz="1219170">
                <a:buClr>
                  <a:srgbClr val="FF0000"/>
                </a:buClr>
                <a:buSzPts val="3400"/>
              </a:pPr>
              <a:r>
                <a:rPr lang="en" sz="4533" b="1" kern="0" dirty="0">
                  <a:solidFill>
                    <a:srgbClr val="FF0000"/>
                  </a:solidFill>
                  <a:latin typeface="Century Gothic" panose="020B0502020202020204" pitchFamily="34" charset="0"/>
                  <a:ea typeface="Poppins"/>
                  <a:cs typeface="Poppins"/>
                  <a:sym typeface="Poppins"/>
                </a:rPr>
                <a:t>21%&gt;</a:t>
              </a:r>
              <a:endParaRPr sz="1467" kern="0" dirty="0">
                <a:solidFill>
                  <a:srgbClr val="000000"/>
                </a:solidFill>
                <a:latin typeface="Century Gothic" panose="020B0502020202020204" pitchFamily="34" charset="0"/>
                <a:cs typeface="Arial"/>
                <a:sym typeface="Arial"/>
              </a:endParaRPr>
            </a:p>
          </p:txBody>
        </p:sp>
      </p:grpSp>
      <p:sp>
        <p:nvSpPr>
          <p:cNvPr id="994" name="Google Shape;994;p104"/>
          <p:cNvSpPr/>
          <p:nvPr/>
        </p:nvSpPr>
        <p:spPr>
          <a:xfrm>
            <a:off x="7375092" y="4115237"/>
            <a:ext cx="2244403" cy="1659025"/>
          </a:xfrm>
          <a:prstGeom prst="rect">
            <a:avLst/>
          </a:prstGeom>
          <a:solidFill>
            <a:srgbClr val="FFFFFF"/>
          </a:solidFill>
          <a:ln>
            <a:noFill/>
          </a:ln>
          <a:effectLst>
            <a:outerShdw blurRad="190500" dist="83342" dir="8007284" rotWithShape="0">
              <a:srgbClr val="000000">
                <a:alpha val="7843"/>
              </a:srgbClr>
            </a:outerShdw>
          </a:effectLst>
        </p:spPr>
        <p:txBody>
          <a:bodyPr spcFirstLastPara="1" wrap="square" lIns="45700" tIns="45700" rIns="45700" bIns="45700" anchor="ctr" anchorCtr="0">
            <a:noAutofit/>
          </a:bodyPr>
          <a:lstStyle/>
          <a:p>
            <a:pPr defTabSz="1219170">
              <a:lnSpc>
                <a:spcPct val="80000"/>
              </a:lnSpc>
              <a:buClr>
                <a:srgbClr val="000000"/>
              </a:buClr>
              <a:buSzPts val="1400"/>
            </a:pPr>
            <a:endParaRPr sz="1867" kern="0">
              <a:solidFill>
                <a:srgbClr val="55545A"/>
              </a:solidFill>
              <a:latin typeface="Century Gothic"/>
              <a:ea typeface="Century Gothic"/>
              <a:cs typeface="Century Gothic"/>
              <a:sym typeface="Century Gothic"/>
            </a:endParaRPr>
          </a:p>
        </p:txBody>
      </p:sp>
      <p:sp>
        <p:nvSpPr>
          <p:cNvPr id="995" name="Google Shape;995;p104"/>
          <p:cNvSpPr txBox="1"/>
          <p:nvPr/>
        </p:nvSpPr>
        <p:spPr>
          <a:xfrm>
            <a:off x="6858937" y="4036967"/>
            <a:ext cx="1662000" cy="789856"/>
          </a:xfrm>
          <a:prstGeom prst="rect">
            <a:avLst/>
          </a:prstGeom>
          <a:noFill/>
          <a:ln>
            <a:noFill/>
          </a:ln>
        </p:spPr>
        <p:txBody>
          <a:bodyPr spcFirstLastPara="1" wrap="square" lIns="45700" tIns="45700" rIns="45700" bIns="45700" anchor="t" anchorCtr="0">
            <a:spAutoFit/>
          </a:bodyPr>
          <a:lstStyle/>
          <a:p>
            <a:pPr defTabSz="1219170">
              <a:buClr>
                <a:srgbClr val="000000"/>
              </a:buClr>
              <a:buSzPts val="3400"/>
            </a:pPr>
            <a:r>
              <a:rPr lang="en" sz="4533" b="1" kern="0" dirty="0">
                <a:solidFill>
                  <a:srgbClr val="53565A"/>
                </a:solidFill>
                <a:latin typeface="Century Gothic" panose="020B0502020202020204" pitchFamily="34" charset="0"/>
                <a:ea typeface="Poppins"/>
                <a:cs typeface="Poppins"/>
                <a:sym typeface="Poppins"/>
              </a:rPr>
              <a:t>88%</a:t>
            </a:r>
            <a:endParaRPr sz="1467" kern="0" dirty="0">
              <a:solidFill>
                <a:srgbClr val="53565A"/>
              </a:solidFill>
              <a:latin typeface="Century Gothic" panose="020B0502020202020204" pitchFamily="34" charset="0"/>
              <a:cs typeface="Arial"/>
              <a:sym typeface="Arial"/>
            </a:endParaRPr>
          </a:p>
        </p:txBody>
      </p:sp>
      <p:sp>
        <p:nvSpPr>
          <p:cNvPr id="996" name="Google Shape;996;p104"/>
          <p:cNvSpPr txBox="1"/>
          <p:nvPr/>
        </p:nvSpPr>
        <p:spPr>
          <a:xfrm>
            <a:off x="7708936" y="4623323"/>
            <a:ext cx="1854000" cy="1133600"/>
          </a:xfrm>
          <a:prstGeom prst="rect">
            <a:avLst/>
          </a:prstGeom>
          <a:noFill/>
          <a:ln>
            <a:noFill/>
          </a:ln>
        </p:spPr>
        <p:txBody>
          <a:bodyPr spcFirstLastPara="1" wrap="square" lIns="0" tIns="0" rIns="0" bIns="0" anchor="t" anchorCtr="0">
            <a:normAutofit/>
          </a:bodyPr>
          <a:lstStyle/>
          <a:p>
            <a:pPr marL="0" lvl="1" defTabSz="1219170">
              <a:lnSpc>
                <a:spcPct val="90000"/>
              </a:lnSpc>
              <a:buClr>
                <a:srgbClr val="000000"/>
              </a:buClr>
              <a:buSzPts val="400"/>
            </a:pPr>
            <a:r>
              <a:rPr lang="en" sz="533" kern="0" dirty="0">
                <a:solidFill>
                  <a:srgbClr val="000000"/>
                </a:solidFill>
                <a:latin typeface="Century Gothic" panose="020B0502020202020204" pitchFamily="34" charset="0"/>
                <a:ea typeface="Poppins Light"/>
                <a:cs typeface="Poppins Light"/>
                <a:sym typeface="Poppins Light"/>
              </a:rPr>
              <a:t>                         </a:t>
            </a:r>
            <a:r>
              <a:rPr lang="en" sz="933" kern="0" dirty="0">
                <a:solidFill>
                  <a:srgbClr val="000000"/>
                </a:solidFill>
                <a:latin typeface="Century Gothic" panose="020B0502020202020204" pitchFamily="34" charset="0"/>
                <a:ea typeface="Poppins Light"/>
                <a:cs typeface="Poppins Light"/>
                <a:sym typeface="Poppins Light"/>
              </a:rPr>
              <a:t>of extra scale-up funding received of the </a:t>
            </a:r>
            <a:r>
              <a:rPr lang="en" sz="2533" b="1" kern="0" dirty="0">
                <a:solidFill>
                  <a:srgbClr val="FF0000"/>
                </a:solidFill>
                <a:latin typeface="Century Gothic" panose="020B0502020202020204" pitchFamily="34" charset="0"/>
                <a:ea typeface="Poppins"/>
                <a:cs typeface="Poppins"/>
                <a:sym typeface="Poppins"/>
              </a:rPr>
              <a:t>35% </a:t>
            </a:r>
            <a:r>
              <a:rPr lang="en" sz="933" kern="0" dirty="0">
                <a:solidFill>
                  <a:srgbClr val="000000"/>
                </a:solidFill>
                <a:latin typeface="Century Gothic" panose="020B0502020202020204" pitchFamily="34" charset="0"/>
                <a:ea typeface="Poppins Light"/>
                <a:cs typeface="Poppins Light"/>
                <a:sym typeface="Poppins Light"/>
              </a:rPr>
              <a:t>of TEF entrepreneurs came from further partnerships on the TEF programme</a:t>
            </a:r>
            <a:endParaRPr sz="1467" kern="0" dirty="0">
              <a:solidFill>
                <a:srgbClr val="000000"/>
              </a:solidFill>
              <a:latin typeface="Century Gothic" panose="020B0502020202020204" pitchFamily="34" charset="0"/>
              <a:cs typeface="Arial"/>
              <a:sym typeface="Arial"/>
            </a:endParaRPr>
          </a:p>
        </p:txBody>
      </p:sp>
      <p:pic>
        <p:nvPicPr>
          <p:cNvPr id="997" name="Google Shape;997;p104" descr="Image"/>
          <p:cNvPicPr preferRelativeResize="0"/>
          <p:nvPr/>
        </p:nvPicPr>
        <p:blipFill rotWithShape="1">
          <a:blip r:embed="rId4">
            <a:alphaModFix/>
          </a:blip>
          <a:srcRect/>
          <a:stretch/>
        </p:blipFill>
        <p:spPr>
          <a:xfrm>
            <a:off x="10761816" y="1212377"/>
            <a:ext cx="813624" cy="817876"/>
          </a:xfrm>
          <a:prstGeom prst="rect">
            <a:avLst/>
          </a:prstGeom>
          <a:noFill/>
          <a:ln>
            <a:noFill/>
          </a:ln>
        </p:spPr>
      </p:pic>
      <p:sp>
        <p:nvSpPr>
          <p:cNvPr id="998" name="Google Shape;998;p104"/>
          <p:cNvSpPr txBox="1">
            <a:spLocks noGrp="1"/>
          </p:cNvSpPr>
          <p:nvPr>
            <p:ph type="title"/>
          </p:nvPr>
        </p:nvSpPr>
        <p:spPr>
          <a:xfrm>
            <a:off x="415469" y="921833"/>
            <a:ext cx="4454400" cy="530000"/>
          </a:xfrm>
          <a:prstGeom prst="rect">
            <a:avLst/>
          </a:prstGeom>
          <a:noFill/>
          <a:ln>
            <a:noFill/>
          </a:ln>
        </p:spPr>
        <p:txBody>
          <a:bodyPr spcFirstLastPara="1" wrap="square" lIns="0" tIns="0" rIns="0" bIns="0" anchor="t" anchorCtr="0">
            <a:noAutofit/>
          </a:bodyPr>
          <a:lstStyle/>
          <a:p>
            <a:pPr>
              <a:buSzPts val="2400"/>
            </a:pPr>
            <a:r>
              <a:rPr lang="en" sz="2400" dirty="0">
                <a:solidFill>
                  <a:srgbClr val="53565A"/>
                </a:solidFill>
                <a:latin typeface="Century Gothic" panose="020B0502020202020204" pitchFamily="34" charset="0"/>
                <a:ea typeface="Mulish Black"/>
                <a:cs typeface="Mulish Black"/>
                <a:sym typeface="Mulish Black"/>
              </a:rPr>
              <a:t>TEF – Demonstrable</a:t>
            </a:r>
            <a:r>
              <a:rPr lang="en" sz="2400" dirty="0">
                <a:latin typeface="Century Gothic" panose="020B0502020202020204" pitchFamily="34" charset="0"/>
                <a:ea typeface="Mulish Black"/>
                <a:cs typeface="Mulish Black"/>
                <a:sym typeface="Mulish Black"/>
              </a:rPr>
              <a:t> </a:t>
            </a:r>
            <a:r>
              <a:rPr lang="en" sz="2400" dirty="0">
                <a:solidFill>
                  <a:schemeClr val="accent1"/>
                </a:solidFill>
                <a:latin typeface="Century Gothic" panose="020B0502020202020204" pitchFamily="34" charset="0"/>
                <a:ea typeface="Mulish Black"/>
                <a:cs typeface="Mulish Black"/>
                <a:sym typeface="Mulish Black"/>
              </a:rPr>
              <a:t>Impact</a:t>
            </a:r>
            <a:endParaRPr sz="2400" dirty="0">
              <a:latin typeface="Century Gothic" panose="020B0502020202020204" pitchFamily="34" charset="0"/>
              <a:ea typeface="Mulish Black"/>
              <a:cs typeface="Mulish Black"/>
              <a:sym typeface="Mulish Black"/>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p105"/>
          <p:cNvSpPr txBox="1">
            <a:spLocks noGrp="1"/>
          </p:cNvSpPr>
          <p:nvPr>
            <p:ph type="sldNum" idx="12"/>
          </p:nvPr>
        </p:nvSpPr>
        <p:spPr>
          <a:xfrm>
            <a:off x="259019" y="6587991"/>
            <a:ext cx="366400" cy="164212"/>
          </a:xfrm>
          <a:prstGeom prst="rect">
            <a:avLst/>
          </a:prstGeom>
          <a:noFill/>
          <a:ln>
            <a:noFill/>
          </a:ln>
        </p:spPr>
        <p:txBody>
          <a:bodyPr spcFirstLastPara="1" wrap="square" lIns="0" tIns="0" rIns="0" bIns="0" anchor="t" anchorCtr="0">
            <a:spAutoFit/>
          </a:bodyPr>
          <a:lstStyle/>
          <a:p>
            <a:pPr defTabSz="1219170">
              <a:buClr>
                <a:srgbClr val="55545A"/>
              </a:buClr>
            </a:pPr>
            <a:fld id="{00000000-1234-1234-1234-123412341234}" type="slidenum">
              <a:rPr lang="en" kern="0">
                <a:solidFill>
                  <a:srgbClr val="55545A"/>
                </a:solidFill>
              </a:rPr>
              <a:pPr defTabSz="1219170">
                <a:buClr>
                  <a:srgbClr val="55545A"/>
                </a:buClr>
              </a:pPr>
              <a:t>17</a:t>
            </a:fld>
            <a:endParaRPr kern="0">
              <a:solidFill>
                <a:srgbClr val="55545A"/>
              </a:solidFill>
            </a:endParaRPr>
          </a:p>
        </p:txBody>
      </p:sp>
      <p:sp>
        <p:nvSpPr>
          <p:cNvPr id="1004" name="Google Shape;1004;p105"/>
          <p:cNvSpPr txBox="1"/>
          <p:nvPr/>
        </p:nvSpPr>
        <p:spPr>
          <a:xfrm>
            <a:off x="517067" y="3941651"/>
            <a:ext cx="2453600" cy="2065600"/>
          </a:xfrm>
          <a:prstGeom prst="rect">
            <a:avLst/>
          </a:prstGeom>
          <a:noFill/>
          <a:ln>
            <a:noFill/>
          </a:ln>
        </p:spPr>
        <p:txBody>
          <a:bodyPr spcFirstLastPara="1" wrap="square" lIns="45700" tIns="45700" rIns="45700" bIns="45700" anchor="t" anchorCtr="0">
            <a:noAutofit/>
          </a:bodyPr>
          <a:lstStyle/>
          <a:p>
            <a:pPr defTabSz="1219170">
              <a:buClr>
                <a:srgbClr val="000000"/>
              </a:buClr>
              <a:buSzPts val="900"/>
            </a:pPr>
            <a:r>
              <a:rPr lang="en" sz="1333" kern="0" dirty="0">
                <a:solidFill>
                  <a:srgbClr val="53565A"/>
                </a:solidFill>
                <a:latin typeface="Century Gothic" panose="020B0502020202020204" pitchFamily="34" charset="0"/>
                <a:ea typeface="Mulish Light"/>
                <a:cs typeface="Mulish Light"/>
                <a:sym typeface="Mulish Light"/>
              </a:rPr>
              <a:t>is an educationist who is passionate tech education for the girl child. </a:t>
            </a:r>
            <a:endParaRPr sz="1333" kern="0" dirty="0">
              <a:solidFill>
                <a:srgbClr val="53565A"/>
              </a:solidFill>
              <a:latin typeface="Century Gothic" panose="020B0502020202020204" pitchFamily="34" charset="0"/>
              <a:ea typeface="Mulish Light"/>
              <a:cs typeface="Mulish Light"/>
              <a:sym typeface="Mulish Light"/>
            </a:endParaRPr>
          </a:p>
          <a:p>
            <a:pPr defTabSz="1219170">
              <a:buClr>
                <a:srgbClr val="000000"/>
              </a:buClr>
              <a:buSzPts val="900"/>
            </a:pPr>
            <a:endParaRPr sz="1333" kern="0" dirty="0">
              <a:solidFill>
                <a:srgbClr val="53565A"/>
              </a:solidFill>
              <a:latin typeface="Century Gothic" panose="020B0502020202020204" pitchFamily="34" charset="0"/>
              <a:ea typeface="Mulish Light"/>
              <a:cs typeface="Mulish Light"/>
              <a:sym typeface="Mulish Light"/>
            </a:endParaRPr>
          </a:p>
          <a:p>
            <a:pPr defTabSz="1219170">
              <a:buClr>
                <a:srgbClr val="000000"/>
              </a:buClr>
              <a:buSzPts val="900"/>
            </a:pPr>
            <a:r>
              <a:rPr lang="en" sz="1333" kern="0" dirty="0">
                <a:solidFill>
                  <a:srgbClr val="53565A"/>
                </a:solidFill>
                <a:latin typeface="Century Gothic" panose="020B0502020202020204" pitchFamily="34" charset="0"/>
                <a:ea typeface="Mulish Light"/>
                <a:cs typeface="Mulish Light"/>
                <a:sym typeface="Mulish Light"/>
              </a:rPr>
              <a:t>Alero’s enterprise,</a:t>
            </a:r>
            <a:endParaRPr sz="1333" kern="0" dirty="0">
              <a:solidFill>
                <a:srgbClr val="53565A"/>
              </a:solidFill>
              <a:latin typeface="Century Gothic" panose="020B0502020202020204" pitchFamily="34" charset="0"/>
              <a:ea typeface="Mulish"/>
              <a:cs typeface="Mulish"/>
              <a:sym typeface="Mulish"/>
            </a:endParaRPr>
          </a:p>
          <a:p>
            <a:pPr defTabSz="1219170">
              <a:buClr>
                <a:srgbClr val="000000"/>
              </a:buClr>
              <a:buSzPts val="900"/>
            </a:pPr>
            <a:r>
              <a:rPr lang="en" sz="1333" kern="0" dirty="0">
                <a:solidFill>
                  <a:srgbClr val="53565A"/>
                </a:solidFill>
                <a:latin typeface="Century Gothic" panose="020B0502020202020204" pitchFamily="34" charset="0"/>
                <a:ea typeface="Mulish Light"/>
                <a:cs typeface="Mulish Light"/>
                <a:sym typeface="Mulish Light"/>
              </a:rPr>
              <a:t>Blue Sands Academy has impacted the lives of over 3000 girls in northern Nigeria and created over 200 jobs. </a:t>
            </a:r>
            <a:endParaRPr sz="1333" kern="0" dirty="0">
              <a:solidFill>
                <a:srgbClr val="53565A"/>
              </a:solidFill>
              <a:latin typeface="Century Gothic" panose="020B0502020202020204" pitchFamily="34" charset="0"/>
              <a:ea typeface="Mulish"/>
              <a:cs typeface="Mulish"/>
              <a:sym typeface="Mulish"/>
            </a:endParaRPr>
          </a:p>
        </p:txBody>
      </p:sp>
      <p:sp>
        <p:nvSpPr>
          <p:cNvPr id="1005" name="Google Shape;1005;p105"/>
          <p:cNvSpPr txBox="1"/>
          <p:nvPr/>
        </p:nvSpPr>
        <p:spPr>
          <a:xfrm>
            <a:off x="517065" y="3705524"/>
            <a:ext cx="1754400" cy="350800"/>
          </a:xfrm>
          <a:prstGeom prst="rect">
            <a:avLst/>
          </a:prstGeom>
          <a:noFill/>
          <a:ln>
            <a:noFill/>
          </a:ln>
        </p:spPr>
        <p:txBody>
          <a:bodyPr spcFirstLastPara="1" wrap="square" lIns="45700" tIns="45700" rIns="45700" bIns="45700" anchor="t" anchorCtr="0">
            <a:noAutofit/>
          </a:bodyPr>
          <a:lstStyle/>
          <a:p>
            <a:pPr defTabSz="1219170">
              <a:lnSpc>
                <a:spcPct val="150000"/>
              </a:lnSpc>
              <a:buClr>
                <a:srgbClr val="000000"/>
              </a:buClr>
              <a:buSzPts val="900"/>
            </a:pPr>
            <a:r>
              <a:rPr lang="en" sz="1333" b="1" kern="0" dirty="0">
                <a:solidFill>
                  <a:srgbClr val="53565A"/>
                </a:solidFill>
                <a:latin typeface="Century Gothic" panose="020B0502020202020204" pitchFamily="34" charset="0"/>
                <a:ea typeface="Century Gothic"/>
                <a:cs typeface="Century Gothic"/>
                <a:sym typeface="Century Gothic"/>
              </a:rPr>
              <a:t>ALERO </a:t>
            </a:r>
            <a:r>
              <a:rPr lang="en" sz="1333" b="1" kern="0" dirty="0">
                <a:solidFill>
                  <a:srgbClr val="FF0000"/>
                </a:solidFill>
                <a:latin typeface="Century Gothic" panose="020B0502020202020204" pitchFamily="34" charset="0"/>
                <a:ea typeface="Century Gothic"/>
                <a:cs typeface="Century Gothic"/>
                <a:sym typeface="Century Gothic"/>
              </a:rPr>
              <a:t>THOMPSON</a:t>
            </a:r>
            <a:endParaRPr sz="1333" kern="0" dirty="0">
              <a:solidFill>
                <a:srgbClr val="000000"/>
              </a:solidFill>
              <a:latin typeface="Century Gothic" panose="020B0502020202020204" pitchFamily="34" charset="0"/>
              <a:cs typeface="Arial"/>
              <a:sym typeface="Arial"/>
            </a:endParaRPr>
          </a:p>
        </p:txBody>
      </p:sp>
      <p:pic>
        <p:nvPicPr>
          <p:cNvPr id="1006" name="Google Shape;1006;p105" descr="Picture Placeholder 4"/>
          <p:cNvPicPr preferRelativeResize="0"/>
          <p:nvPr/>
        </p:nvPicPr>
        <p:blipFill rotWithShape="1">
          <a:blip r:embed="rId3">
            <a:alphaModFix/>
          </a:blip>
          <a:srcRect/>
          <a:stretch/>
        </p:blipFill>
        <p:spPr>
          <a:xfrm>
            <a:off x="575433" y="1545883"/>
            <a:ext cx="2065600" cy="2065600"/>
          </a:xfrm>
          <a:prstGeom prst="rect">
            <a:avLst/>
          </a:prstGeom>
          <a:noFill/>
          <a:ln>
            <a:noFill/>
          </a:ln>
        </p:spPr>
      </p:pic>
      <p:sp>
        <p:nvSpPr>
          <p:cNvPr id="1007" name="Google Shape;1007;p105"/>
          <p:cNvSpPr txBox="1"/>
          <p:nvPr/>
        </p:nvSpPr>
        <p:spPr>
          <a:xfrm>
            <a:off x="3344067" y="3705533"/>
            <a:ext cx="2426000" cy="350800"/>
          </a:xfrm>
          <a:prstGeom prst="rect">
            <a:avLst/>
          </a:prstGeom>
          <a:noFill/>
          <a:ln>
            <a:noFill/>
          </a:ln>
        </p:spPr>
        <p:txBody>
          <a:bodyPr spcFirstLastPara="1" wrap="square" lIns="45700" tIns="45700" rIns="45700" bIns="45700" anchor="t" anchorCtr="0">
            <a:noAutofit/>
          </a:bodyPr>
          <a:lstStyle/>
          <a:p>
            <a:pPr defTabSz="1219170">
              <a:lnSpc>
                <a:spcPct val="150000"/>
              </a:lnSpc>
              <a:buClr>
                <a:srgbClr val="000000"/>
              </a:buClr>
              <a:buSzPts val="900"/>
            </a:pPr>
            <a:r>
              <a:rPr lang="en" sz="1333" b="1" kern="0" dirty="0">
                <a:solidFill>
                  <a:srgbClr val="53565A"/>
                </a:solidFill>
                <a:latin typeface="Century Gothic"/>
                <a:ea typeface="Century Gothic"/>
                <a:cs typeface="Century Gothic"/>
                <a:sym typeface="Century Gothic"/>
              </a:rPr>
              <a:t>CONSTANCE</a:t>
            </a:r>
            <a:r>
              <a:rPr lang="en" sz="1333" b="1" kern="0" dirty="0">
                <a:solidFill>
                  <a:srgbClr val="6E6C74"/>
                </a:solidFill>
                <a:latin typeface="Century Gothic"/>
                <a:ea typeface="Century Gothic"/>
                <a:cs typeface="Century Gothic"/>
                <a:sym typeface="Century Gothic"/>
              </a:rPr>
              <a:t> </a:t>
            </a:r>
            <a:r>
              <a:rPr lang="en" sz="1333" b="1" kern="0" dirty="0">
                <a:solidFill>
                  <a:srgbClr val="FF0000"/>
                </a:solidFill>
                <a:latin typeface="Century Gothic"/>
                <a:ea typeface="Century Gothic"/>
                <a:cs typeface="Century Gothic"/>
                <a:sym typeface="Century Gothic"/>
              </a:rPr>
              <a:t>AYIHOUNOUN</a:t>
            </a:r>
            <a:endParaRPr sz="1333" kern="0" dirty="0">
              <a:solidFill>
                <a:srgbClr val="000000"/>
              </a:solidFill>
              <a:latin typeface="Arial"/>
              <a:cs typeface="Arial"/>
              <a:sym typeface="Arial"/>
            </a:endParaRPr>
          </a:p>
        </p:txBody>
      </p:sp>
      <p:pic>
        <p:nvPicPr>
          <p:cNvPr id="1008" name="Google Shape;1008;p105" descr="Picture Placeholder 4"/>
          <p:cNvPicPr preferRelativeResize="0"/>
          <p:nvPr/>
        </p:nvPicPr>
        <p:blipFill rotWithShape="1">
          <a:blip r:embed="rId4">
            <a:alphaModFix/>
          </a:blip>
          <a:srcRect/>
          <a:stretch/>
        </p:blipFill>
        <p:spPr>
          <a:xfrm>
            <a:off x="3408304" y="1545883"/>
            <a:ext cx="2065600" cy="2065600"/>
          </a:xfrm>
          <a:prstGeom prst="rect">
            <a:avLst/>
          </a:prstGeom>
          <a:noFill/>
          <a:ln>
            <a:noFill/>
          </a:ln>
        </p:spPr>
      </p:pic>
      <p:sp>
        <p:nvSpPr>
          <p:cNvPr id="1009" name="Google Shape;1009;p105"/>
          <p:cNvSpPr txBox="1"/>
          <p:nvPr/>
        </p:nvSpPr>
        <p:spPr>
          <a:xfrm>
            <a:off x="6145667" y="3941667"/>
            <a:ext cx="2687200" cy="2414800"/>
          </a:xfrm>
          <a:prstGeom prst="rect">
            <a:avLst/>
          </a:prstGeom>
          <a:noFill/>
          <a:ln>
            <a:noFill/>
          </a:ln>
        </p:spPr>
        <p:txBody>
          <a:bodyPr spcFirstLastPara="1" wrap="square" lIns="45700" tIns="45700" rIns="45700" bIns="45700" anchor="t" anchorCtr="0">
            <a:noAutofit/>
          </a:bodyPr>
          <a:lstStyle/>
          <a:p>
            <a:pPr defTabSz="1219170">
              <a:buClr>
                <a:srgbClr val="000000"/>
              </a:buClr>
              <a:buSzPts val="900"/>
            </a:pPr>
            <a:r>
              <a:rPr lang="en" sz="1333" kern="0" dirty="0">
                <a:solidFill>
                  <a:srgbClr val="53565A"/>
                </a:solidFill>
                <a:latin typeface="Century Gothic" panose="020B0502020202020204" pitchFamily="34" charset="0"/>
                <a:ea typeface="Mulish Light"/>
                <a:cs typeface="Mulish Light"/>
                <a:sym typeface="Mulish Light"/>
              </a:rPr>
              <a:t>One year after launching her furniture company in a male-dominated industry, with no credit history to qualify for a loan, Idayat was selected by the Foundation. In 2021, her business reached a N100million ($250k) turnover mark, placing her in the league of fastest-growing local furniture manufacturing companies in West Africa.</a:t>
            </a:r>
            <a:endParaRPr sz="1333" kern="0" dirty="0">
              <a:solidFill>
                <a:srgbClr val="53565A"/>
              </a:solidFill>
              <a:latin typeface="Century Gothic" panose="020B0502020202020204" pitchFamily="34" charset="0"/>
              <a:ea typeface="Mulish"/>
              <a:cs typeface="Mulish"/>
              <a:sym typeface="Mulish"/>
            </a:endParaRPr>
          </a:p>
        </p:txBody>
      </p:sp>
      <p:sp>
        <p:nvSpPr>
          <p:cNvPr id="1010" name="Google Shape;1010;p105"/>
          <p:cNvSpPr txBox="1"/>
          <p:nvPr/>
        </p:nvSpPr>
        <p:spPr>
          <a:xfrm>
            <a:off x="6145667" y="3705533"/>
            <a:ext cx="1813200" cy="350800"/>
          </a:xfrm>
          <a:prstGeom prst="rect">
            <a:avLst/>
          </a:prstGeom>
          <a:noFill/>
          <a:ln>
            <a:noFill/>
          </a:ln>
        </p:spPr>
        <p:txBody>
          <a:bodyPr spcFirstLastPara="1" wrap="square" lIns="45700" tIns="45700" rIns="45700" bIns="45700" anchor="t" anchorCtr="0">
            <a:noAutofit/>
          </a:bodyPr>
          <a:lstStyle/>
          <a:p>
            <a:pPr defTabSz="1219170">
              <a:lnSpc>
                <a:spcPct val="150000"/>
              </a:lnSpc>
              <a:buClr>
                <a:srgbClr val="000000"/>
              </a:buClr>
              <a:buSzPts val="900"/>
            </a:pPr>
            <a:r>
              <a:rPr lang="en" sz="1333" b="1" kern="0" dirty="0">
                <a:solidFill>
                  <a:srgbClr val="53565A"/>
                </a:solidFill>
                <a:latin typeface="Century Gothic"/>
                <a:ea typeface="Century Gothic"/>
                <a:cs typeface="Century Gothic"/>
                <a:sym typeface="Century Gothic"/>
              </a:rPr>
              <a:t>IDAYAT </a:t>
            </a:r>
            <a:r>
              <a:rPr lang="en" sz="1333" b="1" kern="0" dirty="0">
                <a:solidFill>
                  <a:srgbClr val="FF0000"/>
                </a:solidFill>
                <a:latin typeface="Century Gothic"/>
                <a:ea typeface="Century Gothic"/>
                <a:cs typeface="Century Gothic"/>
                <a:sym typeface="Century Gothic"/>
              </a:rPr>
              <a:t>BRIGGS</a:t>
            </a:r>
            <a:endParaRPr sz="1333" kern="0" dirty="0">
              <a:solidFill>
                <a:srgbClr val="000000"/>
              </a:solidFill>
              <a:latin typeface="Arial"/>
              <a:cs typeface="Arial"/>
              <a:sym typeface="Arial"/>
            </a:endParaRPr>
          </a:p>
        </p:txBody>
      </p:sp>
      <p:pic>
        <p:nvPicPr>
          <p:cNvPr id="1011" name="Google Shape;1011;p105" descr="Picture Placeholder 4"/>
          <p:cNvPicPr preferRelativeResize="0"/>
          <p:nvPr/>
        </p:nvPicPr>
        <p:blipFill rotWithShape="1">
          <a:blip r:embed="rId5">
            <a:alphaModFix/>
          </a:blip>
          <a:srcRect/>
          <a:stretch/>
        </p:blipFill>
        <p:spPr>
          <a:xfrm>
            <a:off x="6204033" y="1545883"/>
            <a:ext cx="2065600" cy="2065600"/>
          </a:xfrm>
          <a:prstGeom prst="rect">
            <a:avLst/>
          </a:prstGeom>
          <a:noFill/>
          <a:ln>
            <a:noFill/>
          </a:ln>
        </p:spPr>
      </p:pic>
      <p:sp>
        <p:nvSpPr>
          <p:cNvPr id="1012" name="Google Shape;1012;p105"/>
          <p:cNvSpPr txBox="1"/>
          <p:nvPr/>
        </p:nvSpPr>
        <p:spPr>
          <a:xfrm>
            <a:off x="9154867" y="3941651"/>
            <a:ext cx="2635200" cy="2414800"/>
          </a:xfrm>
          <a:prstGeom prst="rect">
            <a:avLst/>
          </a:prstGeom>
          <a:noFill/>
          <a:ln>
            <a:noFill/>
          </a:ln>
        </p:spPr>
        <p:txBody>
          <a:bodyPr spcFirstLastPara="1" wrap="square" lIns="45700" tIns="45700" rIns="45700" bIns="45700" anchor="t" anchorCtr="0">
            <a:noAutofit/>
          </a:bodyPr>
          <a:lstStyle/>
          <a:p>
            <a:pPr defTabSz="1219170">
              <a:buClr>
                <a:srgbClr val="000000"/>
              </a:buClr>
              <a:buSzPts val="900"/>
            </a:pPr>
            <a:r>
              <a:rPr lang="en" sz="1333" kern="0" dirty="0">
                <a:solidFill>
                  <a:srgbClr val="53565A"/>
                </a:solidFill>
                <a:latin typeface="Century Gothic" panose="020B0502020202020204" pitchFamily="34" charset="0"/>
                <a:ea typeface="Mulish Light"/>
                <a:cs typeface="Mulish Light"/>
                <a:sym typeface="Mulish Light"/>
              </a:rPr>
              <a:t>Mukuru Clean Stoves is a social enterprise in Mukuru the third largest slum-dwelling in Kenya, Charlot has sold over 70,000 clean stoves and impacted over 350,000 individuals with cost effective cooking stoves. 100% of Mukuru clean stoves sales agents are women and 85% of their staff are from the communities which they serve.</a:t>
            </a:r>
            <a:endParaRPr sz="1333" kern="0" dirty="0">
              <a:solidFill>
                <a:srgbClr val="53565A"/>
              </a:solidFill>
              <a:latin typeface="Century Gothic" panose="020B0502020202020204" pitchFamily="34" charset="0"/>
              <a:ea typeface="Mulish"/>
              <a:cs typeface="Mulish"/>
              <a:sym typeface="Mulish"/>
            </a:endParaRPr>
          </a:p>
        </p:txBody>
      </p:sp>
      <p:sp>
        <p:nvSpPr>
          <p:cNvPr id="1013" name="Google Shape;1013;p105"/>
          <p:cNvSpPr txBox="1"/>
          <p:nvPr/>
        </p:nvSpPr>
        <p:spPr>
          <a:xfrm>
            <a:off x="9154861" y="3705524"/>
            <a:ext cx="1754400" cy="350800"/>
          </a:xfrm>
          <a:prstGeom prst="rect">
            <a:avLst/>
          </a:prstGeom>
          <a:noFill/>
          <a:ln>
            <a:noFill/>
          </a:ln>
        </p:spPr>
        <p:txBody>
          <a:bodyPr spcFirstLastPara="1" wrap="square" lIns="45700" tIns="45700" rIns="45700" bIns="45700" anchor="t" anchorCtr="0">
            <a:noAutofit/>
          </a:bodyPr>
          <a:lstStyle/>
          <a:p>
            <a:pPr defTabSz="1219170">
              <a:lnSpc>
                <a:spcPct val="150000"/>
              </a:lnSpc>
              <a:buClr>
                <a:srgbClr val="000000"/>
              </a:buClr>
              <a:buSzPts val="900"/>
            </a:pPr>
            <a:r>
              <a:rPr lang="en" sz="1333" b="1" kern="0">
                <a:solidFill>
                  <a:srgbClr val="53565A"/>
                </a:solidFill>
                <a:latin typeface="Century Gothic"/>
                <a:ea typeface="Century Gothic"/>
                <a:cs typeface="Century Gothic"/>
                <a:sym typeface="Century Gothic"/>
              </a:rPr>
              <a:t>CHARLOT</a:t>
            </a:r>
            <a:r>
              <a:rPr lang="en" sz="1333" b="1" kern="0">
                <a:solidFill>
                  <a:srgbClr val="000000"/>
                </a:solidFill>
                <a:latin typeface="Century Gothic"/>
                <a:ea typeface="Century Gothic"/>
                <a:cs typeface="Century Gothic"/>
                <a:sym typeface="Century Gothic"/>
              </a:rPr>
              <a:t> </a:t>
            </a:r>
            <a:r>
              <a:rPr lang="en" sz="1333" b="1" kern="0">
                <a:solidFill>
                  <a:srgbClr val="FF0000"/>
                </a:solidFill>
                <a:latin typeface="Century Gothic"/>
                <a:ea typeface="Century Gothic"/>
                <a:cs typeface="Century Gothic"/>
                <a:sym typeface="Century Gothic"/>
              </a:rPr>
              <a:t>MAGAYI</a:t>
            </a:r>
            <a:endParaRPr sz="1333" kern="0">
              <a:solidFill>
                <a:srgbClr val="000000"/>
              </a:solidFill>
              <a:latin typeface="Arial"/>
              <a:cs typeface="Arial"/>
              <a:sym typeface="Arial"/>
            </a:endParaRPr>
          </a:p>
        </p:txBody>
      </p:sp>
      <p:pic>
        <p:nvPicPr>
          <p:cNvPr id="1014" name="Google Shape;1014;p105" descr="Picture Placeholder 4"/>
          <p:cNvPicPr preferRelativeResize="0"/>
          <p:nvPr/>
        </p:nvPicPr>
        <p:blipFill rotWithShape="1">
          <a:blip r:embed="rId6">
            <a:alphaModFix/>
          </a:blip>
          <a:srcRect/>
          <a:stretch/>
        </p:blipFill>
        <p:spPr>
          <a:xfrm>
            <a:off x="9154867" y="1545883"/>
            <a:ext cx="2065600" cy="2065600"/>
          </a:xfrm>
          <a:prstGeom prst="rect">
            <a:avLst/>
          </a:prstGeom>
          <a:noFill/>
          <a:ln>
            <a:noFill/>
          </a:ln>
        </p:spPr>
      </p:pic>
      <p:sp>
        <p:nvSpPr>
          <p:cNvPr id="1015" name="Google Shape;1015;p105"/>
          <p:cNvSpPr txBox="1"/>
          <p:nvPr/>
        </p:nvSpPr>
        <p:spPr>
          <a:xfrm>
            <a:off x="3316433" y="3941651"/>
            <a:ext cx="2453600" cy="1733255"/>
          </a:xfrm>
          <a:prstGeom prst="rect">
            <a:avLst/>
          </a:prstGeom>
          <a:noFill/>
          <a:ln>
            <a:noFill/>
          </a:ln>
        </p:spPr>
        <p:txBody>
          <a:bodyPr spcFirstLastPara="1" wrap="square" lIns="91433" tIns="45700" rIns="91433" bIns="45700" anchor="t" anchorCtr="0">
            <a:spAutoFit/>
          </a:bodyPr>
          <a:lstStyle/>
          <a:p>
            <a:pPr defTabSz="1219170">
              <a:buClr>
                <a:srgbClr val="000000"/>
              </a:buClr>
              <a:buSzPts val="900"/>
            </a:pPr>
            <a:r>
              <a:rPr lang="en" sz="1333" kern="0" dirty="0">
                <a:solidFill>
                  <a:srgbClr val="53565A"/>
                </a:solidFill>
                <a:latin typeface="Century Gothic" panose="020B0502020202020204" pitchFamily="34" charset="0"/>
                <a:ea typeface="Mulish Light"/>
                <a:cs typeface="Mulish Light"/>
                <a:sym typeface="Mulish Light"/>
              </a:rPr>
              <a:t>Is a climate entrepreneur who produces organic fertilizers and pesticides and sells them to agricultural cooperatives and green spaces thus reducing nitrate based emissions</a:t>
            </a:r>
            <a:endParaRPr sz="1333" kern="0" dirty="0">
              <a:solidFill>
                <a:srgbClr val="53565A"/>
              </a:solidFill>
              <a:latin typeface="Century Gothic" panose="020B0502020202020204" pitchFamily="34" charset="0"/>
              <a:ea typeface="Mulish"/>
              <a:cs typeface="Mulish"/>
              <a:sym typeface="Mulish"/>
            </a:endParaRPr>
          </a:p>
        </p:txBody>
      </p:sp>
      <p:sp>
        <p:nvSpPr>
          <p:cNvPr id="2" name="TextBox 1">
            <a:extLst>
              <a:ext uri="{FF2B5EF4-FFF2-40B4-BE49-F238E27FC236}">
                <a16:creationId xmlns:a16="http://schemas.microsoft.com/office/drawing/2014/main" id="{B8D38AC5-FCD8-D17C-9DAA-E6E1E950CB1D}"/>
              </a:ext>
            </a:extLst>
          </p:cNvPr>
          <p:cNvSpPr txBox="1"/>
          <p:nvPr/>
        </p:nvSpPr>
        <p:spPr>
          <a:xfrm>
            <a:off x="6566565" y="-169964"/>
            <a:ext cx="5411474"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800" b="1" dirty="0">
                <a:solidFill>
                  <a:srgbClr val="FF0000"/>
                </a:solidFill>
                <a:latin typeface="Century Gothic" panose="020B0502020202020204" pitchFamily="34" charset="0"/>
                <a:cs typeface="Arial" panose="020B0604020202020204" pitchFamily="34" charset="0"/>
              </a:rPr>
              <a:t>Stories of</a:t>
            </a:r>
            <a:endParaRPr kumimoji="0" lang="en-US" sz="4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5B582688-3203-D152-A158-CEF6AA9F15F4}"/>
              </a:ext>
            </a:extLst>
          </p:cNvPr>
          <p:cNvSpPr txBox="1"/>
          <p:nvPr/>
        </p:nvSpPr>
        <p:spPr>
          <a:xfrm>
            <a:off x="9871242" y="292559"/>
            <a:ext cx="2483331" cy="759182"/>
          </a:xfrm>
          <a:prstGeom prst="rect">
            <a:avLst/>
          </a:prstGeom>
          <a:noFill/>
        </p:spPr>
        <p:txBody>
          <a:bodyPr wrap="square" rtlCol="0">
            <a:spAutoFit/>
          </a:bodyPr>
          <a:lstStyle/>
          <a:p>
            <a:pPr marL="0" marR="0" lvl="0" indent="0" algn="l" defTabSz="914400" rtl="0" eaLnBrk="1" fontAlgn="auto" latinLnBrk="0" hangingPunct="1">
              <a:lnSpc>
                <a:spcPts val="518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55545A">
                    <a:lumMod val="95000"/>
                    <a:lumOff val="5000"/>
                  </a:srgbClr>
                </a:solidFill>
                <a:effectLst/>
                <a:uLnTx/>
                <a:uFillTx/>
                <a:latin typeface="Century Gothic" panose="020B0502020202020204" pitchFamily="34" charset="0"/>
                <a:ea typeface="+mn-ea"/>
                <a:cs typeface="Arial" panose="020B0604020202020204" pitchFamily="34" charset="0"/>
              </a:rPr>
              <a:t>Impact!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22" presetClass="entr" presetSubtype="1" fill="hold" grpId="1" nodeType="withEffect">
                                  <p:stCondLst>
                                    <p:cond delay="25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750"/>
                                        <p:tgtEl>
                                          <p:spTgt spid="3"/>
                                        </p:tgtEl>
                                      </p:cBhvr>
                                    </p:animEffect>
                                  </p:childTnLst>
                                </p:cTn>
                              </p:par>
                              <p:par>
                                <p:cTn id="12" presetID="2" presetClass="entr" presetSubtype="4" decel="100000" fill="hold" grpId="0" nodeType="withEffect">
                                  <p:stCondLst>
                                    <p:cond delay="50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750" fill="hold"/>
                                        <p:tgtEl>
                                          <p:spTgt spid="2"/>
                                        </p:tgtEl>
                                        <p:attrNameLst>
                                          <p:attrName>ppt_x</p:attrName>
                                        </p:attrNameLst>
                                      </p:cBhvr>
                                      <p:tavLst>
                                        <p:tav tm="0">
                                          <p:val>
                                            <p:strVal val="#ppt_x"/>
                                          </p:val>
                                        </p:tav>
                                        <p:tav tm="100000">
                                          <p:val>
                                            <p:strVal val="#ppt_x"/>
                                          </p:val>
                                        </p:tav>
                                      </p:tavLst>
                                    </p:anim>
                                    <p:anim calcmode="lin" valueType="num">
                                      <p:cBhvr additive="base">
                                        <p:cTn id="15" dur="750" fill="hold"/>
                                        <p:tgtEl>
                                          <p:spTgt spid="2"/>
                                        </p:tgtEl>
                                        <p:attrNameLst>
                                          <p:attrName>ppt_y</p:attrName>
                                        </p:attrNameLst>
                                      </p:cBhvr>
                                      <p:tavLst>
                                        <p:tav tm="0">
                                          <p:val>
                                            <p:strVal val="1+#ppt_h/2"/>
                                          </p:val>
                                        </p:tav>
                                        <p:tav tm="100000">
                                          <p:val>
                                            <p:strVal val="#ppt_y"/>
                                          </p:val>
                                        </p:tav>
                                      </p:tavLst>
                                    </p:anim>
                                  </p:childTnLst>
                                </p:cTn>
                              </p:par>
                              <p:par>
                                <p:cTn id="16" presetID="22" presetClass="entr" presetSubtype="1" fill="hold" grpId="1" nodeType="withEffect">
                                  <p:stCondLst>
                                    <p:cond delay="50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4" name="Google Shape;1037;p107">
            <a:extLst>
              <a:ext uri="{FF2B5EF4-FFF2-40B4-BE49-F238E27FC236}">
                <a16:creationId xmlns:a16="http://schemas.microsoft.com/office/drawing/2014/main" id="{C1D03636-182E-184E-B4EB-390FEDBF54BD}"/>
              </a:ext>
            </a:extLst>
          </p:cNvPr>
          <p:cNvSpPr/>
          <p:nvPr/>
        </p:nvSpPr>
        <p:spPr>
          <a:xfrm>
            <a:off x="9744361" y="4787685"/>
            <a:ext cx="2026111" cy="1442001"/>
          </a:xfrm>
          <a:prstGeom prst="roundRect">
            <a:avLst>
              <a:gd name="adj" fmla="val 8286"/>
            </a:avLst>
          </a:prstGeom>
          <a:solidFill>
            <a:srgbClr val="FFFFFF"/>
          </a:solidFill>
          <a:ln>
            <a:noFill/>
          </a:ln>
          <a:effectLst>
            <a:outerShdw blurRad="647700" dist="279400" dir="5400000" sx="99000" sy="99000" algn="t" rotWithShape="0">
              <a:srgbClr val="221B43">
                <a:alpha val="11760"/>
              </a:srgbClr>
            </a:outerShdw>
          </a:effectLst>
        </p:spPr>
        <p:txBody>
          <a:bodyPr spcFirstLastPara="1" wrap="square" lIns="121911" tIns="60933" rIns="121911" bIns="60933" anchor="ctr" anchorCtr="0">
            <a:noAutofit/>
          </a:bodyPr>
          <a:lstStyle>
            <a:defPPr>
              <a:defRPr lang="en-US"/>
            </a:defPPr>
            <a:lvl1pPr marL="0" algn="l" defTabSz="914290" rtl="0" eaLnBrk="1" latinLnBrk="0" hangingPunct="1">
              <a:defRPr sz="1800" kern="1200">
                <a:solidFill>
                  <a:schemeClr val="tx1"/>
                </a:solidFill>
                <a:latin typeface="+mn-lt"/>
                <a:ea typeface="+mn-ea"/>
                <a:cs typeface="+mn-cs"/>
              </a:defRPr>
            </a:lvl1pPr>
            <a:lvl2pPr marL="457145" algn="l" defTabSz="914290" rtl="0" eaLnBrk="1" latinLnBrk="0" hangingPunct="1">
              <a:defRPr sz="1800" kern="1200">
                <a:solidFill>
                  <a:schemeClr val="tx1"/>
                </a:solidFill>
                <a:latin typeface="+mn-lt"/>
                <a:ea typeface="+mn-ea"/>
                <a:cs typeface="+mn-cs"/>
              </a:defRPr>
            </a:lvl2pPr>
            <a:lvl3pPr marL="914290" algn="l" defTabSz="914290" rtl="0" eaLnBrk="1" latinLnBrk="0" hangingPunct="1">
              <a:defRPr sz="1800" kern="1200">
                <a:solidFill>
                  <a:schemeClr val="tx1"/>
                </a:solidFill>
                <a:latin typeface="+mn-lt"/>
                <a:ea typeface="+mn-ea"/>
                <a:cs typeface="+mn-cs"/>
              </a:defRPr>
            </a:lvl3pPr>
            <a:lvl4pPr marL="1371433" algn="l" defTabSz="914290" rtl="0" eaLnBrk="1" latinLnBrk="0" hangingPunct="1">
              <a:defRPr sz="1800" kern="1200">
                <a:solidFill>
                  <a:schemeClr val="tx1"/>
                </a:solidFill>
                <a:latin typeface="+mn-lt"/>
                <a:ea typeface="+mn-ea"/>
                <a:cs typeface="+mn-cs"/>
              </a:defRPr>
            </a:lvl4pPr>
            <a:lvl5pPr marL="1828578" algn="l" defTabSz="914290" rtl="0" eaLnBrk="1" latinLnBrk="0" hangingPunct="1">
              <a:defRPr sz="1800" kern="1200">
                <a:solidFill>
                  <a:schemeClr val="tx1"/>
                </a:solidFill>
                <a:latin typeface="+mn-lt"/>
                <a:ea typeface="+mn-ea"/>
                <a:cs typeface="+mn-cs"/>
              </a:defRPr>
            </a:lvl5pPr>
            <a:lvl6pPr marL="2285722" algn="l" defTabSz="914290" rtl="0" eaLnBrk="1" latinLnBrk="0" hangingPunct="1">
              <a:defRPr sz="1800" kern="1200">
                <a:solidFill>
                  <a:schemeClr val="tx1"/>
                </a:solidFill>
                <a:latin typeface="+mn-lt"/>
                <a:ea typeface="+mn-ea"/>
                <a:cs typeface="+mn-cs"/>
              </a:defRPr>
            </a:lvl6pPr>
            <a:lvl7pPr marL="2742867" algn="l" defTabSz="914290" rtl="0" eaLnBrk="1" latinLnBrk="0" hangingPunct="1">
              <a:defRPr sz="1800" kern="1200">
                <a:solidFill>
                  <a:schemeClr val="tx1"/>
                </a:solidFill>
                <a:latin typeface="+mn-lt"/>
                <a:ea typeface="+mn-ea"/>
                <a:cs typeface="+mn-cs"/>
              </a:defRPr>
            </a:lvl7pPr>
            <a:lvl8pPr marL="3200011" algn="l" defTabSz="914290" rtl="0" eaLnBrk="1" latinLnBrk="0" hangingPunct="1">
              <a:defRPr sz="1800" kern="1200">
                <a:solidFill>
                  <a:schemeClr val="tx1"/>
                </a:solidFill>
                <a:latin typeface="+mn-lt"/>
                <a:ea typeface="+mn-ea"/>
                <a:cs typeface="+mn-cs"/>
              </a:defRPr>
            </a:lvl8pPr>
            <a:lvl9pPr marL="3657155" algn="l" defTabSz="914290" rtl="0" eaLnBrk="1" latinLnBrk="0" hangingPunct="1">
              <a:defRPr sz="1800" kern="1200">
                <a:solidFill>
                  <a:schemeClr val="tx1"/>
                </a:solidFill>
                <a:latin typeface="+mn-lt"/>
                <a:ea typeface="+mn-ea"/>
                <a:cs typeface="+mn-cs"/>
              </a:defRPr>
            </a:lvl9pPr>
          </a:lstStyle>
          <a:p>
            <a:pPr algn="ctr" defTabSz="1219170">
              <a:defRPr/>
            </a:pPr>
            <a:endParaRPr sz="2489">
              <a:solidFill>
                <a:srgbClr val="FFFFFF"/>
              </a:solidFill>
              <a:latin typeface="Century Gothic"/>
              <a:ea typeface="Century Gothic"/>
              <a:cs typeface="Century Gothic"/>
              <a:sym typeface="Century Gothic"/>
            </a:endParaRPr>
          </a:p>
        </p:txBody>
      </p:sp>
      <p:sp>
        <p:nvSpPr>
          <p:cNvPr id="1029" name="Google Shape;1029;p107"/>
          <p:cNvSpPr/>
          <p:nvPr/>
        </p:nvSpPr>
        <p:spPr>
          <a:xfrm>
            <a:off x="2859876" y="1431767"/>
            <a:ext cx="1991200" cy="1442000"/>
          </a:xfrm>
          <a:prstGeom prst="roundRect">
            <a:avLst>
              <a:gd name="adj" fmla="val 8286"/>
            </a:avLst>
          </a:prstGeom>
          <a:solidFill>
            <a:srgbClr val="FFFFFF"/>
          </a:solidFill>
          <a:ln>
            <a:noFill/>
          </a:ln>
          <a:effectLst>
            <a:outerShdw blurRad="647700" dist="279400" dir="5400000" sx="99000" sy="99000" algn="t" rotWithShape="0">
              <a:srgbClr val="221B43">
                <a:alpha val="11760"/>
              </a:srgbClr>
            </a:outerShdw>
          </a:effectLst>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entury Gothic"/>
              <a:ea typeface="Century Gothic"/>
              <a:cs typeface="Century Gothic"/>
              <a:sym typeface="Century Gothic"/>
            </a:endParaRPr>
          </a:p>
        </p:txBody>
      </p:sp>
      <p:sp>
        <p:nvSpPr>
          <p:cNvPr id="1030" name="Google Shape;1030;p107"/>
          <p:cNvSpPr/>
          <p:nvPr/>
        </p:nvSpPr>
        <p:spPr>
          <a:xfrm>
            <a:off x="2859876" y="3131708"/>
            <a:ext cx="1991200" cy="1442000"/>
          </a:xfrm>
          <a:prstGeom prst="roundRect">
            <a:avLst>
              <a:gd name="adj" fmla="val 8286"/>
            </a:avLst>
          </a:prstGeom>
          <a:solidFill>
            <a:srgbClr val="FFFFFF"/>
          </a:solidFill>
          <a:ln>
            <a:noFill/>
          </a:ln>
          <a:effectLst>
            <a:outerShdw blurRad="647700" dist="279400" dir="5400000" sx="99000" sy="99000" algn="t" rotWithShape="0">
              <a:srgbClr val="221B43">
                <a:alpha val="11760"/>
              </a:srgbClr>
            </a:outerShdw>
          </a:effectLst>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entury Gothic"/>
              <a:ea typeface="Century Gothic"/>
              <a:cs typeface="Century Gothic"/>
              <a:sym typeface="Century Gothic"/>
            </a:endParaRPr>
          </a:p>
        </p:txBody>
      </p:sp>
      <p:sp>
        <p:nvSpPr>
          <p:cNvPr id="1031" name="Google Shape;1031;p107"/>
          <p:cNvSpPr/>
          <p:nvPr/>
        </p:nvSpPr>
        <p:spPr>
          <a:xfrm>
            <a:off x="2859876" y="4831667"/>
            <a:ext cx="1991200" cy="1442000"/>
          </a:xfrm>
          <a:prstGeom prst="roundRect">
            <a:avLst>
              <a:gd name="adj" fmla="val 8286"/>
            </a:avLst>
          </a:prstGeom>
          <a:solidFill>
            <a:srgbClr val="FFFFFF"/>
          </a:solidFill>
          <a:ln>
            <a:noFill/>
          </a:ln>
          <a:effectLst>
            <a:outerShdw blurRad="647700" dist="279400" dir="5400000" sx="99000" sy="99000" algn="t" rotWithShape="0">
              <a:srgbClr val="221B43">
                <a:alpha val="11760"/>
              </a:srgbClr>
            </a:outerShdw>
          </a:effectLst>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entury Gothic"/>
              <a:ea typeface="Century Gothic"/>
              <a:cs typeface="Century Gothic"/>
              <a:sym typeface="Century Gothic"/>
            </a:endParaRPr>
          </a:p>
        </p:txBody>
      </p:sp>
      <p:sp>
        <p:nvSpPr>
          <p:cNvPr id="1032" name="Google Shape;1032;p107"/>
          <p:cNvSpPr/>
          <p:nvPr/>
        </p:nvSpPr>
        <p:spPr>
          <a:xfrm>
            <a:off x="5154704" y="1431751"/>
            <a:ext cx="1991200" cy="1442000"/>
          </a:xfrm>
          <a:prstGeom prst="roundRect">
            <a:avLst>
              <a:gd name="adj" fmla="val 8286"/>
            </a:avLst>
          </a:prstGeom>
          <a:solidFill>
            <a:srgbClr val="FFFFFF"/>
          </a:solidFill>
          <a:ln>
            <a:noFill/>
          </a:ln>
          <a:effectLst>
            <a:outerShdw blurRad="647700" dist="279400" dir="5400000" sx="99000" sy="99000" algn="t" rotWithShape="0">
              <a:srgbClr val="221B43">
                <a:alpha val="11760"/>
              </a:srgbClr>
            </a:outerShdw>
          </a:effectLst>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entury Gothic"/>
              <a:ea typeface="Century Gothic"/>
              <a:cs typeface="Century Gothic"/>
              <a:sym typeface="Century Gothic"/>
            </a:endParaRPr>
          </a:p>
        </p:txBody>
      </p:sp>
      <p:sp>
        <p:nvSpPr>
          <p:cNvPr id="1033" name="Google Shape;1033;p107"/>
          <p:cNvSpPr/>
          <p:nvPr/>
        </p:nvSpPr>
        <p:spPr>
          <a:xfrm>
            <a:off x="5154704" y="3131692"/>
            <a:ext cx="1991200" cy="1442000"/>
          </a:xfrm>
          <a:prstGeom prst="roundRect">
            <a:avLst>
              <a:gd name="adj" fmla="val 8286"/>
            </a:avLst>
          </a:prstGeom>
          <a:solidFill>
            <a:srgbClr val="FFFFFF"/>
          </a:solidFill>
          <a:ln>
            <a:noFill/>
          </a:ln>
          <a:effectLst>
            <a:outerShdw blurRad="647700" dist="279400" dir="5400000" sx="99000" sy="99000" algn="t" rotWithShape="0">
              <a:srgbClr val="221B43">
                <a:alpha val="11760"/>
              </a:srgbClr>
            </a:outerShdw>
          </a:effectLst>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entury Gothic"/>
              <a:ea typeface="Century Gothic"/>
              <a:cs typeface="Century Gothic"/>
              <a:sym typeface="Century Gothic"/>
            </a:endParaRPr>
          </a:p>
        </p:txBody>
      </p:sp>
      <p:sp>
        <p:nvSpPr>
          <p:cNvPr id="1034" name="Google Shape;1034;p107"/>
          <p:cNvSpPr/>
          <p:nvPr/>
        </p:nvSpPr>
        <p:spPr>
          <a:xfrm>
            <a:off x="5154704" y="4831651"/>
            <a:ext cx="1991200" cy="1442000"/>
          </a:xfrm>
          <a:prstGeom prst="roundRect">
            <a:avLst>
              <a:gd name="adj" fmla="val 8286"/>
            </a:avLst>
          </a:prstGeom>
          <a:solidFill>
            <a:srgbClr val="FFFFFF"/>
          </a:solidFill>
          <a:ln>
            <a:noFill/>
          </a:ln>
          <a:effectLst>
            <a:outerShdw blurRad="647700" dist="279400" dir="5400000" sx="99000" sy="99000" algn="t" rotWithShape="0">
              <a:srgbClr val="221B43">
                <a:alpha val="11760"/>
              </a:srgbClr>
            </a:outerShdw>
          </a:effectLst>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entury Gothic"/>
              <a:ea typeface="Century Gothic"/>
              <a:cs typeface="Century Gothic"/>
              <a:sym typeface="Century Gothic"/>
            </a:endParaRPr>
          </a:p>
        </p:txBody>
      </p:sp>
      <p:sp>
        <p:nvSpPr>
          <p:cNvPr id="1035" name="Google Shape;1035;p107"/>
          <p:cNvSpPr/>
          <p:nvPr/>
        </p:nvSpPr>
        <p:spPr>
          <a:xfrm>
            <a:off x="7449532" y="1431733"/>
            <a:ext cx="1991200" cy="1442000"/>
          </a:xfrm>
          <a:prstGeom prst="roundRect">
            <a:avLst>
              <a:gd name="adj" fmla="val 8286"/>
            </a:avLst>
          </a:prstGeom>
          <a:solidFill>
            <a:srgbClr val="FFFFFF"/>
          </a:solidFill>
          <a:ln>
            <a:noFill/>
          </a:ln>
          <a:effectLst>
            <a:outerShdw blurRad="647700" dist="279400" dir="5400000" sx="99000" sy="99000" algn="t" rotWithShape="0">
              <a:srgbClr val="221B43">
                <a:alpha val="11760"/>
              </a:srgbClr>
            </a:outerShdw>
          </a:effectLst>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entury Gothic"/>
              <a:ea typeface="Century Gothic"/>
              <a:cs typeface="Century Gothic"/>
              <a:sym typeface="Century Gothic"/>
            </a:endParaRPr>
          </a:p>
        </p:txBody>
      </p:sp>
      <p:sp>
        <p:nvSpPr>
          <p:cNvPr id="1036" name="Google Shape;1036;p107"/>
          <p:cNvSpPr/>
          <p:nvPr/>
        </p:nvSpPr>
        <p:spPr>
          <a:xfrm>
            <a:off x="7449532" y="3131675"/>
            <a:ext cx="1991200" cy="1442000"/>
          </a:xfrm>
          <a:prstGeom prst="roundRect">
            <a:avLst>
              <a:gd name="adj" fmla="val 8286"/>
            </a:avLst>
          </a:prstGeom>
          <a:solidFill>
            <a:srgbClr val="FFFFFF"/>
          </a:solidFill>
          <a:ln>
            <a:noFill/>
          </a:ln>
          <a:effectLst>
            <a:outerShdw blurRad="647700" dist="279400" dir="5400000" sx="99000" sy="99000" algn="t" rotWithShape="0">
              <a:srgbClr val="221B43">
                <a:alpha val="11760"/>
              </a:srgbClr>
            </a:outerShdw>
          </a:effectLst>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entury Gothic"/>
              <a:ea typeface="Century Gothic"/>
              <a:cs typeface="Century Gothic"/>
              <a:sym typeface="Century Gothic"/>
            </a:endParaRPr>
          </a:p>
        </p:txBody>
      </p:sp>
      <p:sp>
        <p:nvSpPr>
          <p:cNvPr id="1037" name="Google Shape;1037;p107"/>
          <p:cNvSpPr/>
          <p:nvPr/>
        </p:nvSpPr>
        <p:spPr>
          <a:xfrm>
            <a:off x="7449532" y="4831633"/>
            <a:ext cx="1991200" cy="1442000"/>
          </a:xfrm>
          <a:prstGeom prst="roundRect">
            <a:avLst>
              <a:gd name="adj" fmla="val 8286"/>
            </a:avLst>
          </a:prstGeom>
          <a:solidFill>
            <a:srgbClr val="FFFFFF"/>
          </a:solidFill>
          <a:ln>
            <a:noFill/>
          </a:ln>
          <a:effectLst>
            <a:outerShdw blurRad="647700" dist="279400" dir="5400000" sx="99000" sy="99000" algn="t" rotWithShape="0">
              <a:srgbClr val="221B43">
                <a:alpha val="11760"/>
              </a:srgbClr>
            </a:outerShdw>
          </a:effectLst>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entury Gothic"/>
              <a:ea typeface="Century Gothic"/>
              <a:cs typeface="Century Gothic"/>
              <a:sym typeface="Century Gothic"/>
            </a:endParaRPr>
          </a:p>
        </p:txBody>
      </p:sp>
      <p:sp>
        <p:nvSpPr>
          <p:cNvPr id="1038" name="Google Shape;1038;p107"/>
          <p:cNvSpPr/>
          <p:nvPr/>
        </p:nvSpPr>
        <p:spPr>
          <a:xfrm>
            <a:off x="565033" y="1431767"/>
            <a:ext cx="1991200" cy="1442000"/>
          </a:xfrm>
          <a:prstGeom prst="roundRect">
            <a:avLst>
              <a:gd name="adj" fmla="val 8286"/>
            </a:avLst>
          </a:prstGeom>
          <a:solidFill>
            <a:srgbClr val="FFFFFF"/>
          </a:solidFill>
          <a:ln>
            <a:noFill/>
          </a:ln>
          <a:effectLst>
            <a:outerShdw blurRad="647700" dist="279400" dir="5400000" sx="99000" sy="99000" algn="t" rotWithShape="0">
              <a:srgbClr val="221B43">
                <a:alpha val="11760"/>
              </a:srgbClr>
            </a:outerShdw>
          </a:effectLst>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entury Gothic"/>
              <a:ea typeface="Century Gothic"/>
              <a:cs typeface="Century Gothic"/>
              <a:sym typeface="Century Gothic"/>
            </a:endParaRPr>
          </a:p>
        </p:txBody>
      </p:sp>
      <p:sp>
        <p:nvSpPr>
          <p:cNvPr id="1039" name="Google Shape;1039;p107"/>
          <p:cNvSpPr txBox="1">
            <a:spLocks noGrp="1"/>
          </p:cNvSpPr>
          <p:nvPr>
            <p:ph type="sldNum" idx="12"/>
          </p:nvPr>
        </p:nvSpPr>
        <p:spPr>
          <a:xfrm>
            <a:off x="353833" y="6582600"/>
            <a:ext cx="211200" cy="164212"/>
          </a:xfrm>
          <a:prstGeom prst="rect">
            <a:avLst/>
          </a:prstGeom>
          <a:noFill/>
          <a:ln>
            <a:noFill/>
          </a:ln>
        </p:spPr>
        <p:txBody>
          <a:bodyPr spcFirstLastPara="1" wrap="square" lIns="0" tIns="0" rIns="0" bIns="0" anchor="t" anchorCtr="0">
            <a:spAutoFit/>
          </a:bodyPr>
          <a:lstStyle/>
          <a:p>
            <a:pPr defTabSz="1219170">
              <a:buClr>
                <a:srgbClr val="55545A"/>
              </a:buClr>
            </a:pPr>
            <a:fld id="{00000000-1234-1234-1234-123412341234}" type="slidenum">
              <a:rPr lang="en" kern="0">
                <a:solidFill>
                  <a:srgbClr val="55545A"/>
                </a:solidFill>
              </a:rPr>
              <a:pPr defTabSz="1219170">
                <a:buClr>
                  <a:srgbClr val="55545A"/>
                </a:buClr>
              </a:pPr>
              <a:t>18</a:t>
            </a:fld>
            <a:endParaRPr kern="0">
              <a:solidFill>
                <a:srgbClr val="55545A"/>
              </a:solidFill>
            </a:endParaRPr>
          </a:p>
        </p:txBody>
      </p:sp>
      <p:pic>
        <p:nvPicPr>
          <p:cNvPr id="1040" name="Google Shape;1040;p107" descr="Picture 2"/>
          <p:cNvPicPr preferRelativeResize="0"/>
          <p:nvPr/>
        </p:nvPicPr>
        <p:blipFill rotWithShape="1">
          <a:blip r:embed="rId3">
            <a:alphaModFix/>
          </a:blip>
          <a:srcRect/>
          <a:stretch/>
        </p:blipFill>
        <p:spPr>
          <a:xfrm>
            <a:off x="5704865" y="1754004"/>
            <a:ext cx="890881" cy="873275"/>
          </a:xfrm>
          <a:prstGeom prst="rect">
            <a:avLst/>
          </a:prstGeom>
          <a:noFill/>
          <a:ln>
            <a:noFill/>
          </a:ln>
        </p:spPr>
      </p:pic>
      <p:pic>
        <p:nvPicPr>
          <p:cNvPr id="1041" name="Google Shape;1041;p107" descr="Picture 4"/>
          <p:cNvPicPr preferRelativeResize="0"/>
          <p:nvPr/>
        </p:nvPicPr>
        <p:blipFill rotWithShape="1">
          <a:blip r:embed="rId4">
            <a:alphaModFix/>
          </a:blip>
          <a:srcRect/>
          <a:stretch/>
        </p:blipFill>
        <p:spPr>
          <a:xfrm>
            <a:off x="7972864" y="1724886"/>
            <a:ext cx="944533" cy="855764"/>
          </a:xfrm>
          <a:prstGeom prst="rect">
            <a:avLst/>
          </a:prstGeom>
          <a:noFill/>
          <a:ln>
            <a:noFill/>
          </a:ln>
        </p:spPr>
      </p:pic>
      <p:pic>
        <p:nvPicPr>
          <p:cNvPr id="1042" name="Google Shape;1042;p107" descr="Picture 6"/>
          <p:cNvPicPr preferRelativeResize="0"/>
          <p:nvPr/>
        </p:nvPicPr>
        <p:blipFill rotWithShape="1">
          <a:blip r:embed="rId5">
            <a:alphaModFix/>
          </a:blip>
          <a:srcRect/>
          <a:stretch/>
        </p:blipFill>
        <p:spPr>
          <a:xfrm>
            <a:off x="3383202" y="3376434"/>
            <a:ext cx="944529" cy="952567"/>
          </a:xfrm>
          <a:prstGeom prst="rect">
            <a:avLst/>
          </a:prstGeom>
          <a:noFill/>
          <a:ln>
            <a:noFill/>
          </a:ln>
        </p:spPr>
      </p:pic>
      <p:pic>
        <p:nvPicPr>
          <p:cNvPr id="1043" name="Google Shape;1043;p107" descr="Picture 14"/>
          <p:cNvPicPr preferRelativeResize="0"/>
          <p:nvPr/>
        </p:nvPicPr>
        <p:blipFill rotWithShape="1">
          <a:blip r:embed="rId6">
            <a:alphaModFix/>
          </a:blip>
          <a:srcRect l="8515" t="37913" r="6054" b="36641"/>
          <a:stretch/>
        </p:blipFill>
        <p:spPr>
          <a:xfrm>
            <a:off x="7641053" y="5345884"/>
            <a:ext cx="1608199" cy="479000"/>
          </a:xfrm>
          <a:prstGeom prst="rect">
            <a:avLst/>
          </a:prstGeom>
          <a:noFill/>
          <a:ln>
            <a:noFill/>
          </a:ln>
        </p:spPr>
      </p:pic>
      <p:pic>
        <p:nvPicPr>
          <p:cNvPr id="1044" name="Google Shape;1044;p107" descr="Picture 16"/>
          <p:cNvPicPr preferRelativeResize="0"/>
          <p:nvPr/>
        </p:nvPicPr>
        <p:blipFill rotWithShape="1">
          <a:blip r:embed="rId7">
            <a:alphaModFix/>
          </a:blip>
          <a:srcRect/>
          <a:stretch/>
        </p:blipFill>
        <p:spPr>
          <a:xfrm>
            <a:off x="936267" y="1698400"/>
            <a:ext cx="1421133" cy="908736"/>
          </a:xfrm>
          <a:prstGeom prst="rect">
            <a:avLst/>
          </a:prstGeom>
          <a:noFill/>
          <a:ln>
            <a:noFill/>
          </a:ln>
        </p:spPr>
      </p:pic>
      <p:pic>
        <p:nvPicPr>
          <p:cNvPr id="1045" name="Google Shape;1045;p107" descr="Picture 18"/>
          <p:cNvPicPr preferRelativeResize="0"/>
          <p:nvPr/>
        </p:nvPicPr>
        <p:blipFill rotWithShape="1">
          <a:blip r:embed="rId8">
            <a:alphaModFix/>
          </a:blip>
          <a:srcRect/>
          <a:stretch/>
        </p:blipFill>
        <p:spPr>
          <a:xfrm>
            <a:off x="3410036" y="5078017"/>
            <a:ext cx="890867" cy="949295"/>
          </a:xfrm>
          <a:prstGeom prst="rect">
            <a:avLst/>
          </a:prstGeom>
          <a:noFill/>
          <a:ln>
            <a:noFill/>
          </a:ln>
        </p:spPr>
      </p:pic>
      <p:pic>
        <p:nvPicPr>
          <p:cNvPr id="1046" name="Google Shape;1046;p107" descr="Picture 20"/>
          <p:cNvPicPr preferRelativeResize="0"/>
          <p:nvPr/>
        </p:nvPicPr>
        <p:blipFill rotWithShape="1">
          <a:blip r:embed="rId9">
            <a:alphaModFix/>
          </a:blip>
          <a:srcRect l="13373" t="40265" r="16996" b="37700"/>
          <a:stretch/>
        </p:blipFill>
        <p:spPr>
          <a:xfrm>
            <a:off x="5242245" y="5298037"/>
            <a:ext cx="1816121" cy="574705"/>
          </a:xfrm>
          <a:prstGeom prst="rect">
            <a:avLst/>
          </a:prstGeom>
          <a:noFill/>
          <a:ln>
            <a:noFill/>
          </a:ln>
        </p:spPr>
      </p:pic>
      <p:pic>
        <p:nvPicPr>
          <p:cNvPr id="1047" name="Google Shape;1047;p107" descr="Picture 24"/>
          <p:cNvPicPr preferRelativeResize="0"/>
          <p:nvPr/>
        </p:nvPicPr>
        <p:blipFill rotWithShape="1">
          <a:blip r:embed="rId10">
            <a:alphaModFix/>
          </a:blip>
          <a:srcRect t="40265" b="40051"/>
          <a:stretch/>
        </p:blipFill>
        <p:spPr>
          <a:xfrm>
            <a:off x="5255590" y="3676632"/>
            <a:ext cx="1789421" cy="352195"/>
          </a:xfrm>
          <a:prstGeom prst="rect">
            <a:avLst/>
          </a:prstGeom>
          <a:noFill/>
          <a:ln>
            <a:noFill/>
          </a:ln>
        </p:spPr>
      </p:pic>
      <p:pic>
        <p:nvPicPr>
          <p:cNvPr id="1048" name="Google Shape;1048;p107" descr="Picture 26"/>
          <p:cNvPicPr preferRelativeResize="0"/>
          <p:nvPr/>
        </p:nvPicPr>
        <p:blipFill rotWithShape="1">
          <a:blip r:embed="rId11">
            <a:alphaModFix/>
          </a:blip>
          <a:srcRect/>
          <a:stretch/>
        </p:blipFill>
        <p:spPr>
          <a:xfrm>
            <a:off x="7859654" y="3406303"/>
            <a:ext cx="1170969" cy="892767"/>
          </a:xfrm>
          <a:prstGeom prst="rect">
            <a:avLst/>
          </a:prstGeom>
          <a:noFill/>
          <a:ln>
            <a:noFill/>
          </a:ln>
        </p:spPr>
      </p:pic>
      <p:pic>
        <p:nvPicPr>
          <p:cNvPr id="1049" name="Google Shape;1049;p107" descr="Picture 30"/>
          <p:cNvPicPr preferRelativeResize="0"/>
          <p:nvPr/>
        </p:nvPicPr>
        <p:blipFill rotWithShape="1">
          <a:blip r:embed="rId12">
            <a:alphaModFix/>
          </a:blip>
          <a:srcRect l="8515" t="40264" r="8438" b="37508"/>
          <a:stretch/>
        </p:blipFill>
        <p:spPr>
          <a:xfrm>
            <a:off x="3061467" y="1982733"/>
            <a:ext cx="1576016" cy="421833"/>
          </a:xfrm>
          <a:prstGeom prst="rect">
            <a:avLst/>
          </a:prstGeom>
          <a:noFill/>
          <a:ln>
            <a:noFill/>
          </a:ln>
        </p:spPr>
      </p:pic>
      <p:sp>
        <p:nvSpPr>
          <p:cNvPr id="1050" name="Google Shape;1050;p107"/>
          <p:cNvSpPr txBox="1">
            <a:spLocks noGrp="1"/>
          </p:cNvSpPr>
          <p:nvPr>
            <p:ph type="title"/>
          </p:nvPr>
        </p:nvSpPr>
        <p:spPr>
          <a:xfrm>
            <a:off x="526704" y="901767"/>
            <a:ext cx="2673696" cy="530000"/>
          </a:xfrm>
          <a:prstGeom prst="rect">
            <a:avLst/>
          </a:prstGeom>
          <a:noFill/>
          <a:ln>
            <a:noFill/>
          </a:ln>
        </p:spPr>
        <p:txBody>
          <a:bodyPr spcFirstLastPara="1" wrap="square" lIns="0" tIns="0" rIns="0" bIns="0" anchor="t" anchorCtr="0">
            <a:normAutofit/>
          </a:bodyPr>
          <a:lstStyle/>
          <a:p>
            <a:pPr>
              <a:buSzPts val="2400"/>
            </a:pPr>
            <a:r>
              <a:rPr lang="en" sz="3200" dirty="0">
                <a:solidFill>
                  <a:srgbClr val="53565A"/>
                </a:solidFill>
                <a:latin typeface="Century Gothic" panose="020B0502020202020204" pitchFamily="34" charset="0"/>
                <a:ea typeface="Mulish Black"/>
                <a:cs typeface="Mulish Black"/>
                <a:sym typeface="Mulish Black"/>
              </a:rPr>
              <a:t>Our Partners</a:t>
            </a:r>
            <a:endParaRPr dirty="0">
              <a:solidFill>
                <a:srgbClr val="53565A"/>
              </a:solidFill>
              <a:latin typeface="Century Gothic" panose="020B0502020202020204" pitchFamily="34" charset="0"/>
              <a:ea typeface="Mulish Black"/>
              <a:cs typeface="Mulish Black"/>
              <a:sym typeface="Mulish Black"/>
            </a:endParaRPr>
          </a:p>
        </p:txBody>
      </p:sp>
      <p:sp>
        <p:nvSpPr>
          <p:cNvPr id="1051" name="Google Shape;1051;p107"/>
          <p:cNvSpPr/>
          <p:nvPr/>
        </p:nvSpPr>
        <p:spPr>
          <a:xfrm>
            <a:off x="565033" y="3131708"/>
            <a:ext cx="1991200" cy="1442000"/>
          </a:xfrm>
          <a:prstGeom prst="roundRect">
            <a:avLst>
              <a:gd name="adj" fmla="val 8286"/>
            </a:avLst>
          </a:prstGeom>
          <a:solidFill>
            <a:srgbClr val="FFFFFF"/>
          </a:solidFill>
          <a:ln>
            <a:noFill/>
          </a:ln>
          <a:effectLst>
            <a:outerShdw blurRad="647700" dist="279400" dir="5400000" sx="99000" sy="99000" algn="t" rotWithShape="0">
              <a:srgbClr val="221B43">
                <a:alpha val="11760"/>
              </a:srgbClr>
            </a:outerShdw>
          </a:effectLst>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entury Gothic"/>
              <a:ea typeface="Century Gothic"/>
              <a:cs typeface="Century Gothic"/>
              <a:sym typeface="Century Gothic"/>
            </a:endParaRPr>
          </a:p>
        </p:txBody>
      </p:sp>
      <p:sp>
        <p:nvSpPr>
          <p:cNvPr id="1052" name="Google Shape;1052;p107"/>
          <p:cNvSpPr/>
          <p:nvPr/>
        </p:nvSpPr>
        <p:spPr>
          <a:xfrm>
            <a:off x="592804" y="4958607"/>
            <a:ext cx="1962599" cy="1360124"/>
          </a:xfrm>
          <a:prstGeom prst="roundRect">
            <a:avLst>
              <a:gd name="adj" fmla="val 8286"/>
            </a:avLst>
          </a:prstGeom>
          <a:solidFill>
            <a:srgbClr val="FFFFFF"/>
          </a:solidFill>
          <a:ln>
            <a:noFill/>
          </a:ln>
          <a:effectLst>
            <a:outerShdw blurRad="647700" dist="279400" dir="5400000" sx="99000" sy="99000" algn="t" rotWithShape="0">
              <a:srgbClr val="221B43">
                <a:alpha val="11760"/>
              </a:srgbClr>
            </a:outerShdw>
          </a:effectLst>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entury Gothic"/>
              <a:ea typeface="Century Gothic"/>
              <a:cs typeface="Century Gothic"/>
              <a:sym typeface="Century Gothic"/>
            </a:endParaRPr>
          </a:p>
        </p:txBody>
      </p:sp>
      <p:pic>
        <p:nvPicPr>
          <p:cNvPr id="1053" name="Google Shape;1053;p107" descr="Picture 12"/>
          <p:cNvPicPr preferRelativeResize="0"/>
          <p:nvPr/>
        </p:nvPicPr>
        <p:blipFill rotWithShape="1">
          <a:blip r:embed="rId13">
            <a:alphaModFix/>
          </a:blip>
          <a:srcRect l="21007" t="32323" r="18790" b="28312"/>
          <a:stretch/>
        </p:blipFill>
        <p:spPr>
          <a:xfrm>
            <a:off x="936270" y="3439536"/>
            <a:ext cx="1421133" cy="929241"/>
          </a:xfrm>
          <a:prstGeom prst="rect">
            <a:avLst/>
          </a:prstGeom>
          <a:noFill/>
          <a:ln>
            <a:noFill/>
          </a:ln>
        </p:spPr>
      </p:pic>
      <p:sp>
        <p:nvSpPr>
          <p:cNvPr id="1055" name="Google Shape;1055;p107"/>
          <p:cNvSpPr/>
          <p:nvPr/>
        </p:nvSpPr>
        <p:spPr>
          <a:xfrm>
            <a:off x="9744365" y="1410500"/>
            <a:ext cx="1991200" cy="1442000"/>
          </a:xfrm>
          <a:prstGeom prst="roundRect">
            <a:avLst>
              <a:gd name="adj" fmla="val 8286"/>
            </a:avLst>
          </a:prstGeom>
          <a:solidFill>
            <a:srgbClr val="FFFFFF"/>
          </a:solidFill>
          <a:ln>
            <a:noFill/>
          </a:ln>
          <a:effectLst>
            <a:outerShdw blurRad="647700" dist="279400" dir="5400000" sx="99000" sy="99000" algn="t" rotWithShape="0">
              <a:srgbClr val="221B43">
                <a:alpha val="11760"/>
              </a:srgbClr>
            </a:outerShdw>
          </a:effectLst>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entury Gothic"/>
              <a:ea typeface="Century Gothic"/>
              <a:cs typeface="Century Gothic"/>
              <a:sym typeface="Century Gothic"/>
            </a:endParaRPr>
          </a:p>
        </p:txBody>
      </p:sp>
      <p:sp>
        <p:nvSpPr>
          <p:cNvPr id="1056" name="Google Shape;1056;p107"/>
          <p:cNvSpPr/>
          <p:nvPr/>
        </p:nvSpPr>
        <p:spPr>
          <a:xfrm>
            <a:off x="9744365" y="3110441"/>
            <a:ext cx="1991200" cy="1442000"/>
          </a:xfrm>
          <a:prstGeom prst="roundRect">
            <a:avLst>
              <a:gd name="adj" fmla="val 8286"/>
            </a:avLst>
          </a:prstGeom>
          <a:solidFill>
            <a:srgbClr val="FFFFFF"/>
          </a:solidFill>
          <a:ln>
            <a:noFill/>
          </a:ln>
          <a:effectLst>
            <a:outerShdw blurRad="647700" dist="279400" dir="5400000" sx="99000" sy="99000" algn="t" rotWithShape="0">
              <a:srgbClr val="221B43">
                <a:alpha val="11760"/>
              </a:srgbClr>
            </a:outerShdw>
          </a:effectLst>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entury Gothic"/>
              <a:ea typeface="Century Gothic"/>
              <a:cs typeface="Century Gothic"/>
              <a:sym typeface="Century Gothic"/>
            </a:endParaRPr>
          </a:p>
        </p:txBody>
      </p:sp>
      <p:pic>
        <p:nvPicPr>
          <p:cNvPr id="1057" name="Google Shape;1057;p107" descr="Picture 8"/>
          <p:cNvPicPr preferRelativeResize="0"/>
          <p:nvPr/>
        </p:nvPicPr>
        <p:blipFill rotWithShape="1">
          <a:blip r:embed="rId14">
            <a:alphaModFix/>
          </a:blip>
          <a:srcRect l="34193" t="19600" r="33421" b="16746"/>
          <a:stretch/>
        </p:blipFill>
        <p:spPr>
          <a:xfrm>
            <a:off x="10443001" y="1606951"/>
            <a:ext cx="593920" cy="1167367"/>
          </a:xfrm>
          <a:prstGeom prst="rect">
            <a:avLst/>
          </a:prstGeom>
          <a:noFill/>
          <a:ln>
            <a:noFill/>
          </a:ln>
        </p:spPr>
      </p:pic>
      <p:pic>
        <p:nvPicPr>
          <p:cNvPr id="1058" name="Google Shape;1058;p107" descr="Picture 10"/>
          <p:cNvPicPr preferRelativeResize="0"/>
          <p:nvPr/>
        </p:nvPicPr>
        <p:blipFill rotWithShape="1">
          <a:blip r:embed="rId15">
            <a:alphaModFix/>
          </a:blip>
          <a:srcRect l="29868" t="27504" r="29026" b="24380"/>
          <a:stretch/>
        </p:blipFill>
        <p:spPr>
          <a:xfrm>
            <a:off x="10294532" y="3382786"/>
            <a:ext cx="890867" cy="1042745"/>
          </a:xfrm>
          <a:prstGeom prst="rect">
            <a:avLst/>
          </a:prstGeom>
          <a:noFill/>
          <a:ln>
            <a:noFill/>
          </a:ln>
        </p:spPr>
      </p:pic>
      <p:pic>
        <p:nvPicPr>
          <p:cNvPr id="2056" name="Picture 8">
            <a:extLst>
              <a:ext uri="{FF2B5EF4-FFF2-40B4-BE49-F238E27FC236}">
                <a16:creationId xmlns:a16="http://schemas.microsoft.com/office/drawing/2014/main" id="{EEEBD0AA-D584-5113-C7CA-B20E84901CE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173215" y="5346569"/>
            <a:ext cx="1168400" cy="292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ted States African Development Foundation - Wikipedia">
            <a:extLst>
              <a:ext uri="{FF2B5EF4-FFF2-40B4-BE49-F238E27FC236}">
                <a16:creationId xmlns:a16="http://schemas.microsoft.com/office/drawing/2014/main" id="{6C7E5422-C4C0-8D38-B311-60A2609A2CA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50385" y="5019388"/>
            <a:ext cx="1289424" cy="12894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fade">
                                      <p:cBhvr>
                                        <p:cTn id="7" dur="500"/>
                                        <p:tgtEl>
                                          <p:spTgt spid="104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41"/>
                                        </p:tgtEl>
                                        <p:attrNameLst>
                                          <p:attrName>style.visibility</p:attrName>
                                        </p:attrNameLst>
                                      </p:cBhvr>
                                      <p:to>
                                        <p:strVal val="visible"/>
                                      </p:to>
                                    </p:set>
                                    <p:animEffect transition="in" filter="fade">
                                      <p:cBhvr>
                                        <p:cTn id="11" dur="500"/>
                                        <p:tgtEl>
                                          <p:spTgt spid="104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42"/>
                                        </p:tgtEl>
                                        <p:attrNameLst>
                                          <p:attrName>style.visibility</p:attrName>
                                        </p:attrNameLst>
                                      </p:cBhvr>
                                      <p:to>
                                        <p:strVal val="visible"/>
                                      </p:to>
                                    </p:set>
                                    <p:animEffect transition="in" filter="fade">
                                      <p:cBhvr>
                                        <p:cTn id="15" dur="500"/>
                                        <p:tgtEl>
                                          <p:spTgt spid="104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57"/>
                                        </p:tgtEl>
                                        <p:attrNameLst>
                                          <p:attrName>style.visibility</p:attrName>
                                        </p:attrNameLst>
                                      </p:cBhvr>
                                      <p:to>
                                        <p:strVal val="visible"/>
                                      </p:to>
                                    </p:set>
                                    <p:animEffect transition="in" filter="fade">
                                      <p:cBhvr>
                                        <p:cTn id="19" dur="500"/>
                                        <p:tgtEl>
                                          <p:spTgt spid="105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58"/>
                                        </p:tgtEl>
                                        <p:attrNameLst>
                                          <p:attrName>style.visibility</p:attrName>
                                        </p:attrNameLst>
                                      </p:cBhvr>
                                      <p:to>
                                        <p:strVal val="visible"/>
                                      </p:to>
                                    </p:set>
                                    <p:animEffect transition="in" filter="fade">
                                      <p:cBhvr>
                                        <p:cTn id="23" dur="500"/>
                                        <p:tgtEl>
                                          <p:spTgt spid="105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53"/>
                                        </p:tgtEl>
                                        <p:attrNameLst>
                                          <p:attrName>style.visibility</p:attrName>
                                        </p:attrNameLst>
                                      </p:cBhvr>
                                      <p:to>
                                        <p:strVal val="visible"/>
                                      </p:to>
                                    </p:set>
                                    <p:animEffect transition="in" filter="fade">
                                      <p:cBhvr>
                                        <p:cTn id="27" dur="500"/>
                                        <p:tgtEl>
                                          <p:spTgt spid="1053"/>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fade">
                                      <p:cBhvr>
                                        <p:cTn id="31" dur="500"/>
                                        <p:tgtEl>
                                          <p:spTgt spid="104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044"/>
                                        </p:tgtEl>
                                        <p:attrNameLst>
                                          <p:attrName>style.visibility</p:attrName>
                                        </p:attrNameLst>
                                      </p:cBhvr>
                                      <p:to>
                                        <p:strVal val="visible"/>
                                      </p:to>
                                    </p:set>
                                    <p:animEffect transition="in" filter="fade">
                                      <p:cBhvr>
                                        <p:cTn id="35" dur="500"/>
                                        <p:tgtEl>
                                          <p:spTgt spid="1044"/>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045"/>
                                        </p:tgtEl>
                                        <p:attrNameLst>
                                          <p:attrName>style.visibility</p:attrName>
                                        </p:attrNameLst>
                                      </p:cBhvr>
                                      <p:to>
                                        <p:strVal val="visible"/>
                                      </p:to>
                                    </p:set>
                                    <p:animEffect transition="in" filter="fade">
                                      <p:cBhvr>
                                        <p:cTn id="39" dur="500"/>
                                        <p:tgtEl>
                                          <p:spTgt spid="1045"/>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046"/>
                                        </p:tgtEl>
                                        <p:attrNameLst>
                                          <p:attrName>style.visibility</p:attrName>
                                        </p:attrNameLst>
                                      </p:cBhvr>
                                      <p:to>
                                        <p:strVal val="visible"/>
                                      </p:to>
                                    </p:set>
                                    <p:animEffect transition="in" filter="fade">
                                      <p:cBhvr>
                                        <p:cTn id="43" dur="500"/>
                                        <p:tgtEl>
                                          <p:spTgt spid="1046"/>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047"/>
                                        </p:tgtEl>
                                        <p:attrNameLst>
                                          <p:attrName>style.visibility</p:attrName>
                                        </p:attrNameLst>
                                      </p:cBhvr>
                                      <p:to>
                                        <p:strVal val="visible"/>
                                      </p:to>
                                    </p:set>
                                    <p:animEffect transition="in" filter="fade">
                                      <p:cBhvr>
                                        <p:cTn id="47" dur="500"/>
                                        <p:tgtEl>
                                          <p:spTgt spid="1047"/>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048"/>
                                        </p:tgtEl>
                                        <p:attrNameLst>
                                          <p:attrName>style.visibility</p:attrName>
                                        </p:attrNameLst>
                                      </p:cBhvr>
                                      <p:to>
                                        <p:strVal val="visible"/>
                                      </p:to>
                                    </p:set>
                                    <p:animEffect transition="in" filter="fade">
                                      <p:cBhvr>
                                        <p:cTn id="51" dur="500"/>
                                        <p:tgtEl>
                                          <p:spTgt spid="1048"/>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1049"/>
                                        </p:tgtEl>
                                        <p:attrNameLst>
                                          <p:attrName>style.visibility</p:attrName>
                                        </p:attrNameLst>
                                      </p:cBhvr>
                                      <p:to>
                                        <p:strVal val="visible"/>
                                      </p:to>
                                    </p:set>
                                    <p:animEffect transition="in" filter="fade">
                                      <p:cBhvr>
                                        <p:cTn id="55" dur="500"/>
                                        <p:tgtEl>
                                          <p:spTgt spid="1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4BEDB9-263A-1978-0DA7-A1E51DAFF97A}"/>
              </a:ext>
            </a:extLst>
          </p:cNvPr>
          <p:cNvSpPr txBox="1"/>
          <p:nvPr/>
        </p:nvSpPr>
        <p:spPr>
          <a:xfrm>
            <a:off x="460215" y="375734"/>
            <a:ext cx="10616339" cy="461665"/>
          </a:xfrm>
          <a:prstGeom prst="rect">
            <a:avLst/>
          </a:prstGeom>
          <a:noFill/>
        </p:spPr>
        <p:txBody>
          <a:bodyPr wrap="square" lIns="91440" tIns="45720" rIns="91440" bIns="45720" rtlCol="0" anchor="t">
            <a:spAutoFit/>
          </a:bodyPr>
          <a:lstStyle/>
          <a:p>
            <a:pPr algn="ctr"/>
            <a:r>
              <a:rPr lang="en-GB" sz="2400" b="1" dirty="0">
                <a:solidFill>
                  <a:srgbClr val="53565A"/>
                </a:solidFill>
              </a:rPr>
              <a:t>PARTNER TESTIMONIALS</a:t>
            </a:r>
            <a:endParaRPr lang="en-US" sz="2400" b="1" dirty="0">
              <a:solidFill>
                <a:srgbClr val="53565A"/>
              </a:solidFill>
            </a:endParaRPr>
          </a:p>
        </p:txBody>
      </p:sp>
      <p:sp>
        <p:nvSpPr>
          <p:cNvPr id="3" name="Rounded Rectangle 2">
            <a:extLst>
              <a:ext uri="{FF2B5EF4-FFF2-40B4-BE49-F238E27FC236}">
                <a16:creationId xmlns:a16="http://schemas.microsoft.com/office/drawing/2014/main" id="{F7F8A34F-7EFC-1187-7DC9-6F4470C7D33B}"/>
              </a:ext>
            </a:extLst>
          </p:cNvPr>
          <p:cNvSpPr/>
          <p:nvPr/>
        </p:nvSpPr>
        <p:spPr>
          <a:xfrm>
            <a:off x="777514" y="3167971"/>
            <a:ext cx="4291262" cy="3098284"/>
          </a:xfrm>
          <a:prstGeom prst="roundRect">
            <a:avLst/>
          </a:prstGeom>
          <a:noFill/>
          <a:ln>
            <a:noFill/>
          </a:ln>
        </p:spPr>
        <p:style>
          <a:lnRef idx="0">
            <a:scrgbClr r="0" g="0" b="0"/>
          </a:lnRef>
          <a:fillRef idx="0">
            <a:scrgbClr r="0" g="0" b="0"/>
          </a:fillRef>
          <a:effectRef idx="0">
            <a:scrgbClr r="0" g="0" b="0"/>
          </a:effectRef>
          <a:fontRef idx="minor">
            <a:schemeClr val="accent3"/>
          </a:fontRef>
        </p:style>
        <p:txBody>
          <a:bodyPr rtlCol="0" anchor="ctr"/>
          <a:lstStyle/>
          <a:p>
            <a:pPr algn="ctr"/>
            <a:endParaRPr lang="en-NG"/>
          </a:p>
        </p:txBody>
      </p:sp>
      <p:sp>
        <p:nvSpPr>
          <p:cNvPr id="7" name="TextBox 6">
            <a:extLst>
              <a:ext uri="{FF2B5EF4-FFF2-40B4-BE49-F238E27FC236}">
                <a16:creationId xmlns:a16="http://schemas.microsoft.com/office/drawing/2014/main" id="{F5ECAE66-E685-98B7-8D54-72BE116D98ED}"/>
              </a:ext>
            </a:extLst>
          </p:cNvPr>
          <p:cNvSpPr txBox="1"/>
          <p:nvPr/>
        </p:nvSpPr>
        <p:spPr>
          <a:xfrm>
            <a:off x="1126363" y="3270563"/>
            <a:ext cx="3942413" cy="2893100"/>
          </a:xfrm>
          <a:prstGeom prst="rect">
            <a:avLst/>
          </a:prstGeom>
          <a:noFill/>
        </p:spPr>
        <p:txBody>
          <a:bodyPr wrap="square">
            <a:spAutoFit/>
          </a:bodyPr>
          <a:lstStyle/>
          <a:p>
            <a:r>
              <a:rPr lang="en-GB" sz="1400" b="0" i="0" dirty="0">
                <a:solidFill>
                  <a:srgbClr val="53565A"/>
                </a:solidFill>
                <a:effectLst/>
                <a:latin typeface="Century Gothic" panose="020B0502020202020204" pitchFamily="34" charset="0"/>
                <a:cs typeface="Poppins"/>
              </a:rPr>
              <a:t>Our partnership shows that ultimately African growth cannot neglect the huge potential, creativity, and entrepreneurial spirit that harbours so many Africans. I am extremely glad our partnership is moving into this active stage, and I am very glad that over 2400 women will benefit from the Tony Elumelu Foundation’s training programme</a:t>
            </a:r>
            <a:r>
              <a:rPr lang="en-GB" sz="1400" dirty="0">
                <a:solidFill>
                  <a:srgbClr val="53565A"/>
                </a:solidFill>
                <a:latin typeface="Century Gothic" panose="020B0502020202020204" pitchFamily="34" charset="0"/>
                <a:cs typeface="Poppins"/>
              </a:rPr>
              <a:t>. </a:t>
            </a:r>
            <a:endParaRPr lang="en-US" sz="1400" dirty="0">
              <a:solidFill>
                <a:srgbClr val="53565A"/>
              </a:solidFill>
              <a:latin typeface="Century Gothic" panose="020B0502020202020204" pitchFamily="34" charset="0"/>
              <a:cs typeface="Poppins"/>
            </a:endParaRPr>
          </a:p>
          <a:p>
            <a:endParaRPr lang="en-GB" sz="1400" dirty="0">
              <a:solidFill>
                <a:srgbClr val="53565A"/>
              </a:solidFill>
              <a:latin typeface="Century Gothic" panose="020B0502020202020204" pitchFamily="34" charset="0"/>
              <a:cs typeface="Poppins"/>
            </a:endParaRPr>
          </a:p>
          <a:p>
            <a:r>
              <a:rPr lang="en-GB" sz="1400" b="1" i="0" dirty="0">
                <a:solidFill>
                  <a:srgbClr val="53565A"/>
                </a:solidFill>
                <a:effectLst/>
                <a:latin typeface="Century Gothic" panose="020B0502020202020204" pitchFamily="34" charset="0"/>
                <a:cs typeface="Poppins"/>
              </a:rPr>
              <a:t>– Koen </a:t>
            </a:r>
            <a:r>
              <a:rPr lang="en-GB" sz="1400" b="1" i="0" dirty="0" err="1">
                <a:solidFill>
                  <a:srgbClr val="53565A"/>
                </a:solidFill>
                <a:effectLst/>
                <a:latin typeface="Century Gothic" panose="020B0502020202020204" pitchFamily="34" charset="0"/>
                <a:cs typeface="Poppins"/>
              </a:rPr>
              <a:t>Doen</a:t>
            </a:r>
            <a:r>
              <a:rPr lang="en-GB" sz="1400" b="1" dirty="0" err="1">
                <a:solidFill>
                  <a:srgbClr val="53565A"/>
                </a:solidFill>
                <a:latin typeface="Century Gothic" panose="020B0502020202020204" pitchFamily="34" charset="0"/>
                <a:cs typeface="Poppins"/>
              </a:rPr>
              <a:t>s</a:t>
            </a:r>
            <a:r>
              <a:rPr lang="en-GB" sz="1400" b="1" dirty="0">
                <a:solidFill>
                  <a:srgbClr val="53565A"/>
                </a:solidFill>
                <a:latin typeface="Century Gothic" panose="020B0502020202020204" pitchFamily="34" charset="0"/>
                <a:cs typeface="Poppins"/>
              </a:rPr>
              <a:t>, </a:t>
            </a:r>
            <a:r>
              <a:rPr lang="en-GB" sz="1400" b="1" i="0" dirty="0">
                <a:solidFill>
                  <a:srgbClr val="53565A"/>
                </a:solidFill>
                <a:effectLst/>
                <a:latin typeface="Century Gothic" panose="020B0502020202020204" pitchFamily="34" charset="0"/>
                <a:cs typeface="Poppins"/>
              </a:rPr>
              <a:t>EU Director-General, International Cooperation and Development, European Commission</a:t>
            </a:r>
            <a:r>
              <a:rPr lang="en-GB" sz="1400" b="1" dirty="0">
                <a:solidFill>
                  <a:srgbClr val="53565A"/>
                </a:solidFill>
                <a:latin typeface="Century Gothic" panose="020B0502020202020204" pitchFamily="34" charset="0"/>
                <a:cs typeface="Poppins"/>
              </a:rPr>
              <a:t> </a:t>
            </a:r>
            <a:endParaRPr lang="LID4096" sz="1400" b="1" dirty="0">
              <a:solidFill>
                <a:srgbClr val="53565A"/>
              </a:solidFill>
              <a:latin typeface="Century Gothic" panose="020B0502020202020204" pitchFamily="34" charset="0"/>
            </a:endParaRPr>
          </a:p>
        </p:txBody>
      </p:sp>
      <p:sp>
        <p:nvSpPr>
          <p:cNvPr id="8" name="Rounded Rectangle 7">
            <a:extLst>
              <a:ext uri="{FF2B5EF4-FFF2-40B4-BE49-F238E27FC236}">
                <a16:creationId xmlns:a16="http://schemas.microsoft.com/office/drawing/2014/main" id="{338AD8E0-6927-FAC4-09C9-A3B29EC422A4}"/>
              </a:ext>
            </a:extLst>
          </p:cNvPr>
          <p:cNvSpPr/>
          <p:nvPr/>
        </p:nvSpPr>
        <p:spPr>
          <a:xfrm>
            <a:off x="6249022" y="3167971"/>
            <a:ext cx="4291262" cy="3098284"/>
          </a:xfrm>
          <a:prstGeom prst="roundRect">
            <a:avLst/>
          </a:prstGeom>
          <a:noFill/>
          <a:ln>
            <a:noFill/>
          </a:ln>
        </p:spPr>
        <p:style>
          <a:lnRef idx="0">
            <a:scrgbClr r="0" g="0" b="0"/>
          </a:lnRef>
          <a:fillRef idx="0">
            <a:scrgbClr r="0" g="0" b="0"/>
          </a:fillRef>
          <a:effectRef idx="0">
            <a:scrgbClr r="0" g="0" b="0"/>
          </a:effectRef>
          <a:fontRef idx="minor">
            <a:schemeClr val="accent3"/>
          </a:fontRef>
        </p:style>
        <p:txBody>
          <a:bodyPr rtlCol="0" anchor="ctr"/>
          <a:lstStyle/>
          <a:p>
            <a:r>
              <a:rPr lang="en-GB" sz="1400" b="0" i="0" dirty="0">
                <a:solidFill>
                  <a:srgbClr val="6E6E70"/>
                </a:solidFill>
                <a:effectLst/>
                <a:latin typeface="Century Gothic" panose="020B0502020202020204" pitchFamily="34" charset="0"/>
                <a:cs typeface="Poppins"/>
              </a:rPr>
              <a:t>Our partnership with the Tony Elumelu </a:t>
            </a:r>
            <a:r>
              <a:rPr lang="en-GB" sz="1400" b="0" i="0" dirty="0">
                <a:solidFill>
                  <a:srgbClr val="53565A"/>
                </a:solidFill>
                <a:effectLst/>
                <a:latin typeface="Century Gothic" panose="020B0502020202020204" pitchFamily="34" charset="0"/>
                <a:cs typeface="Poppins"/>
              </a:rPr>
              <a:t>Foundation</a:t>
            </a:r>
            <a:r>
              <a:rPr lang="en-GB" sz="1400" b="0" i="0" dirty="0">
                <a:solidFill>
                  <a:srgbClr val="6E6E70"/>
                </a:solidFill>
                <a:effectLst/>
                <a:latin typeface="Century Gothic" panose="020B0502020202020204" pitchFamily="34" charset="0"/>
                <a:cs typeface="Poppins"/>
              </a:rPr>
              <a:t> on youth entrepreneurship is informed by our belief that Africa will only succeed when young Africans are given the opportunity to excel. This is what has inspired us to invest more than $20 million in emerging African entrepreneurs since we entered into our partnership with the Tony Elumelu Foundation..”</a:t>
            </a:r>
            <a:r>
              <a:rPr lang="en-GB" sz="1400" dirty="0">
                <a:solidFill>
                  <a:srgbClr val="6E6E70"/>
                </a:solidFill>
                <a:latin typeface="Century Gothic" panose="020B0502020202020204" pitchFamily="34" charset="0"/>
                <a:cs typeface="Poppins"/>
              </a:rPr>
              <a:t> </a:t>
            </a:r>
            <a:endParaRPr lang="LID4096" sz="1400" dirty="0">
              <a:solidFill>
                <a:srgbClr val="55545A"/>
              </a:solidFill>
              <a:latin typeface="Century Gothic" panose="020B0502020202020204" pitchFamily="34" charset="0"/>
              <a:cs typeface="Poppins"/>
            </a:endParaRPr>
          </a:p>
          <a:p>
            <a:endParaRPr lang="en-GB" sz="1400" dirty="0">
              <a:solidFill>
                <a:srgbClr val="6E6E70"/>
              </a:solidFill>
              <a:latin typeface="Century Gothic" panose="020B0502020202020204" pitchFamily="34" charset="0"/>
              <a:cs typeface="Poppins"/>
            </a:endParaRPr>
          </a:p>
          <a:p>
            <a:r>
              <a:rPr lang="en-GB" sz="1400" b="1" i="0" dirty="0">
                <a:solidFill>
                  <a:srgbClr val="6E6E70"/>
                </a:solidFill>
                <a:effectLst/>
                <a:latin typeface="Century Gothic" panose="020B0502020202020204" pitchFamily="34" charset="0"/>
                <a:cs typeface="Poppins"/>
              </a:rPr>
              <a:t>- Director, UNDP Regional Bureau for Africa, Ms. </a:t>
            </a:r>
            <a:r>
              <a:rPr lang="en-GB" sz="1400" b="1" i="0" dirty="0" err="1">
                <a:solidFill>
                  <a:srgbClr val="6E6E70"/>
                </a:solidFill>
                <a:effectLst/>
                <a:latin typeface="Century Gothic" panose="020B0502020202020204" pitchFamily="34" charset="0"/>
                <a:cs typeface="Poppins"/>
              </a:rPr>
              <a:t>Ahunna</a:t>
            </a:r>
            <a:r>
              <a:rPr lang="en-GB" sz="1400" b="1" i="0" dirty="0">
                <a:solidFill>
                  <a:srgbClr val="6E6E70"/>
                </a:solidFill>
                <a:effectLst/>
                <a:latin typeface="Century Gothic" panose="020B0502020202020204" pitchFamily="34" charset="0"/>
                <a:cs typeface="Poppins"/>
              </a:rPr>
              <a:t> </a:t>
            </a:r>
            <a:r>
              <a:rPr lang="en-GB" sz="1400" b="1" i="0" dirty="0" err="1">
                <a:solidFill>
                  <a:srgbClr val="6E6E70"/>
                </a:solidFill>
                <a:effectLst/>
                <a:latin typeface="Century Gothic" panose="020B0502020202020204" pitchFamily="34" charset="0"/>
                <a:cs typeface="Poppins"/>
              </a:rPr>
              <a:t>Eziakonwa</a:t>
            </a:r>
            <a:endParaRPr lang="LID4096" sz="1400" b="1" dirty="0">
              <a:latin typeface="Century Gothic" panose="020B0502020202020204" pitchFamily="34" charset="0"/>
              <a:cs typeface="Poppins"/>
            </a:endParaRPr>
          </a:p>
        </p:txBody>
      </p:sp>
      <p:pic>
        <p:nvPicPr>
          <p:cNvPr id="1028" name="Picture 4" descr="Koen Doens">
            <a:extLst>
              <a:ext uri="{FF2B5EF4-FFF2-40B4-BE49-F238E27FC236}">
                <a16:creationId xmlns:a16="http://schemas.microsoft.com/office/drawing/2014/main" id="{96E12F99-62FA-8DDD-5C80-CF649047CC3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8000" l="15333" r="99667">
                        <a14:foregroundMark x1="34667" y1="86333" x2="34667" y2="86333"/>
                        <a14:foregroundMark x1="17667" y1="91000" x2="90667" y2="82667"/>
                        <a14:foregroundMark x1="90667" y1="82667" x2="95333" y2="87333"/>
                        <a14:foregroundMark x1="18000" y1="97333" x2="89333" y2="90000"/>
                        <a14:foregroundMark x1="89333" y1="90000" x2="99667" y2="93000"/>
                        <a14:foregroundMark x1="18333" y1="94333" x2="56000" y2="97000"/>
                        <a14:foregroundMark x1="56000" y1="97000" x2="95667" y2="95667"/>
                        <a14:foregroundMark x1="66333" y1="78000" x2="46667" y2="75667"/>
                        <a14:foregroundMark x1="46667" y1="75667" x2="45667" y2="75000"/>
                        <a14:foregroundMark x1="69000" y1="71333" x2="65000" y2="68000"/>
                        <a14:foregroundMark x1="47333" y1="83667" x2="47333" y2="83667"/>
                        <a14:foregroundMark x1="15333" y1="98000" x2="15333" y2="98000"/>
                      </a14:backgroundRemoval>
                    </a14:imgEffect>
                  </a14:imgLayer>
                </a14:imgProps>
              </a:ext>
              <a:ext uri="{28A0092B-C50C-407E-A947-70E740481C1C}">
                <a14:useLocalDpi xmlns:a14="http://schemas.microsoft.com/office/drawing/2010/main" val="0"/>
              </a:ext>
            </a:extLst>
          </a:blip>
          <a:srcRect l="14051"/>
          <a:stretch/>
        </p:blipFill>
        <p:spPr bwMode="auto">
          <a:xfrm>
            <a:off x="1950931" y="1282021"/>
            <a:ext cx="1620943"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hunna Eziakonwa (@ahunnaeziakonwa) / Twitter">
            <a:extLst>
              <a:ext uri="{FF2B5EF4-FFF2-40B4-BE49-F238E27FC236}">
                <a16:creationId xmlns:a16="http://schemas.microsoft.com/office/drawing/2014/main" id="{F4639FD8-6185-5D24-3C0B-3A2BF67F879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500" b="98250" l="10000" r="93250">
                        <a14:foregroundMark x1="23000" y1="78250" x2="23000" y2="78250"/>
                        <a14:foregroundMark x1="8000" y1="92000" x2="14750" y2="75250"/>
                        <a14:foregroundMark x1="14750" y1="75250" x2="64000" y2="85250"/>
                        <a14:foregroundMark x1="64000" y1="85250" x2="76500" y2="69000"/>
                        <a14:foregroundMark x1="76500" y1="69000" x2="92500" y2="91000"/>
                        <a14:foregroundMark x1="92500" y1="91000" x2="93250" y2="98250"/>
                        <a14:foregroundMark x1="30250" y1="18750" x2="50500" y2="8500"/>
                        <a14:foregroundMark x1="50500" y1="8500" x2="60750" y2="17000"/>
                        <a14:foregroundMark x1="60750" y1="17000" x2="61250" y2="18500"/>
                      </a14:backgroundRemoval>
                    </a14:imgEffect>
                  </a14:imgLayer>
                </a14:imgProps>
              </a:ext>
              <a:ext uri="{28A0092B-C50C-407E-A947-70E740481C1C}">
                <a14:useLocalDpi xmlns:a14="http://schemas.microsoft.com/office/drawing/2010/main" val="0"/>
              </a:ext>
            </a:extLst>
          </a:blip>
          <a:srcRect/>
          <a:stretch>
            <a:fillRect/>
          </a:stretch>
        </p:blipFill>
        <p:spPr bwMode="auto">
          <a:xfrm>
            <a:off x="7277099" y="1384613"/>
            <a:ext cx="1885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DP: download vector logo and get United Nations Development Programme  brand information and colors.">
            <a:extLst>
              <a:ext uri="{FF2B5EF4-FFF2-40B4-BE49-F238E27FC236}">
                <a16:creationId xmlns:a16="http://schemas.microsoft.com/office/drawing/2014/main" id="{64C17D87-87D3-84D0-C405-DD14DC7CBBCD}"/>
              </a:ext>
            </a:extLst>
          </p:cNvPr>
          <p:cNvPicPr>
            <a:picLocks noChangeAspect="1" noChangeArrowheads="1"/>
          </p:cNvPicPr>
          <p:nvPr/>
        </p:nvPicPr>
        <p:blipFill rotWithShape="1">
          <a:blip r:embed="rId6">
            <a:alphaModFix amt="5000"/>
            <a:extLst>
              <a:ext uri="{28A0092B-C50C-407E-A947-70E740481C1C}">
                <a14:useLocalDpi xmlns:a14="http://schemas.microsoft.com/office/drawing/2010/main" val="0"/>
              </a:ext>
            </a:extLst>
          </a:blip>
          <a:srcRect l="29382" r="29265"/>
          <a:stretch/>
        </p:blipFill>
        <p:spPr bwMode="auto">
          <a:xfrm>
            <a:off x="7467599" y="3429000"/>
            <a:ext cx="1590675" cy="274753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e European Commission Logo">
            <a:extLst>
              <a:ext uri="{FF2B5EF4-FFF2-40B4-BE49-F238E27FC236}">
                <a16:creationId xmlns:a16="http://schemas.microsoft.com/office/drawing/2014/main" id="{56D29859-DC7E-B5EB-0166-D4C3D1D1B8EC}"/>
              </a:ext>
            </a:extLst>
          </p:cNvPr>
          <p:cNvPicPr>
            <a:picLocks noChangeAspect="1" noChangeArrowheads="1"/>
          </p:cNvPicPr>
          <p:nvPr/>
        </p:nvPicPr>
        <p:blipFill>
          <a:blip r:embed="rId7">
            <a:alphaModFix amt="5000"/>
            <a:extLst>
              <a:ext uri="{28A0092B-C50C-407E-A947-70E740481C1C}">
                <a14:useLocalDpi xmlns:a14="http://schemas.microsoft.com/office/drawing/2010/main" val="0"/>
              </a:ext>
            </a:extLst>
          </a:blip>
          <a:srcRect/>
          <a:stretch>
            <a:fillRect/>
          </a:stretch>
        </p:blipFill>
        <p:spPr bwMode="auto">
          <a:xfrm>
            <a:off x="1651716" y="3990975"/>
            <a:ext cx="2427664" cy="1585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072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pic>
        <p:nvPicPr>
          <p:cNvPr id="866" name="Google Shape;866;p100"/>
          <p:cNvPicPr preferRelativeResize="0"/>
          <p:nvPr/>
        </p:nvPicPr>
        <p:blipFill rotWithShape="1">
          <a:blip r:embed="rId3">
            <a:alphaModFix/>
          </a:blip>
          <a:srcRect t="21240" b="15125"/>
          <a:stretch/>
        </p:blipFill>
        <p:spPr>
          <a:xfrm>
            <a:off x="-851" y="0"/>
            <a:ext cx="12192004" cy="5171135"/>
          </a:xfrm>
          <a:prstGeom prst="rect">
            <a:avLst/>
          </a:prstGeom>
          <a:noFill/>
          <a:ln>
            <a:noFill/>
          </a:ln>
        </p:spPr>
      </p:pic>
      <p:sp>
        <p:nvSpPr>
          <p:cNvPr id="868" name="Google Shape;868;p100"/>
          <p:cNvSpPr/>
          <p:nvPr/>
        </p:nvSpPr>
        <p:spPr>
          <a:xfrm>
            <a:off x="847" y="3980657"/>
            <a:ext cx="12191252" cy="2877442"/>
          </a:xfrm>
          <a:prstGeom prst="rect">
            <a:avLst/>
          </a:prstGeom>
          <a:solidFill>
            <a:srgbClr val="53565A"/>
          </a:solidFill>
          <a:ln>
            <a:noFill/>
          </a:ln>
        </p:spPr>
        <p:txBody>
          <a:bodyPr spcFirstLastPara="1" wrap="square" lIns="91433" tIns="45700" rIns="91433" bIns="45700" anchor="ctr" anchorCtr="0">
            <a:noAutofit/>
          </a:bodyPr>
          <a:lstStyle/>
          <a:p>
            <a:pPr algn="ctr" defTabSz="1219170">
              <a:buClr>
                <a:srgbClr val="FFFFFF"/>
              </a:buClr>
              <a:buSzPts val="1200"/>
            </a:pPr>
            <a:endParaRPr sz="1600" kern="0">
              <a:solidFill>
                <a:srgbClr val="FFFFFF"/>
              </a:solidFill>
              <a:latin typeface="Arial"/>
              <a:ea typeface="Arial"/>
              <a:cs typeface="Arial"/>
              <a:sym typeface="Arial"/>
            </a:endParaRPr>
          </a:p>
        </p:txBody>
      </p:sp>
      <p:sp>
        <p:nvSpPr>
          <p:cNvPr id="872" name="Google Shape;872;p100"/>
          <p:cNvSpPr/>
          <p:nvPr/>
        </p:nvSpPr>
        <p:spPr>
          <a:xfrm>
            <a:off x="6743392" y="3878941"/>
            <a:ext cx="189200" cy="180400"/>
          </a:xfrm>
          <a:prstGeom prst="rect">
            <a:avLst/>
          </a:prstGeom>
          <a:solidFill>
            <a:schemeClr val="lt1">
              <a:alpha val="10590"/>
            </a:schemeClr>
          </a:solidFill>
          <a:ln>
            <a:noFill/>
          </a:ln>
        </p:spPr>
        <p:txBody>
          <a:bodyPr spcFirstLastPara="1" wrap="square" lIns="91433" tIns="45700" rIns="91433" bIns="45700" anchor="ctr" anchorCtr="0">
            <a:noAutofit/>
          </a:bodyPr>
          <a:lstStyle/>
          <a:p>
            <a:pPr algn="ctr" defTabSz="1219170">
              <a:buClr>
                <a:srgbClr val="FFFFFF"/>
              </a:buClr>
              <a:buSzPts val="1200"/>
            </a:pPr>
            <a:endParaRPr sz="1600" kern="0">
              <a:solidFill>
                <a:srgbClr val="FFFFFF"/>
              </a:solidFill>
              <a:latin typeface="Arial"/>
              <a:ea typeface="Arial"/>
              <a:cs typeface="Arial"/>
              <a:sym typeface="Arial"/>
            </a:endParaRPr>
          </a:p>
        </p:txBody>
      </p:sp>
      <p:sp>
        <p:nvSpPr>
          <p:cNvPr id="874" name="Google Shape;874;p100"/>
          <p:cNvSpPr/>
          <p:nvPr/>
        </p:nvSpPr>
        <p:spPr>
          <a:xfrm>
            <a:off x="6952709" y="3531677"/>
            <a:ext cx="189200" cy="180400"/>
          </a:xfrm>
          <a:prstGeom prst="rect">
            <a:avLst/>
          </a:prstGeom>
          <a:solidFill>
            <a:schemeClr val="lt1">
              <a:alpha val="10590"/>
            </a:schemeClr>
          </a:solidFill>
          <a:ln>
            <a:noFill/>
          </a:ln>
        </p:spPr>
        <p:txBody>
          <a:bodyPr spcFirstLastPara="1" wrap="square" lIns="91433" tIns="45700" rIns="91433" bIns="45700" anchor="ctr" anchorCtr="0">
            <a:noAutofit/>
          </a:bodyPr>
          <a:lstStyle/>
          <a:p>
            <a:pPr algn="ctr" defTabSz="1219170">
              <a:buClr>
                <a:srgbClr val="FFFFFF"/>
              </a:buClr>
              <a:buSzPts val="1200"/>
            </a:pPr>
            <a:endParaRPr sz="1600" kern="0">
              <a:solidFill>
                <a:srgbClr val="FFFFFF"/>
              </a:solidFill>
              <a:latin typeface="Arial"/>
              <a:ea typeface="Arial"/>
              <a:cs typeface="Arial"/>
              <a:sym typeface="Arial"/>
            </a:endParaRPr>
          </a:p>
        </p:txBody>
      </p:sp>
      <p:sp>
        <p:nvSpPr>
          <p:cNvPr id="877" name="Google Shape;877;p100"/>
          <p:cNvSpPr txBox="1"/>
          <p:nvPr/>
        </p:nvSpPr>
        <p:spPr>
          <a:xfrm>
            <a:off x="587331" y="4295465"/>
            <a:ext cx="8413200" cy="466400"/>
          </a:xfrm>
          <a:prstGeom prst="rect">
            <a:avLst/>
          </a:prstGeom>
          <a:noFill/>
          <a:ln>
            <a:noFill/>
          </a:ln>
        </p:spPr>
        <p:txBody>
          <a:bodyPr spcFirstLastPara="1" wrap="square" lIns="0" tIns="0" rIns="0" bIns="0" anchor="t" anchorCtr="0">
            <a:noAutofit/>
          </a:bodyPr>
          <a:lstStyle/>
          <a:p>
            <a:pPr defTabSz="1219170">
              <a:lnSpc>
                <a:spcPct val="70000"/>
              </a:lnSpc>
              <a:buClr>
                <a:srgbClr val="FF0000"/>
              </a:buClr>
              <a:buSzPts val="6000"/>
            </a:pPr>
            <a:r>
              <a:rPr lang="en-GB" sz="4000" b="1" kern="0">
                <a:solidFill>
                  <a:srgbClr val="FFFFFF"/>
                </a:solidFill>
                <a:latin typeface="Century Gothic" panose="020B0502020202020204" pitchFamily="34" charset="0"/>
                <a:ea typeface="Mulish Black"/>
                <a:cs typeface="Mulish Black"/>
                <a:sym typeface="Mulish Black"/>
              </a:rPr>
              <a:t>The Tony Elumelu Foundation</a:t>
            </a:r>
            <a:endParaRPr lang="en-GB" sz="4000" b="1" kern="0">
              <a:solidFill>
                <a:srgbClr val="FFFFFF"/>
              </a:solidFill>
              <a:latin typeface="Century Gothic" panose="020B0502020202020204" pitchFamily="34" charset="0"/>
              <a:ea typeface="Mulish SemiBold"/>
              <a:cs typeface="Mulish SemiBold"/>
              <a:sym typeface="Mulish SemiBold"/>
            </a:endParaRPr>
          </a:p>
        </p:txBody>
      </p:sp>
      <p:sp>
        <p:nvSpPr>
          <p:cNvPr id="878" name="Google Shape;878;p100"/>
          <p:cNvSpPr txBox="1"/>
          <p:nvPr/>
        </p:nvSpPr>
        <p:spPr>
          <a:xfrm>
            <a:off x="587331" y="4841799"/>
            <a:ext cx="11120646" cy="1969730"/>
          </a:xfrm>
          <a:prstGeom prst="rect">
            <a:avLst/>
          </a:prstGeom>
          <a:noFill/>
          <a:ln>
            <a:noFill/>
          </a:ln>
        </p:spPr>
        <p:txBody>
          <a:bodyPr spcFirstLastPara="1" wrap="square" lIns="45700" tIns="45700" rIns="45700" bIns="45700" anchor="ctr" anchorCtr="0">
            <a:spAutoFit/>
          </a:bodyPr>
          <a:lstStyle/>
          <a:p>
            <a:pPr algn="just" defTabSz="1219170"/>
            <a:r>
              <a:rPr lang="en-GB" kern="0" dirty="0">
                <a:solidFill>
                  <a:srgbClr val="FFFFFF"/>
                </a:solidFill>
                <a:latin typeface="Century Gothic"/>
                <a:ea typeface="+mn-lt"/>
                <a:cs typeface="+mn-lt"/>
                <a:sym typeface="Mulish SemiBold"/>
              </a:rPr>
              <a:t>The Tony Elumelu Foundation is the leading philanthropy empowering a new generation of African entrepreneurs, driving poverty eradication, catalysing job creation across all 54 African countries, and increasing women economic empowerment. Since the launch of the TEF Entrepreneurship Programme in 2015, the Foundation has trained over 1.5 million young Africans on its digital hub, TEFConnect, and disbursed up to USD$100 million in direct funding to 20,000 African women and men, who have collectively created over 400,000 direct and indirect jobs.</a:t>
            </a:r>
            <a:endParaRPr lang="en-US" sz="1400" dirty="0">
              <a:solidFill>
                <a:srgbClr val="FFFFFF"/>
              </a:solidFill>
              <a:latin typeface="Century Gothic"/>
            </a:endParaRPr>
          </a:p>
          <a:p>
            <a:pPr algn="just" defTabSz="1219170"/>
            <a:endParaRPr lang="en-US" sz="1400" dirty="0">
              <a:solidFill>
                <a:srgbClr val="FFFFFF"/>
              </a:solidFill>
              <a:latin typeface="Century Gothic"/>
            </a:endParaRPr>
          </a:p>
        </p:txBody>
      </p:sp>
      <p:sp>
        <p:nvSpPr>
          <p:cNvPr id="3" name="TextBox 2">
            <a:extLst>
              <a:ext uri="{FF2B5EF4-FFF2-40B4-BE49-F238E27FC236}">
                <a16:creationId xmlns:a16="http://schemas.microsoft.com/office/drawing/2014/main" id="{09941228-639B-1DF9-9B93-63DF38DCAE23}"/>
              </a:ext>
            </a:extLst>
          </p:cNvPr>
          <p:cNvSpPr txBox="1"/>
          <p:nvPr/>
        </p:nvSpPr>
        <p:spPr>
          <a:xfrm>
            <a:off x="587331" y="352156"/>
            <a:ext cx="4997135" cy="14260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ts val="5180"/>
              </a:lnSpc>
              <a:spcBef>
                <a:spcPts val="0"/>
              </a:spcBef>
              <a:spcAft>
                <a:spcPts val="0"/>
              </a:spcAft>
              <a:buClrTx/>
              <a:buSzTx/>
              <a:buFontTx/>
              <a:buNone/>
              <a:tabLst/>
              <a:defRPr/>
            </a:pPr>
            <a:r>
              <a:rPr lang="en-US" sz="5400" b="1" spc="-150" dirty="0">
                <a:solidFill>
                  <a:schemeClr val="bg1"/>
                </a:solidFill>
                <a:latin typeface="Century Gothic"/>
                <a:cs typeface="Arial"/>
              </a:rPr>
              <a:t>TEF is driving </a:t>
            </a:r>
            <a:r>
              <a:rPr lang="en-US" sz="5400" b="1" spc="-150" dirty="0">
                <a:solidFill>
                  <a:srgbClr val="FF0000"/>
                </a:solidFill>
                <a:latin typeface="Century Gothic"/>
                <a:cs typeface="Arial"/>
              </a:rPr>
              <a:t>impact</a:t>
            </a:r>
            <a:r>
              <a:rPr lang="en-US" sz="5400" b="1" spc="-150" dirty="0">
                <a:solidFill>
                  <a:schemeClr val="bg1"/>
                </a:solidFill>
                <a:latin typeface="Century Gothic"/>
                <a:cs typeface="Arial"/>
              </a:rPr>
              <a:t>…</a:t>
            </a:r>
            <a:endParaRPr lang="en-US" sz="5400" b="1" i="0" u="none" strike="noStrike" kern="1200" cap="none" spc="-150" normalizeH="0" baseline="0" noProof="0" dirty="0">
              <a:ln>
                <a:noFill/>
              </a:ln>
              <a:solidFill>
                <a:schemeClr val="bg1"/>
              </a:solidFill>
              <a:effectLst/>
              <a:uLnTx/>
              <a:uFillTx/>
              <a:latin typeface="Century Gothic"/>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01A46-96EA-C579-AC26-EC7602890AE1}"/>
              </a:ext>
            </a:extLst>
          </p:cNvPr>
          <p:cNvSpPr>
            <a:spLocks noGrp="1"/>
          </p:cNvSpPr>
          <p:nvPr>
            <p:ph type="title" idx="4294967295"/>
          </p:nvPr>
        </p:nvSpPr>
        <p:spPr>
          <a:xfrm>
            <a:off x="2757453" y="1063625"/>
            <a:ext cx="6676568" cy="498475"/>
          </a:xfrm>
        </p:spPr>
        <p:txBody>
          <a:bodyPr>
            <a:noAutofit/>
          </a:bodyPr>
          <a:lstStyle/>
          <a:p>
            <a:r>
              <a:rPr lang="en-GB" sz="2900" b="1">
                <a:solidFill>
                  <a:srgbClr val="53565A"/>
                </a:solidFill>
                <a:latin typeface="+mj-lt"/>
              </a:rPr>
              <a:t>RESEARCH COLLABORATIONS </a:t>
            </a:r>
            <a:endParaRPr lang="en-US" sz="2900" b="1">
              <a:solidFill>
                <a:srgbClr val="53565A"/>
              </a:solidFill>
              <a:latin typeface="+mj-lt"/>
            </a:endParaRPr>
          </a:p>
        </p:txBody>
      </p:sp>
      <p:pic>
        <p:nvPicPr>
          <p:cNvPr id="1026" name="Picture 2" descr="Abdul Latif Jameel Poverty Action Lab - Wikipedia">
            <a:extLst>
              <a:ext uri="{FF2B5EF4-FFF2-40B4-BE49-F238E27FC236}">
                <a16:creationId xmlns:a16="http://schemas.microsoft.com/office/drawing/2014/main" id="{0C857BEE-A4E6-E532-60E6-6D9BF6512F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66" b="2411"/>
          <a:stretch/>
        </p:blipFill>
        <p:spPr bwMode="auto">
          <a:xfrm>
            <a:off x="8096013" y="3051144"/>
            <a:ext cx="2356946" cy="8178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anford University logo and symbol, meaning, history, PNG, brand">
            <a:extLst>
              <a:ext uri="{FF2B5EF4-FFF2-40B4-BE49-F238E27FC236}">
                <a16:creationId xmlns:a16="http://schemas.microsoft.com/office/drawing/2014/main" id="{55529767-384E-8E55-C307-B28C6B97F7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638" r="15504"/>
          <a:stretch/>
        </p:blipFill>
        <p:spPr bwMode="auto">
          <a:xfrm>
            <a:off x="4707319" y="1942136"/>
            <a:ext cx="2776836" cy="23975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arvard University - Wikipedia">
            <a:extLst>
              <a:ext uri="{FF2B5EF4-FFF2-40B4-BE49-F238E27FC236}">
                <a16:creationId xmlns:a16="http://schemas.microsoft.com/office/drawing/2014/main" id="{0222D077-D9F6-70AA-85F7-2913F290E1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3420" y="2074147"/>
            <a:ext cx="2027450" cy="19539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ownload University of Cambridge Logo in SVG Vector or PNG File Format -  Logo.wine">
            <a:extLst>
              <a:ext uri="{FF2B5EF4-FFF2-40B4-BE49-F238E27FC236}">
                <a16:creationId xmlns:a16="http://schemas.microsoft.com/office/drawing/2014/main" id="{1F83D8F1-CDAF-955E-7823-2BAA1DA745F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664" t="34412" r="5457" b="34909"/>
          <a:stretch/>
        </p:blipFill>
        <p:spPr bwMode="auto">
          <a:xfrm>
            <a:off x="8115119" y="2257182"/>
            <a:ext cx="2356946" cy="5669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hop | LBS Application Portal">
            <a:extLst>
              <a:ext uri="{FF2B5EF4-FFF2-40B4-BE49-F238E27FC236}">
                <a16:creationId xmlns:a16="http://schemas.microsoft.com/office/drawing/2014/main" id="{765A7AB9-058A-55F4-1296-99B032F641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8479" y="4687103"/>
            <a:ext cx="3538383" cy="12119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Bertha Centre for Social Innovation and Entrepreneurship | The Center  for Health Market Innovations">
            <a:extLst>
              <a:ext uri="{FF2B5EF4-FFF2-40B4-BE49-F238E27FC236}">
                <a16:creationId xmlns:a16="http://schemas.microsoft.com/office/drawing/2014/main" id="{7AE15A45-1835-1013-D0FA-E3E029E134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41730" y="4651315"/>
            <a:ext cx="3667125" cy="124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558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4" name="TextBox 3">
            <a:extLst>
              <a:ext uri="{FF2B5EF4-FFF2-40B4-BE49-F238E27FC236}">
                <a16:creationId xmlns:a16="http://schemas.microsoft.com/office/drawing/2014/main" id="{298D6DC1-DD96-2857-2AD6-05C466DC01F0}"/>
              </a:ext>
            </a:extLst>
          </p:cNvPr>
          <p:cNvSpPr txBox="1"/>
          <p:nvPr/>
        </p:nvSpPr>
        <p:spPr>
          <a:xfrm rot="16200000">
            <a:off x="-2384552" y="2080488"/>
            <a:ext cx="7157289"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0" b="1" i="0" u="none" strike="noStrike" kern="1200" cap="none" spc="0" normalizeH="0" baseline="0" noProof="0" dirty="0">
                <a:ln>
                  <a:noFill/>
                </a:ln>
                <a:solidFill>
                  <a:srgbClr val="FFFFFF">
                    <a:lumMod val="95000"/>
                  </a:srgbClr>
                </a:solidFill>
                <a:effectLst/>
                <a:uLnTx/>
                <a:uFillTx/>
                <a:latin typeface="Century Gothic" panose="020B0502020202020204" pitchFamily="34" charset="0"/>
                <a:ea typeface="+mn-ea"/>
                <a:cs typeface="Arial" panose="020B0604020202020204" pitchFamily="34" charset="0"/>
              </a:rPr>
              <a:t>TEF</a:t>
            </a:r>
          </a:p>
        </p:txBody>
      </p:sp>
      <p:pic>
        <p:nvPicPr>
          <p:cNvPr id="909" name="Google Shape;909;p102"/>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t="6577" b="20504"/>
          <a:stretch/>
        </p:blipFill>
        <p:spPr>
          <a:xfrm>
            <a:off x="5253038" y="1016000"/>
            <a:ext cx="1916113" cy="1936750"/>
          </a:xfrm>
          <a:prstGeom prst="rect">
            <a:avLst/>
          </a:prstGeom>
          <a:noFill/>
          <a:ln>
            <a:noFill/>
          </a:ln>
        </p:spPr>
      </p:pic>
      <p:sp>
        <p:nvSpPr>
          <p:cNvPr id="911" name="Google Shape;911;p102"/>
          <p:cNvSpPr txBox="1">
            <a:spLocks noGrp="1"/>
          </p:cNvSpPr>
          <p:nvPr>
            <p:ph type="title" idx="4294967295"/>
          </p:nvPr>
        </p:nvSpPr>
        <p:spPr>
          <a:xfrm rot="16200000">
            <a:off x="-763242" y="2674649"/>
            <a:ext cx="4775200" cy="1725613"/>
          </a:xfrm>
          <a:prstGeom prst="rect">
            <a:avLst/>
          </a:prstGeom>
          <a:noFill/>
          <a:ln>
            <a:noFill/>
          </a:ln>
        </p:spPr>
        <p:txBody>
          <a:bodyPr spcFirstLastPara="1" vert="horz" wrap="square" lIns="0" tIns="0" rIns="0" bIns="0" rtlCol="0" anchor="t" anchorCtr="0">
            <a:noAutofit/>
          </a:bodyPr>
          <a:lstStyle/>
          <a:p>
            <a:pPr algn="l">
              <a:buClr>
                <a:srgbClr val="E93324"/>
              </a:buClr>
              <a:buSzPts val="2400"/>
            </a:pPr>
            <a:r>
              <a:rPr lang="en" sz="4400" b="1" dirty="0">
                <a:solidFill>
                  <a:schemeClr val="accent1"/>
                </a:solidFill>
                <a:latin typeface="+mj-lt"/>
                <a:ea typeface="Mulish Black"/>
                <a:cs typeface="Mulish Black"/>
                <a:sym typeface="Mulish Black"/>
              </a:rPr>
              <a:t>Leadership </a:t>
            </a:r>
            <a:r>
              <a:rPr lang="en" sz="4400" b="1" dirty="0">
                <a:solidFill>
                  <a:srgbClr val="53565A"/>
                </a:solidFill>
                <a:latin typeface="+mj-lt"/>
                <a:ea typeface="Mulish Black"/>
                <a:cs typeface="Mulish Black"/>
                <a:sym typeface="Mulish Black"/>
              </a:rPr>
              <a:t>Team</a:t>
            </a:r>
            <a:endParaRPr lang="en-US" sz="4800" b="1" dirty="0">
              <a:solidFill>
                <a:srgbClr val="53565A"/>
              </a:solidFill>
              <a:latin typeface="+mj-lt"/>
              <a:ea typeface="Mulish Black"/>
              <a:cs typeface="Mulish Black"/>
            </a:endParaRPr>
          </a:p>
        </p:txBody>
      </p:sp>
      <p:pic>
        <p:nvPicPr>
          <p:cNvPr id="912" name="Google Shape;912;p102" descr="Picture Placeholder 3"/>
          <p:cNvPicPr preferRelativeResize="0"/>
          <p:nvPr/>
        </p:nvPicPr>
        <p:blipFill rotWithShape="1">
          <a:blip r:embed="rId5">
            <a:alphaModFix/>
            <a:extLst>
              <a:ext uri="{BEBA8EAE-BF5A-486C-A8C5-ECC9F3942E4B}">
                <a14:imgProps xmlns:a14="http://schemas.microsoft.com/office/drawing/2010/main">
                  <a14:imgLayer r:embed="rId6">
                    <a14:imgEffect>
                      <a14:saturation sat="0"/>
                    </a14:imgEffect>
                  </a14:imgLayer>
                </a14:imgProps>
              </a:ext>
            </a:extLst>
          </a:blip>
          <a:srcRect/>
          <a:stretch/>
        </p:blipFill>
        <p:spPr>
          <a:xfrm>
            <a:off x="7483475" y="1016000"/>
            <a:ext cx="1936750" cy="1936750"/>
          </a:xfrm>
          <a:prstGeom prst="rect">
            <a:avLst/>
          </a:prstGeom>
          <a:noFill/>
          <a:ln>
            <a:noFill/>
          </a:ln>
        </p:spPr>
      </p:pic>
      <p:pic>
        <p:nvPicPr>
          <p:cNvPr id="915" name="Google Shape;915;p102" descr="Picture Placeholder 8"/>
          <p:cNvPicPr preferRelativeResize="0"/>
          <p:nvPr/>
        </p:nvPicPr>
        <p:blipFill rotWithShape="1">
          <a:blip r:embed="rId7">
            <a:alphaModFix/>
            <a:extLst>
              <a:ext uri="{BEBA8EAE-BF5A-486C-A8C5-ECC9F3942E4B}">
                <a14:imgProps xmlns:a14="http://schemas.microsoft.com/office/drawing/2010/main">
                  <a14:imgLayer r:embed="rId8">
                    <a14:imgEffect>
                      <a14:saturation sat="0"/>
                    </a14:imgEffect>
                  </a14:imgLayer>
                </a14:imgProps>
              </a:ext>
            </a:extLst>
          </a:blip>
          <a:srcRect/>
          <a:stretch/>
        </p:blipFill>
        <p:spPr>
          <a:xfrm flipH="1">
            <a:off x="5289550" y="3665538"/>
            <a:ext cx="1879600" cy="1936750"/>
          </a:xfrm>
          <a:prstGeom prst="rect">
            <a:avLst/>
          </a:prstGeom>
          <a:noFill/>
          <a:ln>
            <a:noFill/>
          </a:ln>
        </p:spPr>
      </p:pic>
      <p:pic>
        <p:nvPicPr>
          <p:cNvPr id="916" name="Google Shape;916;p102"/>
          <p:cNvPicPr preferRelativeResize="0"/>
          <p:nvPr/>
        </p:nvPicPr>
        <p:blipFill rotWithShape="1">
          <a:blip r:embed="rId9">
            <a:extLst>
              <a:ext uri="{BEBA8EAE-BF5A-486C-A8C5-ECC9F3942E4B}">
                <a14:imgProps xmlns:a14="http://schemas.microsoft.com/office/drawing/2010/main">
                  <a14:imgLayer r:embed="rId10">
                    <a14:imgEffect>
                      <a14:saturation sat="0"/>
                    </a14:imgEffect>
                  </a14:imgLayer>
                </a14:imgProps>
              </a:ext>
            </a:extLst>
          </a:blip>
          <a:srcRect t="1855" b="1855"/>
          <a:stretch/>
        </p:blipFill>
        <p:spPr>
          <a:xfrm>
            <a:off x="2927350" y="1016000"/>
            <a:ext cx="2011363" cy="1936750"/>
          </a:xfrm>
          <a:prstGeom prst="rect">
            <a:avLst/>
          </a:prstGeom>
          <a:noFill/>
          <a:ln>
            <a:noFill/>
          </a:ln>
        </p:spPr>
      </p:pic>
      <p:sp>
        <p:nvSpPr>
          <p:cNvPr id="917" name="Google Shape;917;p102"/>
          <p:cNvSpPr txBox="1"/>
          <p:nvPr/>
        </p:nvSpPr>
        <p:spPr>
          <a:xfrm>
            <a:off x="2755055" y="2906553"/>
            <a:ext cx="2366182" cy="630902"/>
          </a:xfrm>
          <a:prstGeom prst="rect">
            <a:avLst/>
          </a:prstGeom>
          <a:noFill/>
          <a:ln>
            <a:noFill/>
          </a:ln>
        </p:spPr>
        <p:txBody>
          <a:bodyPr spcFirstLastPara="1" wrap="square" lIns="121900" tIns="121900" rIns="121900" bIns="121900" anchor="t" anchorCtr="0">
            <a:spAutoFit/>
          </a:bodyPr>
          <a:lstStyle/>
          <a:p>
            <a:pPr algn="ctr" defTabSz="914400">
              <a:defRPr/>
            </a:pPr>
            <a:r>
              <a:rPr kumimoji="0" lang="en-GB" sz="1300" b="1" i="0" u="none" strike="noStrike" kern="1200" cap="none" spc="0" normalizeH="0" baseline="0" noProof="0">
                <a:ln>
                  <a:noFill/>
                </a:ln>
                <a:solidFill>
                  <a:srgbClr val="53565A"/>
                </a:solidFill>
                <a:effectLst/>
                <a:uLnTx/>
                <a:uFillTx/>
                <a:latin typeface="Century Gothic" panose="020F0302020204030204"/>
                <a:ea typeface="Mulish ExtraBold"/>
                <a:cs typeface="Mulish ExtraBold"/>
                <a:sym typeface="Mulish ExtraBold"/>
              </a:rPr>
              <a:t>TONY O. ELUMELU,</a:t>
            </a:r>
            <a:r>
              <a:rPr lang="en-GB" sz="1300" b="1">
                <a:solidFill>
                  <a:srgbClr val="53565A"/>
                </a:solidFill>
                <a:latin typeface="Century Gothic" panose="020F0302020204030204"/>
                <a:ea typeface="Mulish ExtraBold"/>
                <a:cs typeface="Mulish ExtraBold"/>
                <a:sym typeface="Mulish ExtraBold"/>
              </a:rPr>
              <a:t> </a:t>
            </a:r>
            <a:r>
              <a:rPr kumimoji="0" lang="en-GB" sz="1100" b="1" i="0" u="none" strike="noStrike" kern="1200" cap="none" spc="0" normalizeH="0" baseline="0" noProof="0">
                <a:ln>
                  <a:noFill/>
                </a:ln>
                <a:solidFill>
                  <a:srgbClr val="53565A"/>
                </a:solidFill>
                <a:effectLst/>
                <a:uLnTx/>
                <a:uFillTx/>
                <a:latin typeface="Century Gothic" panose="020F0302020204030204"/>
                <a:ea typeface="Mulish ExtraBold"/>
                <a:cs typeface="Mulish ExtraBold"/>
                <a:sym typeface="Mulish ExtraBold"/>
              </a:rPr>
              <a:t>CFR</a:t>
            </a:r>
            <a:r>
              <a:rPr lang="en-GB" sz="1100" b="1">
                <a:solidFill>
                  <a:srgbClr val="53565A"/>
                </a:solidFill>
                <a:latin typeface="Century Gothic" panose="020F0302020204030204"/>
                <a:ea typeface="Mulish ExtraBold"/>
                <a:cs typeface="Mulish ExtraBold"/>
                <a:sym typeface="Mulish ExtraBold"/>
              </a:rPr>
              <a:t> </a:t>
            </a:r>
            <a:endParaRPr kumimoji="0" lang="en-GB" sz="1100" b="1" i="0" u="none" strike="noStrike" kern="1200" cap="none" spc="0" normalizeH="0" baseline="0" noProof="0">
              <a:ln>
                <a:noFill/>
              </a:ln>
              <a:solidFill>
                <a:srgbClr val="53565A"/>
              </a:solidFill>
              <a:effectLst/>
              <a:uLnTx/>
              <a:uFillTx/>
              <a:latin typeface="Century Gothic" panose="020F0302020204030204"/>
              <a:ea typeface="Mulish ExtraBold"/>
              <a:cs typeface="Mulish ExtraBold"/>
              <a:sym typeface="Mulish ExtraBold"/>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53565A"/>
                </a:solidFill>
                <a:effectLst/>
                <a:uLnTx/>
                <a:uFillTx/>
                <a:latin typeface="Century Gothic" panose="020F0302020204030204"/>
                <a:ea typeface="Mulish Light"/>
                <a:cs typeface="Mulish Light"/>
                <a:sym typeface="Mulish Light"/>
              </a:rPr>
              <a:t>FOUNDER</a:t>
            </a:r>
            <a:endParaRPr kumimoji="0" lang="en-GB" sz="1100" b="0" i="0" u="none" strike="noStrike" kern="1200" cap="none" spc="0" normalizeH="0" baseline="0" noProof="0">
              <a:ln>
                <a:noFill/>
              </a:ln>
              <a:solidFill>
                <a:srgbClr val="53565A"/>
              </a:solidFill>
              <a:effectLst/>
              <a:uLnTx/>
              <a:uFillTx/>
              <a:latin typeface="Century Gothic" panose="020F0302020204030204"/>
              <a:ea typeface="Mulish"/>
              <a:cs typeface="Mulish"/>
              <a:sym typeface="Mulish"/>
            </a:endParaRPr>
          </a:p>
        </p:txBody>
      </p:sp>
      <p:sp>
        <p:nvSpPr>
          <p:cNvPr id="919" name="Google Shape;919;p102"/>
          <p:cNvSpPr txBox="1"/>
          <p:nvPr/>
        </p:nvSpPr>
        <p:spPr>
          <a:xfrm>
            <a:off x="5073833" y="2899432"/>
            <a:ext cx="2081322" cy="630902"/>
          </a:xfrm>
          <a:prstGeom prst="rect">
            <a:avLst/>
          </a:prstGeom>
          <a:noFill/>
          <a:ln>
            <a:noFill/>
          </a:ln>
        </p:spPr>
        <p:txBody>
          <a:bodyPr spcFirstLastPara="1" wrap="square" lIns="121900" tIns="121900" rIns="121900" bIns="121900" anchor="t" anchorCtr="0">
            <a:spAutoFit/>
          </a:bodyPr>
          <a:lstStyle/>
          <a:p>
            <a:pPr algn="ctr" defTabSz="914400">
              <a:defRPr/>
            </a:pPr>
            <a:r>
              <a:rPr kumimoji="0" lang="en-GB" sz="1300" b="1" i="0" u="none" strike="noStrike" kern="1200" cap="none" spc="0" normalizeH="0" baseline="0" noProof="0">
                <a:ln>
                  <a:noFill/>
                </a:ln>
                <a:solidFill>
                  <a:srgbClr val="53565A"/>
                </a:solidFill>
                <a:effectLst/>
                <a:uLnTx/>
                <a:uFillTx/>
                <a:latin typeface="Century Gothic" panose="020F0302020204030204"/>
                <a:ea typeface="Mulish ExtraBold"/>
                <a:cs typeface="Mulish ExtraBold"/>
                <a:sym typeface="Mulish ExtraBold"/>
              </a:rPr>
              <a:t>DR </a:t>
            </a:r>
            <a:r>
              <a:rPr lang="en-GB" sz="1300" b="1">
                <a:solidFill>
                  <a:srgbClr val="53565A"/>
                </a:solidFill>
                <a:latin typeface="Century Gothic" panose="020F0302020204030204"/>
                <a:ea typeface="Mulish ExtraBold"/>
                <a:cs typeface="Mulish ExtraBold"/>
                <a:sym typeface="Mulish ExtraBold"/>
              </a:rPr>
              <a:t>AWELE V. </a:t>
            </a:r>
            <a:r>
              <a:rPr kumimoji="0" lang="en-GB" sz="1300" b="1" i="0" u="none" strike="noStrike" kern="1200" cap="none" spc="0" normalizeH="0" baseline="0" noProof="0">
                <a:ln>
                  <a:noFill/>
                </a:ln>
                <a:solidFill>
                  <a:srgbClr val="53565A"/>
                </a:solidFill>
                <a:effectLst/>
                <a:uLnTx/>
                <a:uFillTx/>
                <a:latin typeface="Century Gothic" panose="020F0302020204030204"/>
                <a:ea typeface="Mulish ExtraBold"/>
                <a:cs typeface="Mulish ExtraBold"/>
                <a:sym typeface="Mulish ExtraBold"/>
              </a:rPr>
              <a:t>ELUMELU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53565A"/>
                </a:solidFill>
                <a:effectLst/>
                <a:uLnTx/>
                <a:uFillTx/>
                <a:latin typeface="Century Gothic" panose="020F0302020204030204"/>
                <a:ea typeface="Mulish"/>
                <a:cs typeface="Mulish"/>
                <a:sym typeface="Mulish"/>
              </a:rPr>
              <a:t>CO-</a:t>
            </a:r>
            <a:r>
              <a:rPr kumimoji="0" lang="en-GB" sz="1100" b="0" i="0" u="none" strike="noStrike" kern="1200" cap="none" spc="0" normalizeH="0" baseline="0" noProof="0">
                <a:ln>
                  <a:noFill/>
                </a:ln>
                <a:solidFill>
                  <a:srgbClr val="53565A"/>
                </a:solidFill>
                <a:effectLst/>
                <a:uLnTx/>
                <a:uFillTx/>
                <a:latin typeface="Century Gothic" panose="020F0302020204030204"/>
                <a:ea typeface="Mulish Light"/>
                <a:cs typeface="Mulish Light"/>
                <a:sym typeface="Mulish Light"/>
              </a:rPr>
              <a:t>FOUNDER</a:t>
            </a:r>
            <a:endParaRPr kumimoji="0" lang="en-GB" sz="1100" b="0" i="0" u="none" strike="noStrike" kern="1200" cap="none" spc="0" normalizeH="0" baseline="0" noProof="0">
              <a:ln>
                <a:noFill/>
              </a:ln>
              <a:solidFill>
                <a:srgbClr val="53565A"/>
              </a:solidFill>
              <a:effectLst/>
              <a:uLnTx/>
              <a:uFillTx/>
              <a:latin typeface="Century Gothic" panose="020F0302020204030204"/>
              <a:ea typeface="Mulish"/>
              <a:cs typeface="Mulish"/>
              <a:sym typeface="Mulish"/>
            </a:endParaRPr>
          </a:p>
        </p:txBody>
      </p:sp>
      <p:sp>
        <p:nvSpPr>
          <p:cNvPr id="920" name="Google Shape;920;p102"/>
          <p:cNvSpPr txBox="1"/>
          <p:nvPr/>
        </p:nvSpPr>
        <p:spPr>
          <a:xfrm>
            <a:off x="7356538" y="2899432"/>
            <a:ext cx="2220800" cy="635968"/>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srgbClr val="53565A"/>
                </a:solidFill>
                <a:effectLst/>
                <a:uLnTx/>
                <a:uFillTx/>
                <a:latin typeface="Century Gothic" panose="020F0302020204030204"/>
                <a:ea typeface="Mulish ExtraBold"/>
                <a:cs typeface="Mulish ExtraBold"/>
                <a:sym typeface="Mulish ExtraBold"/>
              </a:rPr>
              <a:t>ALEXANDER TROTTER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53565A"/>
                </a:solidFill>
                <a:effectLst/>
                <a:uLnTx/>
                <a:uFillTx/>
                <a:latin typeface="Century Gothic" panose="020F0302020204030204"/>
                <a:ea typeface="Mulish Light"/>
                <a:cs typeface="Mulish Light"/>
                <a:sym typeface="Mulish Light"/>
              </a:rPr>
              <a:t>TRUSTEE</a:t>
            </a:r>
            <a:endParaRPr kumimoji="0" lang="en-GB" sz="1100" b="0" i="0" u="none" strike="noStrike" kern="1200" cap="none" spc="0" normalizeH="0" baseline="0" noProof="0">
              <a:ln>
                <a:noFill/>
              </a:ln>
              <a:solidFill>
                <a:srgbClr val="53565A"/>
              </a:solidFill>
              <a:effectLst/>
              <a:uLnTx/>
              <a:uFillTx/>
              <a:latin typeface="Century Gothic" panose="020F0302020204030204"/>
              <a:ea typeface="Mulish"/>
              <a:cs typeface="Mulish"/>
              <a:sym typeface="Mulish"/>
            </a:endParaRPr>
          </a:p>
        </p:txBody>
      </p:sp>
      <p:sp>
        <p:nvSpPr>
          <p:cNvPr id="922" name="Google Shape;922;p102"/>
          <p:cNvSpPr txBox="1"/>
          <p:nvPr/>
        </p:nvSpPr>
        <p:spPr>
          <a:xfrm>
            <a:off x="2573312" y="5682066"/>
            <a:ext cx="2499200" cy="635968"/>
          </a:xfrm>
          <a:prstGeom prst="rect">
            <a:avLst/>
          </a:prstGeom>
          <a:noFill/>
          <a:ln>
            <a:noFill/>
          </a:ln>
        </p:spPr>
        <p:txBody>
          <a:bodyPr spcFirstLastPara="1" wrap="square" lIns="121900" tIns="121900" rIns="121900" bIns="121900" anchor="t" anchorCtr="0">
            <a:spAutoFit/>
          </a:bodyPr>
          <a:lstStyle/>
          <a:p>
            <a:pPr algn="ctr" defTabSz="914400">
              <a:defRPr/>
            </a:pPr>
            <a:r>
              <a:rPr kumimoji="0" lang="en-GB" sz="1300" b="1" i="0" u="none" strike="noStrike" kern="1200" cap="none" spc="0" normalizeH="0" baseline="0" noProof="0" dirty="0">
                <a:ln>
                  <a:noFill/>
                </a:ln>
                <a:solidFill>
                  <a:srgbClr val="53565A"/>
                </a:solidFill>
                <a:effectLst/>
                <a:uLnTx/>
                <a:uFillTx/>
                <a:latin typeface="Century Gothic" panose="020F0302020204030204"/>
                <a:ea typeface="Mulish ExtraBold"/>
                <a:cs typeface="Mulish ExtraBold"/>
                <a:sym typeface="Mulish ExtraBold"/>
              </a:rPr>
              <a:t>LIONEL ZINZOU</a:t>
            </a:r>
            <a:endParaRPr kumimoji="0" lang="en-GB" sz="1333" b="0" i="0" u="none" strike="noStrike" kern="1200" cap="none" spc="0" normalizeH="0" baseline="0" noProof="0" dirty="0">
              <a:ln>
                <a:noFill/>
              </a:ln>
              <a:solidFill>
                <a:srgbClr val="53565A"/>
              </a:solidFill>
              <a:effectLst/>
              <a:uLnTx/>
              <a:uFillTx/>
              <a:latin typeface="Century Gothic" panose="020F0302020204030204"/>
              <a:ea typeface="Mulish ExtraBold"/>
              <a:cs typeface="Mulish ExtraBold"/>
              <a:sym typeface="Mulish ExtraBold"/>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solidFill>
                  <a:srgbClr val="53565A"/>
                </a:solidFill>
                <a:latin typeface="Century Gothic" panose="020F0302020204030204"/>
                <a:ea typeface="Mulish"/>
                <a:cs typeface="Mulish"/>
                <a:sym typeface="Mulish Light"/>
              </a:rPr>
              <a:t>ADVISORY BOARD MEMBER</a:t>
            </a:r>
            <a:endParaRPr lang="en-GB" sz="1100" b="0" i="0" u="none" strike="noStrike" kern="1200" cap="none" spc="0" normalizeH="0" baseline="0" noProof="0" dirty="0">
              <a:ln>
                <a:noFill/>
              </a:ln>
              <a:solidFill>
                <a:srgbClr val="53565A"/>
              </a:solidFill>
              <a:effectLst/>
              <a:uLnTx/>
              <a:uFillTx/>
              <a:latin typeface="Century Gothic" panose="020F0302020204030204"/>
              <a:ea typeface="Mulish"/>
              <a:cs typeface="Mulish"/>
            </a:endParaRPr>
          </a:p>
        </p:txBody>
      </p:sp>
      <p:sp>
        <p:nvSpPr>
          <p:cNvPr id="923" name="Google Shape;923;p102"/>
          <p:cNvSpPr txBox="1"/>
          <p:nvPr/>
        </p:nvSpPr>
        <p:spPr>
          <a:xfrm>
            <a:off x="4914230" y="5682066"/>
            <a:ext cx="2323600" cy="635968"/>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srgbClr val="53565A"/>
                </a:solidFill>
                <a:effectLst/>
                <a:uLnTx/>
                <a:uFillTx/>
                <a:latin typeface="Century Gothic" panose="020F0302020204030204"/>
                <a:ea typeface="Mulish ExtraBold"/>
                <a:cs typeface="Mulish ExtraBold"/>
                <a:sym typeface="Mulish ExtraBold"/>
              </a:rPr>
              <a:t>FATOU ASSAH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53565A"/>
                </a:solidFill>
                <a:effectLst/>
                <a:uLnTx/>
                <a:uFillTx/>
                <a:latin typeface="Century Gothic" panose="020F0302020204030204"/>
                <a:ea typeface="Mulish"/>
                <a:cs typeface="Mulish"/>
                <a:sym typeface="Mulish"/>
              </a:rPr>
              <a:t>ADVISORY BOARD MEMBER</a:t>
            </a:r>
            <a:endParaRPr lang="en-GB" sz="1100" b="0" i="0" u="none" strike="noStrike" kern="1200" cap="none" spc="0" normalizeH="0" baseline="0" noProof="0">
              <a:ln>
                <a:noFill/>
              </a:ln>
              <a:solidFill>
                <a:srgbClr val="53565A"/>
              </a:solidFill>
              <a:effectLst/>
              <a:uLnTx/>
              <a:uFillTx/>
              <a:latin typeface="Century Gothic" panose="020F0302020204030204"/>
              <a:ea typeface="Mulish"/>
              <a:cs typeface="Mulish"/>
            </a:endParaRPr>
          </a:p>
        </p:txBody>
      </p:sp>
      <p:sp>
        <p:nvSpPr>
          <p:cNvPr id="924" name="Google Shape;924;p102"/>
          <p:cNvSpPr txBox="1"/>
          <p:nvPr/>
        </p:nvSpPr>
        <p:spPr>
          <a:xfrm>
            <a:off x="7161680" y="5682066"/>
            <a:ext cx="2682800" cy="635968"/>
          </a:xfrm>
          <a:prstGeom prst="rect">
            <a:avLst/>
          </a:prstGeom>
          <a:noFill/>
          <a:ln>
            <a:noFill/>
          </a:ln>
        </p:spPr>
        <p:txBody>
          <a:bodyPr spcFirstLastPara="1" wrap="square" lIns="121900" tIns="121900" rIns="121900" bIns="121900" anchor="t" anchorCtr="0">
            <a:spAutoFit/>
          </a:bodyPr>
          <a:lstStyle/>
          <a:p>
            <a:pPr algn="ctr" defTabSz="914400">
              <a:defRPr/>
            </a:pPr>
            <a:r>
              <a:rPr lang="en-GB" sz="1300" b="1" dirty="0">
                <a:solidFill>
                  <a:srgbClr val="53565A"/>
                </a:solidFill>
                <a:latin typeface="Century Gothic" panose="020F0302020204030204"/>
                <a:ea typeface="Mulish ExtraBold"/>
                <a:cs typeface="Mulish ExtraBold"/>
                <a:sym typeface="Mulish ExtraBold"/>
              </a:rPr>
              <a:t>SOMACHI CHRIS ASOLUKA</a:t>
            </a:r>
            <a:endParaRPr kumimoji="0" lang="en-GB" sz="1333" b="0" i="0" u="none" strike="noStrike" kern="1200" cap="none" spc="0" normalizeH="0" baseline="0" noProof="0" dirty="0">
              <a:ln>
                <a:noFill/>
              </a:ln>
              <a:solidFill>
                <a:srgbClr val="53565A"/>
              </a:solidFill>
              <a:effectLst/>
              <a:uLnTx/>
              <a:uFillTx/>
              <a:latin typeface="Century Gothic" panose="020F0302020204030204"/>
              <a:ea typeface="Mulish ExtraBold"/>
              <a:cs typeface="Mulish ExtraBold"/>
              <a:sym typeface="Mulish ExtraBold"/>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dirty="0">
                <a:solidFill>
                  <a:srgbClr val="53565A"/>
                </a:solidFill>
                <a:latin typeface="Century Gothic" panose="020F0302020204030204"/>
                <a:ea typeface="Mulish Light"/>
                <a:cs typeface="Mulish Light"/>
                <a:sym typeface="Mulish Medium"/>
              </a:rPr>
              <a:t>CEO</a:t>
            </a:r>
            <a:endParaRPr lang="en-GB" sz="1100" b="0" i="0" u="none" strike="noStrike" kern="1200" cap="none" spc="0" normalizeH="0" baseline="0" noProof="0" dirty="0">
              <a:ln>
                <a:noFill/>
              </a:ln>
              <a:solidFill>
                <a:srgbClr val="53565A"/>
              </a:solidFill>
              <a:effectLst/>
              <a:uLnTx/>
              <a:uFillTx/>
              <a:latin typeface="Century Gothic" panose="020F0302020204030204"/>
              <a:ea typeface="Mulish"/>
              <a:cs typeface="Mulish"/>
            </a:endParaRPr>
          </a:p>
        </p:txBody>
      </p:sp>
      <p:pic>
        <p:nvPicPr>
          <p:cNvPr id="2" name="Picture 1">
            <a:extLst>
              <a:ext uri="{FF2B5EF4-FFF2-40B4-BE49-F238E27FC236}">
                <a16:creationId xmlns:a16="http://schemas.microsoft.com/office/drawing/2014/main" id="{5D6D670E-A239-35C7-FCE2-55BAECC4D00A}"/>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l="25354" t="17772" r="43720" b="61754"/>
          <a:stretch/>
        </p:blipFill>
        <p:spPr>
          <a:xfrm flipH="1">
            <a:off x="7483475" y="3665538"/>
            <a:ext cx="1950746" cy="1936750"/>
          </a:xfrm>
          <a:prstGeom prst="rect">
            <a:avLst/>
          </a:prstGeom>
        </p:spPr>
      </p:pic>
      <p:pic>
        <p:nvPicPr>
          <p:cNvPr id="3" name="object 9">
            <a:extLst>
              <a:ext uri="{FF2B5EF4-FFF2-40B4-BE49-F238E27FC236}">
                <a16:creationId xmlns:a16="http://schemas.microsoft.com/office/drawing/2014/main" id="{DB486EFC-E85F-9B2C-A53B-D79C8B6EF343}"/>
              </a:ext>
            </a:extLst>
          </p:cNvPr>
          <p:cNvPicPr/>
          <p:nvPr/>
        </p:nvPicPr>
        <p:blipFill>
          <a:blip r:embed="rId13" cstate="print"/>
          <a:stretch>
            <a:fillRect/>
          </a:stretch>
        </p:blipFill>
        <p:spPr>
          <a:xfrm>
            <a:off x="2966529" y="3665539"/>
            <a:ext cx="1879600" cy="18868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2" presetClass="entr" presetSubtype="1" fill="hold" grpId="1"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112"/>
          <p:cNvSpPr txBox="1">
            <a:spLocks noGrp="1"/>
          </p:cNvSpPr>
          <p:nvPr>
            <p:ph type="sldNum" idx="12"/>
          </p:nvPr>
        </p:nvSpPr>
        <p:spPr>
          <a:xfrm>
            <a:off x="362967" y="6582601"/>
            <a:ext cx="197600" cy="164212"/>
          </a:xfrm>
          <a:prstGeom prst="rect">
            <a:avLst/>
          </a:prstGeom>
          <a:noFill/>
          <a:ln>
            <a:noFill/>
          </a:ln>
        </p:spPr>
        <p:txBody>
          <a:bodyPr spcFirstLastPara="1" wrap="square" lIns="0" tIns="0" rIns="0" bIns="0" anchor="t" anchorCtr="0">
            <a:spAutoFit/>
          </a:bodyPr>
          <a:lstStyle/>
          <a:p>
            <a:fld id="{00000000-1234-1234-1234-123412341234}" type="slidenum">
              <a:rPr lang="en"/>
              <a:pPr/>
              <a:t>22</a:t>
            </a:fld>
            <a:endParaRPr/>
          </a:p>
        </p:txBody>
      </p:sp>
      <p:sp>
        <p:nvSpPr>
          <p:cNvPr id="1107" name="Google Shape;1107;p112"/>
          <p:cNvSpPr txBox="1">
            <a:spLocks noGrp="1"/>
          </p:cNvSpPr>
          <p:nvPr>
            <p:ph type="title"/>
          </p:nvPr>
        </p:nvSpPr>
        <p:spPr>
          <a:xfrm>
            <a:off x="489867" y="846369"/>
            <a:ext cx="5368400" cy="632400"/>
          </a:xfrm>
          <a:prstGeom prst="rect">
            <a:avLst/>
          </a:prstGeom>
          <a:noFill/>
          <a:ln>
            <a:noFill/>
          </a:ln>
        </p:spPr>
        <p:txBody>
          <a:bodyPr spcFirstLastPara="1" wrap="square" lIns="0" tIns="0" rIns="0" bIns="0" anchor="t" anchorCtr="0">
            <a:noAutofit/>
          </a:bodyPr>
          <a:lstStyle/>
          <a:p>
            <a:pPr>
              <a:lnSpc>
                <a:spcPct val="100000"/>
              </a:lnSpc>
              <a:buClr>
                <a:srgbClr val="000000"/>
              </a:buClr>
              <a:buSzPts val="2400"/>
            </a:pPr>
            <a:r>
              <a:rPr lang="en" sz="2800" dirty="0">
                <a:solidFill>
                  <a:srgbClr val="53565A"/>
                </a:solidFill>
                <a:latin typeface="Century Gothic" panose="020B0502020202020204" pitchFamily="34" charset="0"/>
                <a:ea typeface="Mulish Black"/>
                <a:cs typeface="Mulish Black"/>
                <a:sym typeface="Mulish Black"/>
              </a:rPr>
              <a:t>Over the next 10 years…</a:t>
            </a:r>
            <a:endParaRPr sz="2400" dirty="0">
              <a:latin typeface="Century Gothic" panose="020B0502020202020204" pitchFamily="34" charset="0"/>
              <a:ea typeface="Mulish Black"/>
              <a:cs typeface="Mulish Black"/>
              <a:sym typeface="Mulish Black"/>
            </a:endParaRPr>
          </a:p>
        </p:txBody>
      </p:sp>
      <p:sp>
        <p:nvSpPr>
          <p:cNvPr id="1108" name="Google Shape;1108;p112"/>
          <p:cNvSpPr txBox="1"/>
          <p:nvPr/>
        </p:nvSpPr>
        <p:spPr>
          <a:xfrm>
            <a:off x="4919408" y="1561267"/>
            <a:ext cx="6662000" cy="4771265"/>
          </a:xfrm>
          <a:prstGeom prst="rect">
            <a:avLst/>
          </a:prstGeom>
          <a:noFill/>
          <a:ln>
            <a:noFill/>
          </a:ln>
        </p:spPr>
        <p:txBody>
          <a:bodyPr spcFirstLastPara="1" wrap="square" lIns="45700" tIns="45700" rIns="45700" bIns="45700" anchor="t" anchorCtr="0">
            <a:noAutofit/>
          </a:bodyPr>
          <a:lstStyle/>
          <a:p>
            <a:pPr algn="just">
              <a:buClr>
                <a:srgbClr val="53565A"/>
              </a:buClr>
              <a:buSzPts val="1200"/>
            </a:pPr>
            <a:r>
              <a:rPr lang="en-GB" sz="1600" dirty="0">
                <a:solidFill>
                  <a:srgbClr val="53565A"/>
                </a:solidFill>
                <a:latin typeface="Century Gothic" panose="020B0502020202020204" pitchFamily="34" charset="0"/>
                <a:ea typeface="Mulish"/>
                <a:cs typeface="Mulish"/>
                <a:sym typeface="Mulish"/>
              </a:rPr>
              <a:t>In March 2023, </a:t>
            </a:r>
            <a:r>
              <a:rPr lang="en-US" sz="1600" dirty="0">
                <a:solidFill>
                  <a:srgbClr val="53565A"/>
                </a:solidFill>
                <a:latin typeface="Century Gothic" panose="020B0502020202020204" pitchFamily="34" charset="0"/>
                <a:ea typeface="Mulish"/>
                <a:cs typeface="Mulish"/>
                <a:sym typeface="Mulish"/>
              </a:rPr>
              <a:t>the Tony Elumelu Foundation announced its $500 million Coalition for African Entrepreneurs to support 100,000 young African entrepreneurs, by 2033, focusing on fragile states, women’s entrepreneurship, and green entrepreneurship. </a:t>
            </a:r>
          </a:p>
          <a:p>
            <a:pPr algn="just">
              <a:buClr>
                <a:srgbClr val="53565A"/>
              </a:buClr>
              <a:buSzPts val="1200"/>
            </a:pPr>
            <a:endParaRPr lang="en-US" sz="1600" dirty="0">
              <a:solidFill>
                <a:srgbClr val="53565A"/>
              </a:solidFill>
              <a:latin typeface="Century Gothic" panose="020B0502020202020204" pitchFamily="34" charset="0"/>
              <a:ea typeface="Mulish"/>
              <a:cs typeface="Mulish"/>
              <a:sym typeface="Mulish"/>
            </a:endParaRPr>
          </a:p>
          <a:p>
            <a:pPr algn="just">
              <a:buClr>
                <a:srgbClr val="53565A"/>
              </a:buClr>
              <a:buSzPts val="1200"/>
            </a:pPr>
            <a:endParaRPr lang="en-US" sz="1600" dirty="0">
              <a:solidFill>
                <a:srgbClr val="53565A"/>
              </a:solidFill>
              <a:latin typeface="Century Gothic" panose="020B0502020202020204" pitchFamily="34" charset="0"/>
              <a:ea typeface="Mulish"/>
              <a:cs typeface="Mulish"/>
              <a:sym typeface="Mulish"/>
            </a:endParaRPr>
          </a:p>
          <a:p>
            <a:pPr algn="just">
              <a:buClr>
                <a:srgbClr val="53565A"/>
              </a:buClr>
              <a:buSzPts val="1200"/>
            </a:pPr>
            <a:r>
              <a:rPr lang="en-US" sz="1600" dirty="0">
                <a:solidFill>
                  <a:srgbClr val="53565A"/>
                </a:solidFill>
                <a:latin typeface="Century Gothic" panose="020B0502020202020204" pitchFamily="34" charset="0"/>
                <a:ea typeface="Mulish"/>
                <a:cs typeface="Mulish"/>
                <a:sym typeface="Mulish"/>
              </a:rPr>
              <a:t>This Coalition is open to development agencies, the private sector, philanthropic </a:t>
            </a:r>
            <a:r>
              <a:rPr lang="en-US" sz="1600" dirty="0" err="1">
                <a:solidFill>
                  <a:srgbClr val="53565A"/>
                </a:solidFill>
                <a:latin typeface="Century Gothic" panose="020B0502020202020204" pitchFamily="34" charset="0"/>
                <a:ea typeface="Mulish"/>
                <a:cs typeface="Mulish"/>
                <a:sym typeface="Mulish"/>
              </a:rPr>
              <a:t>organisations</a:t>
            </a:r>
            <a:r>
              <a:rPr lang="en-US" sz="1600" dirty="0">
                <a:solidFill>
                  <a:srgbClr val="53565A"/>
                </a:solidFill>
                <a:latin typeface="Century Gothic" panose="020B0502020202020204" pitchFamily="34" charset="0"/>
                <a:ea typeface="Mulish"/>
                <a:cs typeface="Mulish"/>
                <a:sym typeface="Mulish"/>
              </a:rPr>
              <a:t>, and governments, to collaborate in empowering Africa’s next generation.</a:t>
            </a:r>
          </a:p>
          <a:p>
            <a:pPr algn="just">
              <a:buClr>
                <a:srgbClr val="53565A"/>
              </a:buClr>
              <a:buSzPts val="1200"/>
            </a:pPr>
            <a:endParaRPr lang="en-US" sz="1600" dirty="0">
              <a:solidFill>
                <a:srgbClr val="53565A"/>
              </a:solidFill>
              <a:latin typeface="Century Gothic" panose="020B0502020202020204" pitchFamily="34" charset="0"/>
              <a:ea typeface="Mulish"/>
              <a:cs typeface="Mulish"/>
              <a:sym typeface="Mulish"/>
            </a:endParaRPr>
          </a:p>
          <a:p>
            <a:pPr algn="just">
              <a:buClr>
                <a:srgbClr val="53565A"/>
              </a:buClr>
              <a:buSzPts val="1200"/>
            </a:pPr>
            <a:endParaRPr lang="en-US" sz="1600" dirty="0">
              <a:solidFill>
                <a:srgbClr val="53565A"/>
              </a:solidFill>
              <a:latin typeface="Century Gothic" panose="020B0502020202020204" pitchFamily="34" charset="0"/>
              <a:ea typeface="Mulish"/>
              <a:cs typeface="Mulish"/>
              <a:sym typeface="Mulish"/>
            </a:endParaRPr>
          </a:p>
          <a:p>
            <a:pPr algn="just">
              <a:buClr>
                <a:srgbClr val="53565A"/>
              </a:buClr>
              <a:buSzPts val="1200"/>
            </a:pPr>
            <a:r>
              <a:rPr lang="en-US" sz="1600" dirty="0">
                <a:solidFill>
                  <a:srgbClr val="53565A"/>
                </a:solidFill>
                <a:latin typeface="Century Gothic" panose="020B0502020202020204" pitchFamily="34" charset="0"/>
                <a:ea typeface="Mulish"/>
                <a:cs typeface="Mulish"/>
                <a:sym typeface="Mulish"/>
              </a:rPr>
              <a:t>The Coalition will reinforce the Tony Elumelu Foundation’s role as the leading philanthropy empowering a new generation of African entrepreneurs, driving poverty eradication, </a:t>
            </a:r>
            <a:r>
              <a:rPr lang="en-US" sz="1600" dirty="0" err="1">
                <a:solidFill>
                  <a:srgbClr val="53565A"/>
                </a:solidFill>
                <a:latin typeface="Century Gothic" panose="020B0502020202020204" pitchFamily="34" charset="0"/>
                <a:ea typeface="Mulish"/>
                <a:cs typeface="Mulish"/>
                <a:sym typeface="Mulish"/>
              </a:rPr>
              <a:t>catalysing</a:t>
            </a:r>
            <a:r>
              <a:rPr lang="en-US" sz="1600" dirty="0">
                <a:solidFill>
                  <a:srgbClr val="53565A"/>
                </a:solidFill>
                <a:latin typeface="Century Gothic" panose="020B0502020202020204" pitchFamily="34" charset="0"/>
                <a:ea typeface="Mulish"/>
                <a:cs typeface="Mulish"/>
                <a:sym typeface="Mulish"/>
              </a:rPr>
              <a:t> jobs creation across all 54 African countries, and increasing women economic empowerment. </a:t>
            </a:r>
            <a:endParaRPr sz="1600" dirty="0">
              <a:solidFill>
                <a:srgbClr val="53565A"/>
              </a:solidFill>
              <a:latin typeface="Century Gothic" panose="020B0502020202020204" pitchFamily="34" charset="0"/>
              <a:ea typeface="Mulish"/>
              <a:cs typeface="Mulish"/>
              <a:sym typeface="Mulish"/>
            </a:endParaRPr>
          </a:p>
        </p:txBody>
      </p:sp>
      <p:pic>
        <p:nvPicPr>
          <p:cNvPr id="1109" name="Google Shape;1109;p112"/>
          <p:cNvPicPr preferRelativeResize="0"/>
          <p:nvPr/>
        </p:nvPicPr>
        <p:blipFill rotWithShape="1">
          <a:blip r:embed="rId3">
            <a:extLst>
              <a:ext uri="{28A0092B-C50C-407E-A947-70E740481C1C}">
                <a14:useLocalDpi xmlns:a14="http://schemas.microsoft.com/office/drawing/2010/main" val="0"/>
              </a:ext>
            </a:extLst>
          </a:blip>
          <a:srcRect l="21652" r="21046"/>
          <a:stretch/>
        </p:blipFill>
        <p:spPr>
          <a:xfrm>
            <a:off x="489867" y="1561267"/>
            <a:ext cx="4100199" cy="4771265"/>
          </a:xfrm>
          <a:prstGeom prst="rect">
            <a:avLst/>
          </a:prstGeom>
          <a:noFill/>
          <a:ln>
            <a:noFill/>
          </a:ln>
        </p:spPr>
      </p:pic>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sp>
        <p:nvSpPr>
          <p:cNvPr id="1534" name="Google Shape;1534;p132"/>
          <p:cNvSpPr txBox="1">
            <a:spLocks noGrp="1"/>
          </p:cNvSpPr>
          <p:nvPr>
            <p:ph type="sldNum" idx="12"/>
          </p:nvPr>
        </p:nvSpPr>
        <p:spPr>
          <a:xfrm>
            <a:off x="192637" y="6394506"/>
            <a:ext cx="301215" cy="318060"/>
          </a:xfrm>
          <a:prstGeom prst="rect">
            <a:avLst/>
          </a:prstGeom>
          <a:noFill/>
          <a:ln>
            <a:noFill/>
          </a:ln>
        </p:spPr>
        <p:txBody>
          <a:bodyPr spcFirstLastPara="1" wrap="square" lIns="45700" tIns="45700" rIns="45700" bIns="45700" anchor="t" anchorCtr="0">
            <a:spAutoFit/>
          </a:bodyPr>
          <a:lstStyle/>
          <a:p>
            <a:pPr defTabSz="1219170">
              <a:buClr>
                <a:srgbClr val="808080"/>
              </a:buClr>
            </a:pPr>
            <a:fld id="{00000000-1234-1234-1234-123412341234}" type="slidenum">
              <a:rPr lang="en" kern="0">
                <a:solidFill>
                  <a:srgbClr val="808080"/>
                </a:solidFill>
              </a:rPr>
              <a:pPr defTabSz="1219170">
                <a:buClr>
                  <a:srgbClr val="808080"/>
                </a:buClr>
              </a:pPr>
              <a:t>23</a:t>
            </a:fld>
            <a:endParaRPr kern="0">
              <a:solidFill>
                <a:srgbClr val="808080"/>
              </a:solidFill>
            </a:endParaRPr>
          </a:p>
        </p:txBody>
      </p:sp>
      <p:pic>
        <p:nvPicPr>
          <p:cNvPr id="1535" name="Google Shape;1535;p132" descr="Picture Placeholder 12"/>
          <p:cNvPicPr preferRelativeResize="0">
            <a:picLocks noGrp="1"/>
          </p:cNvPicPr>
          <p:nvPr>
            <p:ph type="pic" idx="2"/>
          </p:nvPr>
        </p:nvPicPr>
        <p:blipFill rotWithShape="1">
          <a:blip r:embed="rId3">
            <a:alphaModFix/>
          </a:blip>
          <a:srcRect/>
          <a:stretch/>
        </p:blipFill>
        <p:spPr>
          <a:xfrm>
            <a:off x="0" y="-6930"/>
            <a:ext cx="12192000" cy="6864931"/>
          </a:xfrm>
          <a:prstGeom prst="rect">
            <a:avLst/>
          </a:prstGeom>
          <a:noFill/>
          <a:ln>
            <a:noFill/>
          </a:ln>
        </p:spPr>
      </p:pic>
      <p:sp>
        <p:nvSpPr>
          <p:cNvPr id="1536" name="Google Shape;1536;p132"/>
          <p:cNvSpPr/>
          <p:nvPr/>
        </p:nvSpPr>
        <p:spPr>
          <a:xfrm>
            <a:off x="0" y="-6927"/>
            <a:ext cx="12192000" cy="6858001"/>
          </a:xfrm>
          <a:prstGeom prst="rect">
            <a:avLst/>
          </a:prstGeom>
          <a:solidFill>
            <a:srgbClr val="55545A">
              <a:alpha val="18823"/>
            </a:srgbClr>
          </a:solidFill>
          <a:ln>
            <a:noFill/>
          </a:ln>
        </p:spPr>
        <p:txBody>
          <a:bodyPr spcFirstLastPara="1" wrap="square" lIns="45700" tIns="45700" rIns="45700" bIns="45700" anchor="ctr" anchorCtr="0">
            <a:noAutofit/>
          </a:bodyPr>
          <a:lstStyle/>
          <a:p>
            <a:pPr algn="ctr" defTabSz="1219170">
              <a:buClr>
                <a:srgbClr val="FFFFFF"/>
              </a:buClr>
              <a:buSzPts val="1400"/>
            </a:pPr>
            <a:endParaRPr sz="1867" kern="0">
              <a:solidFill>
                <a:srgbClr val="55545A"/>
              </a:solidFill>
              <a:latin typeface="Century Gothic"/>
              <a:ea typeface="Century Gothic"/>
              <a:cs typeface="Century Gothic"/>
              <a:sym typeface="Century Gothic"/>
            </a:endParaRPr>
          </a:p>
        </p:txBody>
      </p:sp>
      <p:sp>
        <p:nvSpPr>
          <p:cNvPr id="1537" name="Google Shape;1537;p132"/>
          <p:cNvSpPr txBox="1"/>
          <p:nvPr/>
        </p:nvSpPr>
        <p:spPr>
          <a:xfrm>
            <a:off x="1320863" y="2705724"/>
            <a:ext cx="9156800" cy="1446509"/>
          </a:xfrm>
          <a:prstGeom prst="rect">
            <a:avLst/>
          </a:prstGeom>
          <a:noFill/>
          <a:ln>
            <a:noFill/>
          </a:ln>
        </p:spPr>
        <p:txBody>
          <a:bodyPr spcFirstLastPara="1" wrap="square" lIns="45700" tIns="45700" rIns="45700" bIns="45700" anchor="t" anchorCtr="0">
            <a:spAutoFit/>
          </a:bodyPr>
          <a:lstStyle/>
          <a:p>
            <a:pPr algn="ctr" defTabSz="1219170">
              <a:buClr>
                <a:srgbClr val="FFFFFF"/>
              </a:buClr>
              <a:buSzPts val="6600"/>
            </a:pPr>
            <a:r>
              <a:rPr lang="en" sz="8800" b="1" kern="0" dirty="0">
                <a:solidFill>
                  <a:srgbClr val="FFFFFF"/>
                </a:solidFill>
                <a:latin typeface="Century Gothic" panose="020B0502020202020204" pitchFamily="34" charset="0"/>
                <a:ea typeface="Mulish Black"/>
                <a:cs typeface="Mulish Black"/>
                <a:sym typeface="Mulish Black"/>
              </a:rPr>
              <a:t>Thank You</a:t>
            </a:r>
            <a:endParaRPr sz="1467" b="1" kern="0" dirty="0">
              <a:solidFill>
                <a:srgbClr val="000000"/>
              </a:solidFill>
              <a:latin typeface="Century Gothic" panose="020B0502020202020204" pitchFamily="34" charset="0"/>
              <a:ea typeface="Mulish Black"/>
              <a:cs typeface="Mulish Black"/>
              <a:sym typeface="Mulish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35"/>
                                        </p:tgtEl>
                                        <p:attrNameLst>
                                          <p:attrName>style.visibility</p:attrName>
                                        </p:attrNameLst>
                                      </p:cBhvr>
                                      <p:to>
                                        <p:strVal val="visible"/>
                                      </p:to>
                                    </p:set>
                                    <p:animEffect transition="in" filter="fade">
                                      <p:cBhvr>
                                        <p:cTn id="7" dur="500"/>
                                        <p:tgtEl>
                                          <p:spTgt spid="1535"/>
                                        </p:tgtEl>
                                      </p:cBhvr>
                                    </p:animEffect>
                                  </p:childTnLst>
                                </p:cTn>
                              </p:par>
                            </p:childTnLst>
                          </p:cTn>
                        </p:par>
                        <p:par>
                          <p:cTn id="8" fill="hold">
                            <p:stCondLst>
                              <p:cond delay="500"/>
                            </p:stCondLst>
                            <p:childTnLst>
                              <p:par>
                                <p:cTn id="9" presetID="2" presetClass="entr" presetSubtype="1" fill="hold" nodeType="afterEffect">
                                  <p:stCondLst>
                                    <p:cond delay="250"/>
                                  </p:stCondLst>
                                  <p:childTnLst>
                                    <p:set>
                                      <p:cBhvr>
                                        <p:cTn id="10" dur="1" fill="hold">
                                          <p:stCondLst>
                                            <p:cond delay="0"/>
                                          </p:stCondLst>
                                        </p:cTn>
                                        <p:tgtEl>
                                          <p:spTgt spid="1537"/>
                                        </p:tgtEl>
                                        <p:attrNameLst>
                                          <p:attrName>style.visibility</p:attrName>
                                        </p:attrNameLst>
                                      </p:cBhvr>
                                      <p:to>
                                        <p:strVal val="visible"/>
                                      </p:to>
                                    </p:set>
                                    <p:anim calcmode="lin" valueType="num">
                                      <p:cBhvr additive="base">
                                        <p:cTn id="11" dur="1000"/>
                                        <p:tgtEl>
                                          <p:spTgt spid="15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pic>
        <p:nvPicPr>
          <p:cNvPr id="5" name="Picture 4" descr="A person in a suit standing on a brick path&#10;&#10;Description automatically generated with low confidence">
            <a:extLst>
              <a:ext uri="{FF2B5EF4-FFF2-40B4-BE49-F238E27FC236}">
                <a16:creationId xmlns:a16="http://schemas.microsoft.com/office/drawing/2014/main" id="{E9CCE358-A6F9-B302-246A-741E77C771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 y="0"/>
            <a:ext cx="4896432" cy="6858000"/>
          </a:xfrm>
          <a:prstGeom prst="rect">
            <a:avLst/>
          </a:prstGeom>
        </p:spPr>
      </p:pic>
      <p:sp>
        <p:nvSpPr>
          <p:cNvPr id="1230" name="Google Shape;1230;p116"/>
          <p:cNvSpPr txBox="1">
            <a:spLocks noGrp="1"/>
          </p:cNvSpPr>
          <p:nvPr>
            <p:ph type="sldNum" idx="12"/>
          </p:nvPr>
        </p:nvSpPr>
        <p:spPr>
          <a:xfrm>
            <a:off x="367599" y="6598107"/>
            <a:ext cx="144271" cy="164212"/>
          </a:xfrm>
          <a:prstGeom prst="rect">
            <a:avLst/>
          </a:prstGeom>
          <a:noFill/>
          <a:ln>
            <a:noFill/>
          </a:ln>
        </p:spPr>
        <p:txBody>
          <a:bodyPr spcFirstLastPara="1" wrap="square" lIns="0" tIns="0" rIns="0" bIns="0" anchor="t" anchorCtr="0">
            <a:spAutoFit/>
          </a:bodyPr>
          <a:lstStyle/>
          <a:p>
            <a:pPr defTabSz="1219170">
              <a:buClr>
                <a:srgbClr val="55545A"/>
              </a:buClr>
            </a:pPr>
            <a:fld id="{00000000-1234-1234-1234-123412341234}" type="slidenum">
              <a:rPr lang="en" kern="0">
                <a:solidFill>
                  <a:srgbClr val="55545A"/>
                </a:solidFill>
                <a:latin typeface="Century Gothic" panose="020B0502020202020204" pitchFamily="34" charset="0"/>
              </a:rPr>
              <a:pPr defTabSz="1219170">
                <a:buClr>
                  <a:srgbClr val="55545A"/>
                </a:buClr>
              </a:pPr>
              <a:t>3</a:t>
            </a:fld>
            <a:endParaRPr kern="0">
              <a:solidFill>
                <a:srgbClr val="55545A"/>
              </a:solidFill>
              <a:latin typeface="Century Gothic" panose="020B0502020202020204" pitchFamily="34" charset="0"/>
            </a:endParaRPr>
          </a:p>
        </p:txBody>
      </p:sp>
      <p:sp>
        <p:nvSpPr>
          <p:cNvPr id="8" name="Rectangle 7">
            <a:extLst>
              <a:ext uri="{FF2B5EF4-FFF2-40B4-BE49-F238E27FC236}">
                <a16:creationId xmlns:a16="http://schemas.microsoft.com/office/drawing/2014/main" id="{06846B2F-06DE-5321-199A-1E7D60F373A3}"/>
              </a:ext>
            </a:extLst>
          </p:cNvPr>
          <p:cNvSpPr/>
          <p:nvPr/>
        </p:nvSpPr>
        <p:spPr>
          <a:xfrm>
            <a:off x="-19050" y="4743451"/>
            <a:ext cx="4896432" cy="2114549"/>
          </a:xfrm>
          <a:prstGeom prst="rect">
            <a:avLst/>
          </a:prstGeom>
          <a:solidFill>
            <a:schemeClr val="bg2">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08256AD4-2357-03BF-194A-A19D8A9FEFC8}"/>
              </a:ext>
            </a:extLst>
          </p:cNvPr>
          <p:cNvSpPr txBox="1"/>
          <p:nvPr/>
        </p:nvSpPr>
        <p:spPr>
          <a:xfrm>
            <a:off x="24163" y="4999373"/>
            <a:ext cx="4896432" cy="2031325"/>
          </a:xfrm>
          <a:prstGeom prst="rect">
            <a:avLst/>
          </a:prstGeom>
          <a:noFill/>
        </p:spPr>
        <p:txBody>
          <a:bodyPr wrap="square" rtlCol="0">
            <a:spAutoFit/>
          </a:bodyPr>
          <a:lstStyle/>
          <a:p>
            <a:pPr algn="just"/>
            <a:r>
              <a:rPr kumimoji="0" lang="en-US" sz="1800" b="1" i="0" u="none" strike="noStrike" kern="1200" cap="none" spc="0" normalizeH="0" baseline="0" noProof="0" dirty="0">
                <a:ln>
                  <a:noFill/>
                </a:ln>
                <a:solidFill>
                  <a:schemeClr val="bg1"/>
                </a:solidFill>
                <a:effectLst/>
                <a:uLnTx/>
                <a:uFillTx/>
                <a:latin typeface="Century Gothic" panose="020B0502020202020204" pitchFamily="34" charset="0"/>
              </a:rPr>
              <a:t>The Tony Elumelu Foundation is the </a:t>
            </a:r>
            <a:r>
              <a:rPr kumimoji="0" lang="en-GB" sz="1800" b="1" i="0" u="none" strike="noStrike" kern="1200" cap="none" spc="0" normalizeH="0" baseline="0" noProof="0" dirty="0">
                <a:ln>
                  <a:noFill/>
                </a:ln>
                <a:solidFill>
                  <a:schemeClr val="bg1"/>
                </a:solidFill>
                <a:effectLst/>
                <a:uLnTx/>
                <a:uFillTx/>
                <a:latin typeface="Century Gothic" panose="020B0502020202020204" pitchFamily="34" charset="0"/>
              </a:rPr>
              <a:t>leading philanthropy empowering African entrepreneurs from all 54 African countries, catalysing economic growth, driving poverty eradication, and ensuring job creation on the continent.</a:t>
            </a:r>
            <a:endParaRPr kumimoji="0" lang="en-US" sz="1800" b="1" i="0" u="none" strike="noStrike" kern="1200" cap="none" spc="0" normalizeH="0" baseline="0" noProof="0" dirty="0">
              <a:ln>
                <a:noFill/>
              </a:ln>
              <a:solidFill>
                <a:schemeClr val="bg1"/>
              </a:solidFill>
              <a:effectLst/>
              <a:uLnTx/>
              <a:uFillTx/>
              <a:latin typeface="Century Gothic" panose="020B0502020202020204" pitchFamily="34" charset="0"/>
              <a:cs typeface="Arial" panose="020B0604020202020204" pitchFamily="34" charset="0"/>
            </a:endParaRPr>
          </a:p>
          <a:p>
            <a:endParaRPr lang="LID4096" dirty="0">
              <a:latin typeface="Century Gothic" panose="020B0502020202020204" pitchFamily="34" charset="0"/>
            </a:endParaRPr>
          </a:p>
        </p:txBody>
      </p:sp>
      <p:sp>
        <p:nvSpPr>
          <p:cNvPr id="4" name="TextBox 3">
            <a:extLst>
              <a:ext uri="{FF2B5EF4-FFF2-40B4-BE49-F238E27FC236}">
                <a16:creationId xmlns:a16="http://schemas.microsoft.com/office/drawing/2014/main" id="{C6F46735-82BF-BB5D-B64C-136EC8B5896B}"/>
              </a:ext>
            </a:extLst>
          </p:cNvPr>
          <p:cNvSpPr txBox="1"/>
          <p:nvPr/>
        </p:nvSpPr>
        <p:spPr>
          <a:xfrm>
            <a:off x="5728401" y="1017220"/>
            <a:ext cx="6096000" cy="526297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Century Gothic" panose="020B0502020202020204" pitchFamily="34" charset="0"/>
              </a:rPr>
              <a:t>Founded by African investor and philanthropist, Tony O. Elumelu (CFR), the Tony Elumelu Foundation represents his personal commitment to creating a new generation of entrepreneurs, through his investment company, Heirs Holdings.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effectLst/>
              <a:uLnTx/>
              <a:uFillTx/>
              <a:latin typeface="Century Gothic" panose="020B0502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Century Gothic" panose="020B0502020202020204" pitchFamily="34" charset="0"/>
              </a:rPr>
              <a:t>We believe the private sector’s role, especially that of young </a:t>
            </a:r>
            <a:r>
              <a:rPr kumimoji="0" lang="en-US" sz="1600" b="0" i="0" u="none" strike="noStrike" kern="1200" cap="none" spc="0" normalizeH="0" baseline="0" noProof="0" dirty="0">
                <a:ln>
                  <a:noFill/>
                </a:ln>
                <a:effectLst/>
                <a:uLnTx/>
                <a:uFillTx/>
                <a:latin typeface="Century Gothic" panose="020B0502020202020204" pitchFamily="34" charset="0"/>
              </a:rPr>
              <a:t>entrepreneurs, </a:t>
            </a:r>
            <a:r>
              <a:rPr kumimoji="0" lang="en-GB" sz="1600" b="0" i="0" u="none" strike="noStrike" kern="1200" cap="none" spc="0" normalizeH="0" baseline="0" noProof="0" dirty="0">
                <a:ln>
                  <a:noFill/>
                </a:ln>
                <a:effectLst/>
                <a:uLnTx/>
                <a:uFillTx/>
                <a:latin typeface="Century Gothic" panose="020B0502020202020204" pitchFamily="34" charset="0"/>
              </a:rPr>
              <a:t>is critical for Africa’s development, and that the private sector must create both social and economic wealth.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effectLst/>
              <a:uLnTx/>
              <a:uFillTx/>
              <a:latin typeface="Century Gothic" panose="020B0502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entury Gothic" panose="020B0502020202020204" pitchFamily="34" charset="0"/>
              </a:rPr>
              <a:t>Our mission is implemented through </a:t>
            </a:r>
            <a:r>
              <a:rPr kumimoji="0" lang="en-GB" sz="1600" b="0" i="0" u="none" strike="noStrike" kern="1200" cap="none" spc="0" normalizeH="0" baseline="0" noProof="0" dirty="0">
                <a:ln>
                  <a:noFill/>
                </a:ln>
                <a:effectLst/>
                <a:uLnTx/>
                <a:uFillTx/>
                <a:latin typeface="Century Gothic" panose="020B0502020202020204" pitchFamily="34" charset="0"/>
              </a:rPr>
              <a:t>our programmes, policy, research, advocacy and convenings, including the annual </a:t>
            </a:r>
            <a:r>
              <a:rPr kumimoji="0" lang="en-US" sz="1600" b="0" i="0" u="none" strike="noStrike" kern="1200" cap="none" spc="0" normalizeH="0" baseline="0" noProof="0" dirty="0">
                <a:ln>
                  <a:noFill/>
                </a:ln>
                <a:effectLst/>
                <a:uLnTx/>
                <a:uFillTx/>
                <a:latin typeface="Century Gothic" panose="020B0502020202020204" pitchFamily="34" charset="0"/>
              </a:rPr>
              <a:t>TEF Entrepreneurship Forum, the largest gathering of African </a:t>
            </a:r>
            <a:r>
              <a:rPr kumimoji="0" lang="en-GB" sz="1600" b="0" i="0" u="none" strike="noStrike" kern="1200" cap="none" spc="0" normalizeH="0" baseline="0" noProof="0" dirty="0">
                <a:ln>
                  <a:noFill/>
                </a:ln>
                <a:effectLst/>
                <a:uLnTx/>
                <a:uFillTx/>
                <a:latin typeface="Century Gothic" panose="020B0502020202020204" pitchFamily="34" charset="0"/>
              </a:rPr>
              <a:t>entrepreneurs in the world, and </a:t>
            </a:r>
            <a:r>
              <a:rPr kumimoji="0" lang="en-US" sz="1600" b="0" i="0" u="none" strike="noStrike" kern="1200" cap="none" spc="0" normalizeH="0" baseline="0" noProof="0" dirty="0">
                <a:ln>
                  <a:noFill/>
                </a:ln>
                <a:effectLst/>
                <a:uLnTx/>
                <a:uFillTx/>
                <a:latin typeface="Century Gothic" panose="020B0502020202020204" pitchFamily="34" charset="0"/>
              </a:rPr>
              <a:t>TEFConnect, the largest digital networking platform for African </a:t>
            </a:r>
            <a:r>
              <a:rPr kumimoji="0" lang="en-GB" sz="1600" b="0" i="0" u="none" strike="noStrike" kern="1200" cap="none" spc="0" normalizeH="0" baseline="0" noProof="0" dirty="0">
                <a:ln>
                  <a:noFill/>
                </a:ln>
                <a:effectLst/>
                <a:uLnTx/>
                <a:uFillTx/>
                <a:latin typeface="Century Gothic" panose="020B0502020202020204" pitchFamily="34" charset="0"/>
              </a:rPr>
              <a:t>entrepreneurs.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effectLst/>
              <a:uLnTx/>
              <a:uFillTx/>
              <a:latin typeface="Century Gothic" panose="020B0502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entury Gothic" panose="020B0502020202020204" pitchFamily="34" charset="0"/>
              </a:rPr>
              <a:t>The Foundation leverages its strong relationships in the public, private and development sectors to drive its mission of creating prosperity for all.</a:t>
            </a:r>
            <a:endParaRPr kumimoji="0" lang="en-GB" sz="1600" b="0" i="0" u="none" strike="noStrike" kern="1200" cap="none" spc="0" normalizeH="0" baseline="0" noProof="0" dirty="0">
              <a:ln>
                <a:noFill/>
              </a:ln>
              <a:effectLst/>
              <a:uLnTx/>
              <a:uFillTx/>
              <a:latin typeface="Century Gothic" panose="020B0502020202020204" pitchFamily="34" charset="0"/>
            </a:endParaRPr>
          </a:p>
        </p:txBody>
      </p:sp>
      <p:sp>
        <p:nvSpPr>
          <p:cNvPr id="9" name="TextBox 8">
            <a:extLst>
              <a:ext uri="{FF2B5EF4-FFF2-40B4-BE49-F238E27FC236}">
                <a16:creationId xmlns:a16="http://schemas.microsoft.com/office/drawing/2014/main" id="{BD38ED90-C7BA-AA67-824C-B2A557205FA8}"/>
              </a:ext>
            </a:extLst>
          </p:cNvPr>
          <p:cNvSpPr txBox="1"/>
          <p:nvPr/>
        </p:nvSpPr>
        <p:spPr>
          <a:xfrm>
            <a:off x="7629525" y="188425"/>
            <a:ext cx="4011299" cy="95410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panose="020B0604020202020204" pitchFamily="34" charset="0"/>
              </a:rPr>
              <a:t>INTRODUCTION</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0000"/>
              </a:solidFill>
              <a:effectLst/>
              <a:uLnTx/>
              <a:uFillTx/>
              <a:latin typeface="Century Gothic" panose="020F0302020204030204"/>
              <a:ea typeface="+mn-ea"/>
              <a:cs typeface="+mn-cs"/>
            </a:endParaRPr>
          </a:p>
        </p:txBody>
      </p:sp>
      <p:cxnSp>
        <p:nvCxnSpPr>
          <p:cNvPr id="10" name="Straight Connector 9">
            <a:extLst>
              <a:ext uri="{FF2B5EF4-FFF2-40B4-BE49-F238E27FC236}">
                <a16:creationId xmlns:a16="http://schemas.microsoft.com/office/drawing/2014/main" id="{879CCA7C-3857-8E29-5830-346B820BD9CB}"/>
              </a:ext>
            </a:extLst>
          </p:cNvPr>
          <p:cNvCxnSpPr/>
          <p:nvPr/>
        </p:nvCxnSpPr>
        <p:spPr>
          <a:xfrm>
            <a:off x="11707500" y="76200"/>
            <a:ext cx="0" cy="753291"/>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19698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30" name="Google Shape;1230;p116"/>
          <p:cNvSpPr txBox="1">
            <a:spLocks noGrp="1"/>
          </p:cNvSpPr>
          <p:nvPr>
            <p:ph type="sldNum" idx="12"/>
          </p:nvPr>
        </p:nvSpPr>
        <p:spPr>
          <a:xfrm>
            <a:off x="321000" y="6586232"/>
            <a:ext cx="250800" cy="164212"/>
          </a:xfrm>
          <a:prstGeom prst="rect">
            <a:avLst/>
          </a:prstGeom>
          <a:noFill/>
          <a:ln>
            <a:noFill/>
          </a:ln>
        </p:spPr>
        <p:txBody>
          <a:bodyPr spcFirstLastPara="1" wrap="square" lIns="0" tIns="0" rIns="0" bIns="0" anchor="t" anchorCtr="0">
            <a:spAutoFit/>
          </a:bodyPr>
          <a:lstStyle/>
          <a:p>
            <a:pPr defTabSz="1219170">
              <a:buClr>
                <a:srgbClr val="55545A"/>
              </a:buClr>
            </a:pPr>
            <a:fld id="{00000000-1234-1234-1234-123412341234}" type="slidenum">
              <a:rPr lang="en" kern="0">
                <a:solidFill>
                  <a:srgbClr val="55545A"/>
                </a:solidFill>
              </a:rPr>
              <a:pPr defTabSz="1219170">
                <a:buClr>
                  <a:srgbClr val="55545A"/>
                </a:buClr>
              </a:pPr>
              <a:t>4</a:t>
            </a:fld>
            <a:endParaRPr kern="0">
              <a:solidFill>
                <a:srgbClr val="55545A"/>
              </a:solidFill>
            </a:endParaRPr>
          </a:p>
        </p:txBody>
      </p:sp>
      <p:pic>
        <p:nvPicPr>
          <p:cNvPr id="2" name="Picture 2">
            <a:extLst>
              <a:ext uri="{FF2B5EF4-FFF2-40B4-BE49-F238E27FC236}">
                <a16:creationId xmlns:a16="http://schemas.microsoft.com/office/drawing/2014/main" id="{BE835753-B2B7-0A3C-DB3E-1406A4B64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00" y="107556"/>
            <a:ext cx="7299889" cy="6299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A06FA95-2803-121A-AC0F-969BB3F58459}"/>
              </a:ext>
            </a:extLst>
          </p:cNvPr>
          <p:cNvSpPr txBox="1"/>
          <p:nvPr/>
        </p:nvSpPr>
        <p:spPr>
          <a:xfrm>
            <a:off x="7667625" y="2055325"/>
            <a:ext cx="4011299" cy="95410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panose="020B0604020202020204" pitchFamily="34" charset="0"/>
              </a:rPr>
              <a:t>OUR PHILOSOPHY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0000"/>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486645D6-43CF-CE39-9860-106BF3B5D9CC}"/>
              </a:ext>
            </a:extLst>
          </p:cNvPr>
          <p:cNvSpPr txBox="1"/>
          <p:nvPr/>
        </p:nvSpPr>
        <p:spPr>
          <a:xfrm>
            <a:off x="7746289" y="3257406"/>
            <a:ext cx="4124711" cy="1569660"/>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1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Arial" panose="020B0604020202020204" pitchFamily="34" charset="0"/>
              </a:rPr>
              <a:t>#Africapitalism </a:t>
            </a:r>
            <a:r>
              <a:rPr kumimoji="0" lang="en-US" sz="1600" b="0" i="0" u="none" strike="noStrike" kern="1200" cap="none" spc="0" normalizeH="0" baseline="0" noProof="0" dirty="0">
                <a:ln>
                  <a:noFill/>
                </a:ln>
                <a:solidFill>
                  <a:schemeClr val="tx2"/>
                </a:solidFill>
                <a:effectLst/>
                <a:uLnTx/>
                <a:uFillTx/>
                <a:latin typeface="Century Gothic" panose="020B0502020202020204" pitchFamily="34" charset="0"/>
                <a:ea typeface="+mn-ea"/>
                <a:cs typeface="Arial" panose="020B0604020202020204" pitchFamily="34" charset="0"/>
              </a:rPr>
              <a:t>embodies the private sector’s commitment to the economic transformation of Africa through long term strategic investments in key sectors that generate economic prosperity and social wealth.</a:t>
            </a:r>
          </a:p>
        </p:txBody>
      </p:sp>
      <p:cxnSp>
        <p:nvCxnSpPr>
          <p:cNvPr id="5" name="Straight Connector 4">
            <a:extLst>
              <a:ext uri="{FF2B5EF4-FFF2-40B4-BE49-F238E27FC236}">
                <a16:creationId xmlns:a16="http://schemas.microsoft.com/office/drawing/2014/main" id="{51949C6E-AB8F-829F-C34C-0F1D7959FD05}"/>
              </a:ext>
            </a:extLst>
          </p:cNvPr>
          <p:cNvCxnSpPr/>
          <p:nvPr/>
        </p:nvCxnSpPr>
        <p:spPr>
          <a:xfrm>
            <a:off x="11745600" y="1943100"/>
            <a:ext cx="0" cy="753291"/>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98155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E9BD5EC-B95B-3D40-BB9E-ADAE514B7814}"/>
              </a:ext>
            </a:extLst>
          </p:cNvPr>
          <p:cNvSpPr txBox="1"/>
          <p:nvPr/>
        </p:nvSpPr>
        <p:spPr>
          <a:xfrm rot="16200000">
            <a:off x="-1550770" y="2178803"/>
            <a:ext cx="7157289"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0" b="1" i="0" u="none" strike="noStrike" kern="1200" cap="none" spc="0" normalizeH="0" baseline="0" noProof="0" dirty="0">
                <a:ln>
                  <a:noFill/>
                </a:ln>
                <a:solidFill>
                  <a:srgbClr val="FFFFFF">
                    <a:lumMod val="95000"/>
                  </a:srgbClr>
                </a:solidFill>
                <a:effectLst/>
                <a:uLnTx/>
                <a:uFillTx/>
                <a:latin typeface="Century Gothic" panose="020B0502020202020204" pitchFamily="34" charset="0"/>
                <a:ea typeface="+mn-ea"/>
                <a:cs typeface="Arial" panose="020B0604020202020204" pitchFamily="34" charset="0"/>
              </a:rPr>
              <a:t>TEF</a:t>
            </a:r>
          </a:p>
        </p:txBody>
      </p:sp>
      <p:sp>
        <p:nvSpPr>
          <p:cNvPr id="6" name="TextBox 5">
            <a:extLst>
              <a:ext uri="{FF2B5EF4-FFF2-40B4-BE49-F238E27FC236}">
                <a16:creationId xmlns:a16="http://schemas.microsoft.com/office/drawing/2014/main" id="{6DA97F5C-4EB2-FC40-8F63-AF02A5057912}"/>
              </a:ext>
            </a:extLst>
          </p:cNvPr>
          <p:cNvSpPr txBox="1"/>
          <p:nvPr/>
        </p:nvSpPr>
        <p:spPr>
          <a:xfrm rot="16200000">
            <a:off x="42355" y="3214765"/>
            <a:ext cx="4535065" cy="759182"/>
          </a:xfrm>
          <a:prstGeom prst="rect">
            <a:avLst/>
          </a:prstGeom>
          <a:noFill/>
        </p:spPr>
        <p:txBody>
          <a:bodyPr wrap="square" rtlCol="0">
            <a:spAutoFit/>
          </a:bodyPr>
          <a:lstStyle/>
          <a:p>
            <a:pPr marL="0" marR="0" lvl="0" indent="0" algn="l" defTabSz="914400" rtl="0" eaLnBrk="1" fontAlgn="auto" latinLnBrk="0" hangingPunct="1">
              <a:lnSpc>
                <a:spcPts val="518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55545A">
                    <a:lumMod val="95000"/>
                    <a:lumOff val="5000"/>
                  </a:srgbClr>
                </a:solidFill>
                <a:effectLst/>
                <a:uLnTx/>
                <a:uFillTx/>
                <a:latin typeface="Century Gothic" panose="020B0502020202020204" pitchFamily="34" charset="0"/>
                <a:ea typeface="+mn-ea"/>
                <a:cs typeface="Arial" panose="020B0604020202020204" pitchFamily="34" charset="0"/>
              </a:rPr>
              <a:t>Democratising</a:t>
            </a:r>
          </a:p>
        </p:txBody>
      </p:sp>
      <p:sp>
        <p:nvSpPr>
          <p:cNvPr id="7" name="TextBox 6">
            <a:extLst>
              <a:ext uri="{FF2B5EF4-FFF2-40B4-BE49-F238E27FC236}">
                <a16:creationId xmlns:a16="http://schemas.microsoft.com/office/drawing/2014/main" id="{F81E6CD9-5C39-D14E-AE8D-B034C629A026}"/>
              </a:ext>
            </a:extLst>
          </p:cNvPr>
          <p:cNvSpPr txBox="1"/>
          <p:nvPr/>
        </p:nvSpPr>
        <p:spPr>
          <a:xfrm rot="16200000">
            <a:off x="814967" y="2629963"/>
            <a:ext cx="453506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panose="020B0604020202020204" pitchFamily="34" charset="0"/>
              </a:rPr>
              <a:t>Luck!</a:t>
            </a:r>
          </a:p>
        </p:txBody>
      </p:sp>
      <p:sp>
        <p:nvSpPr>
          <p:cNvPr id="9" name="TextBox 8">
            <a:extLst>
              <a:ext uri="{FF2B5EF4-FFF2-40B4-BE49-F238E27FC236}">
                <a16:creationId xmlns:a16="http://schemas.microsoft.com/office/drawing/2014/main" id="{E26511AD-071A-FD41-AAE1-6F268438C2C9}"/>
              </a:ext>
            </a:extLst>
          </p:cNvPr>
          <p:cNvSpPr txBox="1"/>
          <p:nvPr/>
        </p:nvSpPr>
        <p:spPr>
          <a:xfrm>
            <a:off x="4507785" y="3336159"/>
            <a:ext cx="7046204" cy="2313518"/>
          </a:xfrm>
          <a:prstGeom prst="rect">
            <a:avLst/>
          </a:prstGeom>
          <a:noFill/>
        </p:spPr>
        <p:txBody>
          <a:bodyPr wrap="square" rtlCol="0">
            <a:spAutoFit/>
          </a:bodyPr>
          <a:lstStyle/>
          <a:p>
            <a:pPr lvl="0" algn="just">
              <a:lnSpc>
                <a:spcPct val="150000"/>
              </a:lnSpc>
              <a:defRPr/>
            </a:pPr>
            <a:r>
              <a:rPr kumimoji="0" lang="en-US" sz="1400" b="0" i="0" u="none" strike="noStrike" kern="1200" cap="none" spc="0" normalizeH="0" baseline="0" noProof="0" dirty="0">
                <a:ln>
                  <a:noFill/>
                </a:ln>
                <a:solidFill>
                  <a:srgbClr val="55545A"/>
                </a:solidFill>
                <a:effectLst/>
                <a:uLnTx/>
                <a:uFillTx/>
                <a:latin typeface="Century Gothic" panose="020F0302020204030204"/>
                <a:ea typeface="+mn-ea"/>
                <a:cs typeface="+mn-cs"/>
              </a:rPr>
              <a:t>The Tony Elumelu Foundation recognises that the Entrepreneurs and SMEs are the engines of economic transformation in Africa. It is with this recognition and our Founder’s philosophy of Africapitalism that a US$100million commitment was made in 2015 to identify, train, mentor,</a:t>
            </a:r>
            <a:r>
              <a:rPr kumimoji="0" lang="en-US" sz="1400" b="0" i="0" u="none" strike="noStrike" kern="1200" cap="none" spc="0" normalizeH="0" noProof="0" dirty="0">
                <a:ln>
                  <a:noFill/>
                </a:ln>
                <a:solidFill>
                  <a:srgbClr val="55545A"/>
                </a:solidFill>
                <a:effectLst/>
                <a:uLnTx/>
                <a:uFillTx/>
                <a:latin typeface="Century Gothic" panose="020F0302020204030204"/>
                <a:ea typeface="+mn-ea"/>
                <a:cs typeface="+mn-cs"/>
              </a:rPr>
              <a:t> and fund</a:t>
            </a:r>
            <a:r>
              <a:rPr kumimoji="0" lang="en-US" sz="1400" b="0" i="0" u="none" strike="noStrike" kern="1200" cap="none" spc="0" normalizeH="0" baseline="0" noProof="0" dirty="0">
                <a:ln>
                  <a:noFill/>
                </a:ln>
                <a:solidFill>
                  <a:srgbClr val="55545A"/>
                </a:solidFill>
                <a:effectLst/>
                <a:uLnTx/>
                <a:uFillTx/>
                <a:latin typeface="Century Gothic" panose="020F0302020204030204"/>
                <a:ea typeface="+mn-ea"/>
                <a:cs typeface="+mn-cs"/>
              </a:rPr>
              <a:t> 10,000 African entrepreneurs over a 10-year period through </a:t>
            </a:r>
            <a:r>
              <a:rPr lang="en-US" sz="1400" dirty="0">
                <a:solidFill>
                  <a:srgbClr val="55545A"/>
                </a:solidFill>
              </a:rPr>
              <a:t>the TEF Entrepreneurship Programme</a:t>
            </a:r>
            <a:r>
              <a:rPr kumimoji="0" lang="en-US" sz="1400" b="0" i="0" u="none" strike="noStrike" kern="1200" cap="none" spc="0" normalizeH="0" baseline="0" noProof="0" dirty="0">
                <a:ln>
                  <a:noFill/>
                </a:ln>
                <a:solidFill>
                  <a:srgbClr val="55545A"/>
                </a:solidFill>
                <a:effectLst/>
                <a:uLnTx/>
                <a:uFillTx/>
                <a:latin typeface="Century Gothic" panose="020F0302020204030204"/>
                <a:ea typeface="+mn-ea"/>
                <a:cs typeface="+mn-cs"/>
              </a:rPr>
              <a:t>. </a:t>
            </a:r>
          </a:p>
          <a:p>
            <a:pPr lvl="0" algn="just">
              <a:lnSpc>
                <a:spcPct val="150000"/>
              </a:lnSpc>
              <a:defRPr/>
            </a:pPr>
            <a:endParaRPr lang="en-US" sz="1400" dirty="0">
              <a:solidFill>
                <a:srgbClr val="55545A"/>
              </a:solidFill>
              <a:latin typeface="Century Gothic" panose="020F0302020204030204"/>
            </a:endParaRPr>
          </a:p>
          <a:p>
            <a:pPr lvl="0" algn="just">
              <a:lnSpc>
                <a:spcPct val="150000"/>
              </a:lnSpc>
              <a:defRPr/>
            </a:pPr>
            <a:r>
              <a:rPr lang="en-US" sz="1400" dirty="0">
                <a:solidFill>
                  <a:srgbClr val="55545A"/>
                </a:solidFill>
                <a:latin typeface="Century Gothic" panose="020F0302020204030204"/>
              </a:rPr>
              <a:t>Today, this commitment has not only been fulfilled, it has been doubled.</a:t>
            </a:r>
            <a:endParaRPr kumimoji="0" lang="en-US" sz="1400" b="0" i="0" u="none" strike="noStrike" kern="1200" cap="none" spc="0" normalizeH="0" baseline="0" noProof="0" dirty="0">
              <a:ln>
                <a:noFill/>
              </a:ln>
              <a:solidFill>
                <a:srgbClr val="55545A"/>
              </a:solidFill>
              <a:effectLst/>
              <a:uLnTx/>
              <a:uFillTx/>
              <a:latin typeface="Century Gothic" panose="020F0302020204030204"/>
              <a:ea typeface="+mn-ea"/>
              <a:cs typeface="+mn-cs"/>
            </a:endParaRPr>
          </a:p>
        </p:txBody>
      </p:sp>
      <p:sp>
        <p:nvSpPr>
          <p:cNvPr id="11" name="TextBox 20">
            <a:extLst>
              <a:ext uri="{FF2B5EF4-FFF2-40B4-BE49-F238E27FC236}">
                <a16:creationId xmlns:a16="http://schemas.microsoft.com/office/drawing/2014/main" id="{E1702234-9CCD-4416-B43D-608F080B11B0}"/>
              </a:ext>
            </a:extLst>
          </p:cNvPr>
          <p:cNvSpPr txBox="1"/>
          <p:nvPr/>
        </p:nvSpPr>
        <p:spPr>
          <a:xfrm>
            <a:off x="4912410" y="1042999"/>
            <a:ext cx="2841979" cy="187743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panose="020B0604020202020204" pitchFamily="34" charset="0"/>
              </a:rPr>
              <a:t>0ver</a:t>
            </a:r>
            <a:r>
              <a:rPr kumimoji="0" lang="en-US" sz="1600"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panose="020B0604020202020204" pitchFamily="34" charset="0"/>
              </a:rPr>
              <a:t> </a:t>
            </a:r>
            <a:r>
              <a:rPr lang="en-US" sz="2000" dirty="0">
                <a:solidFill>
                  <a:srgbClr val="FF0000"/>
                </a:solidFill>
                <a:latin typeface="Century Gothic" panose="020B0502020202020204" pitchFamily="34" charset="0"/>
                <a:cs typeface="Arial" panose="020B0604020202020204" pitchFamily="34" charset="0"/>
              </a:rPr>
              <a:t>20</a:t>
            </a:r>
            <a:r>
              <a:rPr kumimoji="0" lang="en-US" sz="2000"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panose="020B0604020202020204" pitchFamily="34" charset="0"/>
              </a:rPr>
              <a:t>,000 African Entrepreneurs </a:t>
            </a:r>
            <a:r>
              <a:rPr kumimoji="0" lang="en-US" sz="1600"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panose="020B0604020202020204" pitchFamily="34" charset="0"/>
              </a:rPr>
              <a:t> </a:t>
            </a:r>
            <a:r>
              <a:rPr kumimoji="0" lang="en-US" sz="16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panose="020B0604020202020204" pitchFamily="34" charset="0"/>
              </a:rPr>
              <a:t>across </a:t>
            </a:r>
            <a:r>
              <a:rPr kumimoji="0" lang="en-US" sz="2000"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panose="020B0604020202020204" pitchFamily="34" charset="0"/>
              </a:rPr>
              <a:t>54 African Countries</a:t>
            </a:r>
            <a:r>
              <a:rPr kumimoji="0" lang="en-US" sz="1600"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panose="020B0604020202020204" pitchFamily="34" charset="0"/>
              </a:rPr>
              <a:t>, </a:t>
            </a:r>
            <a:r>
              <a:rPr kumimoji="0" lang="en-US" sz="16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panose="020B0604020202020204" pitchFamily="34" charset="0"/>
              </a:rPr>
              <a:t>have received </a:t>
            </a:r>
            <a:r>
              <a:rPr kumimoji="0" lang="en-US" sz="2000"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panose="020B0604020202020204" pitchFamily="34" charset="0"/>
              </a:rPr>
              <a:t>$5,000 seed capital </a:t>
            </a:r>
            <a:r>
              <a:rPr kumimoji="0" lang="en-US" sz="16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panose="020B0604020202020204" pitchFamily="34" charset="0"/>
              </a:rPr>
              <a:t>each to scale their businesses.</a:t>
            </a:r>
          </a:p>
        </p:txBody>
      </p:sp>
      <p:pic>
        <p:nvPicPr>
          <p:cNvPr id="3" name="Picture 2" descr="A group of people jumping in the air&#10;&#10;Description automatically generated">
            <a:extLst>
              <a:ext uri="{FF2B5EF4-FFF2-40B4-BE49-F238E27FC236}">
                <a16:creationId xmlns:a16="http://schemas.microsoft.com/office/drawing/2014/main" id="{EB33F8FC-4E6D-0A7A-5541-4796BE248E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1038" y="992526"/>
            <a:ext cx="2841980" cy="1891010"/>
          </a:xfrm>
          <a:prstGeom prst="rect">
            <a:avLst/>
          </a:prstGeom>
        </p:spPr>
      </p:pic>
    </p:spTree>
    <p:extLst>
      <p:ext uri="{BB962C8B-B14F-4D97-AF65-F5344CB8AC3E}">
        <p14:creationId xmlns:p14="http://schemas.microsoft.com/office/powerpoint/2010/main" val="2571040135"/>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2" presetClass="entr" presetSubtype="1" fill="hold" grpId="1"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1000"/>
                                        <p:tgtEl>
                                          <p:spTgt spid="10"/>
                                        </p:tgtEl>
                                      </p:cBhvr>
                                    </p:animEffect>
                                  </p:childTnLst>
                                </p:cTn>
                              </p:par>
                              <p:par>
                                <p:cTn id="12" presetID="2" presetClass="entr" presetSubtype="4" decel="100000" fill="hold" grpId="0" nodeType="withEffect">
                                  <p:stCondLst>
                                    <p:cond delay="25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750" fill="hold"/>
                                        <p:tgtEl>
                                          <p:spTgt spid="6"/>
                                        </p:tgtEl>
                                        <p:attrNameLst>
                                          <p:attrName>ppt_x</p:attrName>
                                        </p:attrNameLst>
                                      </p:cBhvr>
                                      <p:tavLst>
                                        <p:tav tm="0">
                                          <p:val>
                                            <p:strVal val="#ppt_x"/>
                                          </p:val>
                                        </p:tav>
                                        <p:tav tm="100000">
                                          <p:val>
                                            <p:strVal val="#ppt_x"/>
                                          </p:val>
                                        </p:tav>
                                      </p:tavLst>
                                    </p:anim>
                                    <p:anim calcmode="lin" valueType="num">
                                      <p:cBhvr additive="base">
                                        <p:cTn id="15" dur="750" fill="hold"/>
                                        <p:tgtEl>
                                          <p:spTgt spid="6"/>
                                        </p:tgtEl>
                                        <p:attrNameLst>
                                          <p:attrName>ppt_y</p:attrName>
                                        </p:attrNameLst>
                                      </p:cBhvr>
                                      <p:tavLst>
                                        <p:tav tm="0">
                                          <p:val>
                                            <p:strVal val="1+#ppt_h/2"/>
                                          </p:val>
                                        </p:tav>
                                        <p:tav tm="100000">
                                          <p:val>
                                            <p:strVal val="#ppt_y"/>
                                          </p:val>
                                        </p:tav>
                                      </p:tavLst>
                                    </p:anim>
                                  </p:childTnLst>
                                </p:cTn>
                              </p:par>
                              <p:par>
                                <p:cTn id="16" presetID="22" presetClass="entr" presetSubtype="1" fill="hold" grpId="1" nodeType="withEffect">
                                  <p:stCondLst>
                                    <p:cond delay="25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750"/>
                                        <p:tgtEl>
                                          <p:spTgt spid="6"/>
                                        </p:tgtEl>
                                      </p:cBhvr>
                                    </p:animEffect>
                                  </p:childTnLst>
                                </p:cTn>
                              </p:par>
                              <p:par>
                                <p:cTn id="19" presetID="2" presetClass="entr" presetSubtype="4" decel="100000" fill="hold" grpId="0" nodeType="withEffect">
                                  <p:stCondLst>
                                    <p:cond delay="50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750" fill="hold"/>
                                        <p:tgtEl>
                                          <p:spTgt spid="7"/>
                                        </p:tgtEl>
                                        <p:attrNameLst>
                                          <p:attrName>ppt_x</p:attrName>
                                        </p:attrNameLst>
                                      </p:cBhvr>
                                      <p:tavLst>
                                        <p:tav tm="0">
                                          <p:val>
                                            <p:strVal val="#ppt_x"/>
                                          </p:val>
                                        </p:tav>
                                        <p:tav tm="100000">
                                          <p:val>
                                            <p:strVal val="#ppt_x"/>
                                          </p:val>
                                        </p:tav>
                                      </p:tavLst>
                                    </p:anim>
                                    <p:anim calcmode="lin" valueType="num">
                                      <p:cBhvr additive="base">
                                        <p:cTn id="22" dur="750" fill="hold"/>
                                        <p:tgtEl>
                                          <p:spTgt spid="7"/>
                                        </p:tgtEl>
                                        <p:attrNameLst>
                                          <p:attrName>ppt_y</p:attrName>
                                        </p:attrNameLst>
                                      </p:cBhvr>
                                      <p:tavLst>
                                        <p:tav tm="0">
                                          <p:val>
                                            <p:strVal val="1+#ppt_h/2"/>
                                          </p:val>
                                        </p:tav>
                                        <p:tav tm="100000">
                                          <p:val>
                                            <p:strVal val="#ppt_y"/>
                                          </p:val>
                                        </p:tav>
                                      </p:tavLst>
                                    </p:anim>
                                  </p:childTnLst>
                                </p:cTn>
                              </p:par>
                              <p:par>
                                <p:cTn id="23" presetID="22" presetClass="entr" presetSubtype="1" fill="hold" grpId="1" nodeType="withEffect">
                                  <p:stCondLst>
                                    <p:cond delay="50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750"/>
                                        <p:tgtEl>
                                          <p:spTgt spid="7"/>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6" grpId="0"/>
      <p:bldP spid="6" grpId="1"/>
      <p:bldP spid="7" grpId="0"/>
      <p:bldP spid="7" grpId="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C8D2796-9A30-201D-8C0D-A7652C07124F}"/>
              </a:ext>
            </a:extLst>
          </p:cNvPr>
          <p:cNvGrpSpPr/>
          <p:nvPr/>
        </p:nvGrpSpPr>
        <p:grpSpPr>
          <a:xfrm>
            <a:off x="-545836" y="2208238"/>
            <a:ext cx="13283672" cy="3746275"/>
            <a:chOff x="-70405" y="2430420"/>
            <a:chExt cx="13283672" cy="3746275"/>
          </a:xfrm>
        </p:grpSpPr>
        <p:cxnSp>
          <p:nvCxnSpPr>
            <p:cNvPr id="15" name="Straight Connector 14">
              <a:extLst>
                <a:ext uri="{FF2B5EF4-FFF2-40B4-BE49-F238E27FC236}">
                  <a16:creationId xmlns:a16="http://schemas.microsoft.com/office/drawing/2014/main" id="{2F1DEBA8-64AF-BBC5-699B-FAEA5CF08473}"/>
                </a:ext>
              </a:extLst>
            </p:cNvPr>
            <p:cNvCxnSpPr>
              <a:cxnSpLocks/>
            </p:cNvCxnSpPr>
            <p:nvPr/>
          </p:nvCxnSpPr>
          <p:spPr>
            <a:xfrm flipV="1">
              <a:off x="6188100" y="3808863"/>
              <a:ext cx="0" cy="687995"/>
            </a:xfrm>
            <a:prstGeom prst="line">
              <a:avLst/>
            </a:prstGeom>
            <a:ln w="12700">
              <a:solidFill>
                <a:schemeClr val="accent4"/>
              </a:solidFill>
              <a:prstDash val="dash"/>
              <a:tailEnd type="oval" w="sm" len="sm"/>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EBF304E-B0FD-1468-64A2-9907273537D3}"/>
                </a:ext>
              </a:extLst>
            </p:cNvPr>
            <p:cNvCxnSpPr>
              <a:cxnSpLocks/>
            </p:cNvCxnSpPr>
            <p:nvPr/>
          </p:nvCxnSpPr>
          <p:spPr>
            <a:xfrm flipV="1">
              <a:off x="7788818" y="3300024"/>
              <a:ext cx="528677" cy="473488"/>
            </a:xfrm>
            <a:prstGeom prst="line">
              <a:avLst/>
            </a:prstGeom>
            <a:ln w="12700">
              <a:solidFill>
                <a:schemeClr val="bg1">
                  <a:lumMod val="65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2CE9F80-BCDF-197E-0AB5-88D8B8485C8A}"/>
                </a:ext>
              </a:extLst>
            </p:cNvPr>
            <p:cNvCxnSpPr>
              <a:cxnSpLocks/>
            </p:cNvCxnSpPr>
            <p:nvPr/>
          </p:nvCxnSpPr>
          <p:spPr>
            <a:xfrm flipV="1">
              <a:off x="7992018" y="4135290"/>
              <a:ext cx="645473" cy="19222"/>
            </a:xfrm>
            <a:prstGeom prst="line">
              <a:avLst/>
            </a:prstGeom>
            <a:ln w="12700">
              <a:solidFill>
                <a:schemeClr val="bg1">
                  <a:lumMod val="65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D39614C-AB82-D1AB-6946-E0C29A2B59E3}"/>
                </a:ext>
              </a:extLst>
            </p:cNvPr>
            <p:cNvCxnSpPr>
              <a:cxnSpLocks/>
            </p:cNvCxnSpPr>
            <p:nvPr/>
          </p:nvCxnSpPr>
          <p:spPr>
            <a:xfrm>
              <a:off x="7896764" y="4529162"/>
              <a:ext cx="478916" cy="369330"/>
            </a:xfrm>
            <a:prstGeom prst="line">
              <a:avLst/>
            </a:prstGeom>
            <a:ln w="12700">
              <a:solidFill>
                <a:schemeClr val="bg1">
                  <a:lumMod val="65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A7083BD-8AAE-2560-2BDE-51064A212246}"/>
                </a:ext>
              </a:extLst>
            </p:cNvPr>
            <p:cNvCxnSpPr>
              <a:cxnSpLocks/>
            </p:cNvCxnSpPr>
            <p:nvPr/>
          </p:nvCxnSpPr>
          <p:spPr>
            <a:xfrm flipH="1" flipV="1">
              <a:off x="3925870" y="3300024"/>
              <a:ext cx="483702" cy="511588"/>
            </a:xfrm>
            <a:prstGeom prst="line">
              <a:avLst/>
            </a:prstGeom>
            <a:ln w="12700">
              <a:solidFill>
                <a:schemeClr val="bg1">
                  <a:lumMod val="65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4A84ADF-A46E-86B0-7DB1-9C9784F36B18}"/>
                </a:ext>
              </a:extLst>
            </p:cNvPr>
            <p:cNvCxnSpPr>
              <a:cxnSpLocks/>
            </p:cNvCxnSpPr>
            <p:nvPr/>
          </p:nvCxnSpPr>
          <p:spPr>
            <a:xfrm flipH="1">
              <a:off x="3605877" y="4135289"/>
              <a:ext cx="609491" cy="0"/>
            </a:xfrm>
            <a:prstGeom prst="line">
              <a:avLst/>
            </a:prstGeom>
            <a:ln w="12700">
              <a:solidFill>
                <a:schemeClr val="bg1">
                  <a:lumMod val="65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53D0297-29E0-A7A1-FF6A-3A3E1CC325B4}"/>
                </a:ext>
              </a:extLst>
            </p:cNvPr>
            <p:cNvCxnSpPr>
              <a:cxnSpLocks/>
            </p:cNvCxnSpPr>
            <p:nvPr/>
          </p:nvCxnSpPr>
          <p:spPr>
            <a:xfrm flipH="1">
              <a:off x="3821188" y="4570437"/>
              <a:ext cx="550284" cy="360560"/>
            </a:xfrm>
            <a:prstGeom prst="line">
              <a:avLst/>
            </a:prstGeom>
            <a:ln w="12700">
              <a:solidFill>
                <a:schemeClr val="bg1">
                  <a:lumMod val="65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B91E664-AFE3-FB5B-4480-B9EAB4710F6B}"/>
                </a:ext>
              </a:extLst>
            </p:cNvPr>
            <p:cNvCxnSpPr>
              <a:cxnSpLocks/>
            </p:cNvCxnSpPr>
            <p:nvPr/>
          </p:nvCxnSpPr>
          <p:spPr>
            <a:xfrm flipV="1">
              <a:off x="5264412" y="3530943"/>
              <a:ext cx="413139" cy="336554"/>
            </a:xfrm>
            <a:prstGeom prst="line">
              <a:avLst/>
            </a:prstGeom>
            <a:ln w="12700">
              <a:solidFill>
                <a:schemeClr val="bg1">
                  <a:lumMod val="65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F8583D5F-686C-ACD4-2FB7-A82B598616AB}"/>
                </a:ext>
              </a:extLst>
            </p:cNvPr>
            <p:cNvGrpSpPr/>
            <p:nvPr/>
          </p:nvGrpSpPr>
          <p:grpSpPr>
            <a:xfrm>
              <a:off x="5584513" y="4496854"/>
              <a:ext cx="1225913" cy="1134364"/>
              <a:chOff x="5403137" y="4437015"/>
              <a:chExt cx="1561524" cy="1551514"/>
            </a:xfrm>
          </p:grpSpPr>
          <p:sp>
            <p:nvSpPr>
              <p:cNvPr id="84" name="Freeform: Shape 277">
                <a:extLst>
                  <a:ext uri="{FF2B5EF4-FFF2-40B4-BE49-F238E27FC236}">
                    <a16:creationId xmlns:a16="http://schemas.microsoft.com/office/drawing/2014/main" id="{2141DBD9-47B6-39AB-CF2D-21F85DDE3323}"/>
                  </a:ext>
                </a:extLst>
              </p:cNvPr>
              <p:cNvSpPr/>
              <p:nvPr/>
            </p:nvSpPr>
            <p:spPr>
              <a:xfrm>
                <a:off x="5403137" y="4437015"/>
                <a:ext cx="1561524" cy="1551514"/>
              </a:xfrm>
              <a:custGeom>
                <a:avLst/>
                <a:gdLst>
                  <a:gd name="connsiteX0" fmla="*/ 743903 w 1485900"/>
                  <a:gd name="connsiteY0" fmla="*/ 1480185 h 1476375"/>
                  <a:gd name="connsiteX1" fmla="*/ 0 w 1485900"/>
                  <a:gd name="connsiteY1" fmla="*/ 740093 h 1476375"/>
                  <a:gd name="connsiteX2" fmla="*/ 743903 w 1485900"/>
                  <a:gd name="connsiteY2" fmla="*/ 0 h 1476375"/>
                  <a:gd name="connsiteX3" fmla="*/ 1487805 w 1485900"/>
                  <a:gd name="connsiteY3" fmla="*/ 740093 h 1476375"/>
                  <a:gd name="connsiteX4" fmla="*/ 743903 w 1485900"/>
                  <a:gd name="connsiteY4" fmla="*/ 1480185 h 1476375"/>
                  <a:gd name="connsiteX5" fmla="*/ 743903 w 1485900"/>
                  <a:gd name="connsiteY5" fmla="*/ 8572 h 1476375"/>
                  <a:gd name="connsiteX6" fmla="*/ 9525 w 1485900"/>
                  <a:gd name="connsiteY6" fmla="*/ 739140 h 1476375"/>
                  <a:gd name="connsiteX7" fmla="*/ 743903 w 1485900"/>
                  <a:gd name="connsiteY7" fmla="*/ 1469708 h 1476375"/>
                  <a:gd name="connsiteX8" fmla="*/ 1478280 w 1485900"/>
                  <a:gd name="connsiteY8" fmla="*/ 739140 h 1476375"/>
                  <a:gd name="connsiteX9" fmla="*/ 743903 w 1485900"/>
                  <a:gd name="connsiteY9" fmla="*/ 8572 h 147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5900" h="1476375">
                    <a:moveTo>
                      <a:pt x="743903" y="1480185"/>
                    </a:moveTo>
                    <a:cubicBezTo>
                      <a:pt x="333375" y="1480185"/>
                      <a:pt x="0" y="1147763"/>
                      <a:pt x="0" y="740093"/>
                    </a:cubicBezTo>
                    <a:cubicBezTo>
                      <a:pt x="0" y="332423"/>
                      <a:pt x="333375" y="0"/>
                      <a:pt x="743903" y="0"/>
                    </a:cubicBezTo>
                    <a:cubicBezTo>
                      <a:pt x="1154430" y="0"/>
                      <a:pt x="1487805" y="332423"/>
                      <a:pt x="1487805" y="740093"/>
                    </a:cubicBezTo>
                    <a:cubicBezTo>
                      <a:pt x="1487805" y="1147763"/>
                      <a:pt x="1154430" y="1480185"/>
                      <a:pt x="743903" y="1480185"/>
                    </a:cubicBezTo>
                    <a:close/>
                    <a:moveTo>
                      <a:pt x="743903" y="8572"/>
                    </a:moveTo>
                    <a:cubicBezTo>
                      <a:pt x="339090" y="8572"/>
                      <a:pt x="9525" y="336233"/>
                      <a:pt x="9525" y="739140"/>
                    </a:cubicBezTo>
                    <a:cubicBezTo>
                      <a:pt x="9525" y="1142048"/>
                      <a:pt x="339090" y="1469708"/>
                      <a:pt x="743903" y="1469708"/>
                    </a:cubicBezTo>
                    <a:cubicBezTo>
                      <a:pt x="1148715" y="1469708"/>
                      <a:pt x="1478280" y="1142048"/>
                      <a:pt x="1478280" y="739140"/>
                    </a:cubicBezTo>
                    <a:cubicBezTo>
                      <a:pt x="1478280" y="336233"/>
                      <a:pt x="1148715" y="8572"/>
                      <a:pt x="743903" y="8572"/>
                    </a:cubicBezTo>
                    <a:close/>
                  </a:path>
                </a:pathLst>
              </a:custGeom>
              <a:solidFill>
                <a:schemeClr val="accent3"/>
              </a:solidFill>
              <a:ln w="9525" cap="flat">
                <a:noFill/>
                <a:prstDash val="solid"/>
                <a:miter/>
              </a:ln>
            </p:spPr>
            <p:txBody>
              <a:bodyPr rtlCol="0" anchor="ctr"/>
              <a:lstStyle/>
              <a:p>
                <a:endParaRPr lang="en-US" sz="2000">
                  <a:latin typeface="Century Gothic" panose="020B0502020202020204" pitchFamily="34" charset="0"/>
                </a:endParaRPr>
              </a:p>
            </p:txBody>
          </p:sp>
          <p:sp>
            <p:nvSpPr>
              <p:cNvPr id="85" name="Freeform: Shape 279">
                <a:extLst>
                  <a:ext uri="{FF2B5EF4-FFF2-40B4-BE49-F238E27FC236}">
                    <a16:creationId xmlns:a16="http://schemas.microsoft.com/office/drawing/2014/main" id="{AB3D3DEC-C9BD-2255-9CCD-1D72608A0118}"/>
                  </a:ext>
                </a:extLst>
              </p:cNvPr>
              <p:cNvSpPr/>
              <p:nvPr/>
            </p:nvSpPr>
            <p:spPr>
              <a:xfrm>
                <a:off x="5458191" y="4487064"/>
                <a:ext cx="1451416" cy="1451416"/>
              </a:xfrm>
              <a:custGeom>
                <a:avLst/>
                <a:gdLst>
                  <a:gd name="connsiteX0" fmla="*/ 1388745 w 1381125"/>
                  <a:gd name="connsiteY0" fmla="*/ 690563 h 1381125"/>
                  <a:gd name="connsiteX1" fmla="*/ 694373 w 1381125"/>
                  <a:gd name="connsiteY1" fmla="*/ 1381125 h 1381125"/>
                  <a:gd name="connsiteX2" fmla="*/ 0 w 1381125"/>
                  <a:gd name="connsiteY2" fmla="*/ 690562 h 1381125"/>
                  <a:gd name="connsiteX3" fmla="*/ 694373 w 1381125"/>
                  <a:gd name="connsiteY3" fmla="*/ 0 h 1381125"/>
                  <a:gd name="connsiteX4" fmla="*/ 1388745 w 1381125"/>
                  <a:gd name="connsiteY4" fmla="*/ 690563 h 1381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25" h="1381125">
                    <a:moveTo>
                      <a:pt x="1388745" y="690563"/>
                    </a:moveTo>
                    <a:cubicBezTo>
                      <a:pt x="1388745" y="1071950"/>
                      <a:pt x="1077864" y="1381125"/>
                      <a:pt x="694373" y="1381125"/>
                    </a:cubicBezTo>
                    <a:cubicBezTo>
                      <a:pt x="310881" y="1381125"/>
                      <a:pt x="0" y="1071950"/>
                      <a:pt x="0" y="690562"/>
                    </a:cubicBezTo>
                    <a:cubicBezTo>
                      <a:pt x="0" y="309175"/>
                      <a:pt x="310881" y="0"/>
                      <a:pt x="694373" y="0"/>
                    </a:cubicBezTo>
                    <a:cubicBezTo>
                      <a:pt x="1077864" y="0"/>
                      <a:pt x="1388745" y="309175"/>
                      <a:pt x="1388745" y="690563"/>
                    </a:cubicBezTo>
                    <a:close/>
                  </a:path>
                </a:pathLst>
              </a:custGeom>
              <a:solidFill>
                <a:schemeClr val="bg1"/>
              </a:solidFill>
              <a:ln w="9525" cap="flat">
                <a:solidFill>
                  <a:schemeClr val="accent6">
                    <a:lumMod val="50000"/>
                  </a:schemeClr>
                </a:solidFill>
                <a:prstDash val="solid"/>
                <a:miter/>
              </a:ln>
            </p:spPr>
            <p:txBody>
              <a:bodyPr rtlCol="0" anchor="ctr"/>
              <a:lstStyle/>
              <a:p>
                <a:endParaRPr lang="en-US" sz="2000" dirty="0">
                  <a:latin typeface="Century Gothic" panose="020B0502020202020204" pitchFamily="34" charset="0"/>
                </a:endParaRPr>
              </a:p>
            </p:txBody>
          </p:sp>
          <p:sp>
            <p:nvSpPr>
              <p:cNvPr id="86" name="Freeform: Shape 280">
                <a:extLst>
                  <a:ext uri="{FF2B5EF4-FFF2-40B4-BE49-F238E27FC236}">
                    <a16:creationId xmlns:a16="http://schemas.microsoft.com/office/drawing/2014/main" id="{B9B1575B-02FF-BBAE-4929-45FCD09ADF2C}"/>
                  </a:ext>
                </a:extLst>
              </p:cNvPr>
              <p:cNvSpPr/>
              <p:nvPr/>
            </p:nvSpPr>
            <p:spPr>
              <a:xfrm>
                <a:off x="5589501" y="4610090"/>
                <a:ext cx="1216322" cy="1205364"/>
              </a:xfrm>
              <a:custGeom>
                <a:avLst/>
                <a:gdLst>
                  <a:gd name="connsiteX0" fmla="*/ 1059180 w 1057275"/>
                  <a:gd name="connsiteY0" fmla="*/ 526733 h 1047750"/>
                  <a:gd name="connsiteX1" fmla="*/ 529590 w 1057275"/>
                  <a:gd name="connsiteY1" fmla="*/ 1053465 h 1047750"/>
                  <a:gd name="connsiteX2" fmla="*/ 0 w 1057275"/>
                  <a:gd name="connsiteY2" fmla="*/ 526732 h 1047750"/>
                  <a:gd name="connsiteX3" fmla="*/ 529590 w 1057275"/>
                  <a:gd name="connsiteY3" fmla="*/ 0 h 1047750"/>
                  <a:gd name="connsiteX4" fmla="*/ 1059180 w 1057275"/>
                  <a:gd name="connsiteY4" fmla="*/ 526733 h 1047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275" h="1047750">
                    <a:moveTo>
                      <a:pt x="1059180" y="526733"/>
                    </a:moveTo>
                    <a:cubicBezTo>
                      <a:pt x="1059180" y="817639"/>
                      <a:pt x="822075" y="1053465"/>
                      <a:pt x="529590" y="1053465"/>
                    </a:cubicBezTo>
                    <a:cubicBezTo>
                      <a:pt x="237106" y="1053465"/>
                      <a:pt x="0" y="817639"/>
                      <a:pt x="0" y="526732"/>
                    </a:cubicBezTo>
                    <a:cubicBezTo>
                      <a:pt x="0" y="235826"/>
                      <a:pt x="237106" y="0"/>
                      <a:pt x="529590" y="0"/>
                    </a:cubicBezTo>
                    <a:cubicBezTo>
                      <a:pt x="822075" y="0"/>
                      <a:pt x="1059180" y="235826"/>
                      <a:pt x="1059180" y="526733"/>
                    </a:cubicBezTo>
                    <a:close/>
                  </a:path>
                </a:pathLst>
              </a:custGeom>
              <a:solidFill>
                <a:schemeClr val="tx1">
                  <a:lumMod val="75000"/>
                </a:schemeClr>
              </a:solidFill>
              <a:ln w="9525" cap="flat">
                <a:noFill/>
                <a:prstDash val="solid"/>
                <a:miter/>
              </a:ln>
            </p:spPr>
            <p:txBody>
              <a:bodyPr rtlCol="0" anchor="ctr"/>
              <a:lstStyle/>
              <a:p>
                <a:endParaRPr lang="en-US" sz="2000" dirty="0">
                  <a:latin typeface="Century Gothic" panose="020B0502020202020204" pitchFamily="34" charset="0"/>
                </a:endParaRPr>
              </a:p>
            </p:txBody>
          </p:sp>
        </p:grpSp>
        <p:cxnSp>
          <p:nvCxnSpPr>
            <p:cNvPr id="24" name="Straight Connector 23">
              <a:extLst>
                <a:ext uri="{FF2B5EF4-FFF2-40B4-BE49-F238E27FC236}">
                  <a16:creationId xmlns:a16="http://schemas.microsoft.com/office/drawing/2014/main" id="{9D29F430-D39F-D48D-AB78-01A9631855BE}"/>
                </a:ext>
              </a:extLst>
            </p:cNvPr>
            <p:cNvCxnSpPr>
              <a:cxnSpLocks/>
            </p:cNvCxnSpPr>
            <p:nvPr/>
          </p:nvCxnSpPr>
          <p:spPr>
            <a:xfrm flipH="1" flipV="1">
              <a:off x="6565817" y="3530947"/>
              <a:ext cx="510459" cy="394259"/>
            </a:xfrm>
            <a:prstGeom prst="line">
              <a:avLst/>
            </a:prstGeom>
            <a:ln w="12700">
              <a:solidFill>
                <a:schemeClr val="bg1">
                  <a:lumMod val="65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4BBCA1EB-91F9-8630-B865-C9C83A24E6B3}"/>
                </a:ext>
              </a:extLst>
            </p:cNvPr>
            <p:cNvGrpSpPr/>
            <p:nvPr/>
          </p:nvGrpSpPr>
          <p:grpSpPr>
            <a:xfrm>
              <a:off x="5403141" y="2430420"/>
              <a:ext cx="1730755" cy="1551514"/>
              <a:chOff x="5306785" y="2478050"/>
              <a:chExt cx="1730755" cy="1551514"/>
            </a:xfrm>
          </p:grpSpPr>
          <p:sp>
            <p:nvSpPr>
              <p:cNvPr id="79" name="Freeform: Shape 35">
                <a:extLst>
                  <a:ext uri="{FF2B5EF4-FFF2-40B4-BE49-F238E27FC236}">
                    <a16:creationId xmlns:a16="http://schemas.microsoft.com/office/drawing/2014/main" id="{35E26FB5-C00A-C972-F773-E243466CA8F2}"/>
                  </a:ext>
                </a:extLst>
              </p:cNvPr>
              <p:cNvSpPr/>
              <p:nvPr/>
            </p:nvSpPr>
            <p:spPr>
              <a:xfrm>
                <a:off x="5389578" y="2478050"/>
                <a:ext cx="1561524" cy="1551514"/>
              </a:xfrm>
              <a:custGeom>
                <a:avLst/>
                <a:gdLst>
                  <a:gd name="connsiteX0" fmla="*/ 743903 w 1485900"/>
                  <a:gd name="connsiteY0" fmla="*/ 1480185 h 1476375"/>
                  <a:gd name="connsiteX1" fmla="*/ 0 w 1485900"/>
                  <a:gd name="connsiteY1" fmla="*/ 740093 h 1476375"/>
                  <a:gd name="connsiteX2" fmla="*/ 743903 w 1485900"/>
                  <a:gd name="connsiteY2" fmla="*/ 0 h 1476375"/>
                  <a:gd name="connsiteX3" fmla="*/ 1487805 w 1485900"/>
                  <a:gd name="connsiteY3" fmla="*/ 740093 h 1476375"/>
                  <a:gd name="connsiteX4" fmla="*/ 743903 w 1485900"/>
                  <a:gd name="connsiteY4" fmla="*/ 1480185 h 1476375"/>
                  <a:gd name="connsiteX5" fmla="*/ 743903 w 1485900"/>
                  <a:gd name="connsiteY5" fmla="*/ 8572 h 1476375"/>
                  <a:gd name="connsiteX6" fmla="*/ 9525 w 1485900"/>
                  <a:gd name="connsiteY6" fmla="*/ 739140 h 1476375"/>
                  <a:gd name="connsiteX7" fmla="*/ 743903 w 1485900"/>
                  <a:gd name="connsiteY7" fmla="*/ 1469708 h 1476375"/>
                  <a:gd name="connsiteX8" fmla="*/ 1478280 w 1485900"/>
                  <a:gd name="connsiteY8" fmla="*/ 739140 h 1476375"/>
                  <a:gd name="connsiteX9" fmla="*/ 743903 w 1485900"/>
                  <a:gd name="connsiteY9" fmla="*/ 8572 h 147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5900" h="1476375">
                    <a:moveTo>
                      <a:pt x="743903" y="1480185"/>
                    </a:moveTo>
                    <a:cubicBezTo>
                      <a:pt x="333375" y="1480185"/>
                      <a:pt x="0" y="1147763"/>
                      <a:pt x="0" y="740093"/>
                    </a:cubicBezTo>
                    <a:cubicBezTo>
                      <a:pt x="0" y="332423"/>
                      <a:pt x="333375" y="0"/>
                      <a:pt x="743903" y="0"/>
                    </a:cubicBezTo>
                    <a:cubicBezTo>
                      <a:pt x="1154430" y="0"/>
                      <a:pt x="1487805" y="332423"/>
                      <a:pt x="1487805" y="740093"/>
                    </a:cubicBezTo>
                    <a:cubicBezTo>
                      <a:pt x="1487805" y="1147763"/>
                      <a:pt x="1154430" y="1480185"/>
                      <a:pt x="743903" y="1480185"/>
                    </a:cubicBezTo>
                    <a:close/>
                    <a:moveTo>
                      <a:pt x="743903" y="8572"/>
                    </a:moveTo>
                    <a:cubicBezTo>
                      <a:pt x="339090" y="8572"/>
                      <a:pt x="9525" y="336233"/>
                      <a:pt x="9525" y="739140"/>
                    </a:cubicBezTo>
                    <a:cubicBezTo>
                      <a:pt x="9525" y="1142048"/>
                      <a:pt x="339090" y="1469708"/>
                      <a:pt x="743903" y="1469708"/>
                    </a:cubicBezTo>
                    <a:cubicBezTo>
                      <a:pt x="1148715" y="1469708"/>
                      <a:pt x="1478280" y="1142048"/>
                      <a:pt x="1478280" y="739140"/>
                    </a:cubicBezTo>
                    <a:cubicBezTo>
                      <a:pt x="1478280" y="336233"/>
                      <a:pt x="1148715" y="8572"/>
                      <a:pt x="743903" y="8572"/>
                    </a:cubicBezTo>
                    <a:close/>
                  </a:path>
                </a:pathLst>
              </a:custGeom>
              <a:solidFill>
                <a:schemeClr val="accent1"/>
              </a:solidFill>
              <a:ln w="9525" cap="flat">
                <a:noFill/>
                <a:prstDash val="solid"/>
                <a:miter/>
              </a:ln>
            </p:spPr>
            <p:txBody>
              <a:bodyPr rtlCol="0" anchor="ctr"/>
              <a:lstStyle/>
              <a:p>
                <a:endParaRPr lang="en-US" sz="2000">
                  <a:latin typeface="Century Gothic" panose="020B0502020202020204" pitchFamily="34" charset="0"/>
                </a:endParaRPr>
              </a:p>
            </p:txBody>
          </p:sp>
          <p:grpSp>
            <p:nvGrpSpPr>
              <p:cNvPr id="80" name="Group 79">
                <a:extLst>
                  <a:ext uri="{FF2B5EF4-FFF2-40B4-BE49-F238E27FC236}">
                    <a16:creationId xmlns:a16="http://schemas.microsoft.com/office/drawing/2014/main" id="{88488FB0-5F9E-6921-F219-DA9C6F5A6B9B}"/>
                  </a:ext>
                </a:extLst>
              </p:cNvPr>
              <p:cNvGrpSpPr/>
              <p:nvPr/>
            </p:nvGrpSpPr>
            <p:grpSpPr>
              <a:xfrm>
                <a:off x="5306785" y="2528099"/>
                <a:ext cx="1730755" cy="1451416"/>
                <a:chOff x="5306785" y="2528099"/>
                <a:chExt cx="1730755" cy="1451416"/>
              </a:xfrm>
            </p:grpSpPr>
            <p:sp>
              <p:nvSpPr>
                <p:cNvPr id="81" name="Freeform: Shape 33">
                  <a:extLst>
                    <a:ext uri="{FF2B5EF4-FFF2-40B4-BE49-F238E27FC236}">
                      <a16:creationId xmlns:a16="http://schemas.microsoft.com/office/drawing/2014/main" id="{16A3CC62-BDEE-FCF8-3426-BC1F779F62C9}"/>
                    </a:ext>
                  </a:extLst>
                </p:cNvPr>
                <p:cNvSpPr/>
                <p:nvPr/>
              </p:nvSpPr>
              <p:spPr>
                <a:xfrm>
                  <a:off x="5444632" y="2528099"/>
                  <a:ext cx="1451416" cy="1451416"/>
                </a:xfrm>
                <a:custGeom>
                  <a:avLst/>
                  <a:gdLst>
                    <a:gd name="connsiteX0" fmla="*/ 1388745 w 1381125"/>
                    <a:gd name="connsiteY0" fmla="*/ 690563 h 1381125"/>
                    <a:gd name="connsiteX1" fmla="*/ 694373 w 1381125"/>
                    <a:gd name="connsiteY1" fmla="*/ 1381125 h 1381125"/>
                    <a:gd name="connsiteX2" fmla="*/ 0 w 1381125"/>
                    <a:gd name="connsiteY2" fmla="*/ 690562 h 1381125"/>
                    <a:gd name="connsiteX3" fmla="*/ 694373 w 1381125"/>
                    <a:gd name="connsiteY3" fmla="*/ 0 h 1381125"/>
                    <a:gd name="connsiteX4" fmla="*/ 1388745 w 1381125"/>
                    <a:gd name="connsiteY4" fmla="*/ 690563 h 1381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25" h="1381125">
                      <a:moveTo>
                        <a:pt x="1388745" y="690563"/>
                      </a:moveTo>
                      <a:cubicBezTo>
                        <a:pt x="1388745" y="1071950"/>
                        <a:pt x="1077864" y="1381125"/>
                        <a:pt x="694373" y="1381125"/>
                      </a:cubicBezTo>
                      <a:cubicBezTo>
                        <a:pt x="310881" y="1381125"/>
                        <a:pt x="0" y="1071950"/>
                        <a:pt x="0" y="690562"/>
                      </a:cubicBezTo>
                      <a:cubicBezTo>
                        <a:pt x="0" y="309175"/>
                        <a:pt x="310881" y="0"/>
                        <a:pt x="694373" y="0"/>
                      </a:cubicBezTo>
                      <a:cubicBezTo>
                        <a:pt x="1077864" y="0"/>
                        <a:pt x="1388745" y="309175"/>
                        <a:pt x="1388745" y="690563"/>
                      </a:cubicBezTo>
                      <a:close/>
                    </a:path>
                  </a:pathLst>
                </a:custGeom>
                <a:solidFill>
                  <a:schemeClr val="accent1"/>
                </a:solidFill>
                <a:ln w="9525" cap="flat">
                  <a:noFill/>
                  <a:prstDash val="solid"/>
                  <a:miter/>
                </a:ln>
              </p:spPr>
              <p:txBody>
                <a:bodyPr rtlCol="0" anchor="ctr"/>
                <a:lstStyle/>
                <a:p>
                  <a:endParaRPr lang="en-US" sz="2000">
                    <a:latin typeface="Century Gothic" panose="020B0502020202020204" pitchFamily="34" charset="0"/>
                  </a:endParaRPr>
                </a:p>
              </p:txBody>
            </p:sp>
            <p:sp>
              <p:nvSpPr>
                <p:cNvPr id="82" name="Freeform: Shape 34">
                  <a:extLst>
                    <a:ext uri="{FF2B5EF4-FFF2-40B4-BE49-F238E27FC236}">
                      <a16:creationId xmlns:a16="http://schemas.microsoft.com/office/drawing/2014/main" id="{0181B24F-BEC1-116B-BF29-D28DAE358594}"/>
                    </a:ext>
                  </a:extLst>
                </p:cNvPr>
                <p:cNvSpPr/>
                <p:nvPr/>
              </p:nvSpPr>
              <p:spPr>
                <a:xfrm>
                  <a:off x="5567309" y="2651129"/>
                  <a:ext cx="1216322" cy="1205364"/>
                </a:xfrm>
                <a:custGeom>
                  <a:avLst/>
                  <a:gdLst>
                    <a:gd name="connsiteX0" fmla="*/ 1059180 w 1057275"/>
                    <a:gd name="connsiteY0" fmla="*/ 526733 h 1047750"/>
                    <a:gd name="connsiteX1" fmla="*/ 529590 w 1057275"/>
                    <a:gd name="connsiteY1" fmla="*/ 1053465 h 1047750"/>
                    <a:gd name="connsiteX2" fmla="*/ 0 w 1057275"/>
                    <a:gd name="connsiteY2" fmla="*/ 526732 h 1047750"/>
                    <a:gd name="connsiteX3" fmla="*/ 529590 w 1057275"/>
                    <a:gd name="connsiteY3" fmla="*/ 0 h 1047750"/>
                    <a:gd name="connsiteX4" fmla="*/ 1059180 w 1057275"/>
                    <a:gd name="connsiteY4" fmla="*/ 526733 h 1047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275" h="1047750">
                      <a:moveTo>
                        <a:pt x="1059180" y="526733"/>
                      </a:moveTo>
                      <a:cubicBezTo>
                        <a:pt x="1059180" y="817639"/>
                        <a:pt x="822075" y="1053465"/>
                        <a:pt x="529590" y="1053465"/>
                      </a:cubicBezTo>
                      <a:cubicBezTo>
                        <a:pt x="237106" y="1053465"/>
                        <a:pt x="0" y="817639"/>
                        <a:pt x="0" y="526732"/>
                      </a:cubicBezTo>
                      <a:cubicBezTo>
                        <a:pt x="0" y="235826"/>
                        <a:pt x="237106" y="0"/>
                        <a:pt x="529590" y="0"/>
                      </a:cubicBezTo>
                      <a:cubicBezTo>
                        <a:pt x="822075" y="0"/>
                        <a:pt x="1059180" y="235826"/>
                        <a:pt x="1059180" y="526733"/>
                      </a:cubicBezTo>
                      <a:close/>
                    </a:path>
                  </a:pathLst>
                </a:custGeom>
                <a:solidFill>
                  <a:srgbClr val="FFFFFF"/>
                </a:solidFill>
                <a:ln w="9525" cap="flat">
                  <a:noFill/>
                  <a:prstDash val="solid"/>
                  <a:miter/>
                </a:ln>
              </p:spPr>
              <p:txBody>
                <a:bodyPr rtlCol="0" anchor="ctr"/>
                <a:lstStyle/>
                <a:p>
                  <a:endParaRPr lang="en-US" sz="2000">
                    <a:latin typeface="Century Gothic" panose="020B0502020202020204" pitchFamily="34" charset="0"/>
                  </a:endParaRPr>
                </a:p>
              </p:txBody>
            </p:sp>
            <p:sp>
              <p:nvSpPr>
                <p:cNvPr id="83" name="TextBox 82">
                  <a:extLst>
                    <a:ext uri="{FF2B5EF4-FFF2-40B4-BE49-F238E27FC236}">
                      <a16:creationId xmlns:a16="http://schemas.microsoft.com/office/drawing/2014/main" id="{14D93DE1-4879-24DD-00AD-3CE88100E0F9}"/>
                    </a:ext>
                  </a:extLst>
                </p:cNvPr>
                <p:cNvSpPr txBox="1"/>
                <p:nvPr/>
              </p:nvSpPr>
              <p:spPr>
                <a:xfrm>
                  <a:off x="5306785" y="2961420"/>
                  <a:ext cx="1730755" cy="584775"/>
                </a:xfrm>
                <a:prstGeom prst="rect">
                  <a:avLst/>
                </a:prstGeom>
                <a:noFill/>
              </p:spPr>
              <p:txBody>
                <a:bodyPr wrap="square" rtlCol="0">
                  <a:spAutoFit/>
                </a:bodyPr>
                <a:lstStyle/>
                <a:p>
                  <a:pPr algn="ctr"/>
                  <a:r>
                    <a:rPr lang="en-US" sz="3200" b="1" dirty="0">
                      <a:latin typeface="Century Gothic" panose="020B0502020202020204" pitchFamily="34" charset="0"/>
                      <a:cs typeface="Arial" panose="020B0604020202020204" pitchFamily="34" charset="0"/>
                    </a:rPr>
                    <a:t>TEF</a:t>
                  </a:r>
                  <a:endParaRPr lang="en-US" sz="3200" b="1" dirty="0">
                    <a:solidFill>
                      <a:srgbClr val="03D990"/>
                    </a:solidFill>
                    <a:latin typeface="Century Gothic" panose="020B0502020202020204" pitchFamily="34" charset="0"/>
                    <a:cs typeface="Arial" panose="020B0604020202020204" pitchFamily="34" charset="0"/>
                  </a:endParaRPr>
                </a:p>
              </p:txBody>
            </p:sp>
          </p:grpSp>
        </p:grpSp>
        <p:grpSp>
          <p:nvGrpSpPr>
            <p:cNvPr id="26" name="Group 25">
              <a:extLst>
                <a:ext uri="{FF2B5EF4-FFF2-40B4-BE49-F238E27FC236}">
                  <a16:creationId xmlns:a16="http://schemas.microsoft.com/office/drawing/2014/main" id="{B55003EC-B191-AB98-9B7D-E68CF82CDB14}"/>
                </a:ext>
              </a:extLst>
            </p:cNvPr>
            <p:cNvGrpSpPr/>
            <p:nvPr/>
          </p:nvGrpSpPr>
          <p:grpSpPr>
            <a:xfrm>
              <a:off x="970438" y="3687737"/>
              <a:ext cx="2763848" cy="869386"/>
              <a:chOff x="970438" y="3687737"/>
              <a:chExt cx="2763848" cy="869386"/>
            </a:xfrm>
          </p:grpSpPr>
          <p:grpSp>
            <p:nvGrpSpPr>
              <p:cNvPr id="74" name="Group 73">
                <a:extLst>
                  <a:ext uri="{FF2B5EF4-FFF2-40B4-BE49-F238E27FC236}">
                    <a16:creationId xmlns:a16="http://schemas.microsoft.com/office/drawing/2014/main" id="{6BF3556C-E3B7-4ED5-9084-C393A594D202}"/>
                  </a:ext>
                </a:extLst>
              </p:cNvPr>
              <p:cNvGrpSpPr/>
              <p:nvPr/>
            </p:nvGrpSpPr>
            <p:grpSpPr>
              <a:xfrm>
                <a:off x="2859292" y="3687737"/>
                <a:ext cx="874994" cy="869386"/>
                <a:chOff x="886430" y="2320596"/>
                <a:chExt cx="874994" cy="869386"/>
              </a:xfrm>
            </p:grpSpPr>
            <p:sp>
              <p:nvSpPr>
                <p:cNvPr id="76" name="Freeform: Shape 111">
                  <a:extLst>
                    <a:ext uri="{FF2B5EF4-FFF2-40B4-BE49-F238E27FC236}">
                      <a16:creationId xmlns:a16="http://schemas.microsoft.com/office/drawing/2014/main" id="{CED36DDB-0525-2AB2-51D5-D4CB636DBA42}"/>
                    </a:ext>
                  </a:extLst>
                </p:cNvPr>
                <p:cNvSpPr/>
                <p:nvPr/>
              </p:nvSpPr>
              <p:spPr>
                <a:xfrm>
                  <a:off x="923750" y="2355117"/>
                  <a:ext cx="800345" cy="800345"/>
                </a:xfrm>
                <a:custGeom>
                  <a:avLst/>
                  <a:gdLst>
                    <a:gd name="connsiteX0" fmla="*/ 1108710 w 1108710"/>
                    <a:gd name="connsiteY0" fmla="*/ 554355 h 1108710"/>
                    <a:gd name="connsiteX1" fmla="*/ 554355 w 1108710"/>
                    <a:gd name="connsiteY1" fmla="*/ 1108710 h 1108710"/>
                    <a:gd name="connsiteX2" fmla="*/ 0 w 1108710"/>
                    <a:gd name="connsiteY2" fmla="*/ 554355 h 1108710"/>
                    <a:gd name="connsiteX3" fmla="*/ 554355 w 1108710"/>
                    <a:gd name="connsiteY3" fmla="*/ 0 h 1108710"/>
                    <a:gd name="connsiteX4" fmla="*/ 1108710 w 1108710"/>
                    <a:gd name="connsiteY4" fmla="*/ 554355 h 1108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710" h="1108710">
                      <a:moveTo>
                        <a:pt x="1108710" y="554355"/>
                      </a:moveTo>
                      <a:cubicBezTo>
                        <a:pt x="1108710" y="860517"/>
                        <a:pt x="860517" y="1108710"/>
                        <a:pt x="554355" y="1108710"/>
                      </a:cubicBezTo>
                      <a:cubicBezTo>
                        <a:pt x="248193" y="1108710"/>
                        <a:pt x="0" y="860517"/>
                        <a:pt x="0" y="554355"/>
                      </a:cubicBezTo>
                      <a:cubicBezTo>
                        <a:pt x="0" y="248193"/>
                        <a:pt x="248193" y="0"/>
                        <a:pt x="554355" y="0"/>
                      </a:cubicBezTo>
                      <a:cubicBezTo>
                        <a:pt x="860516" y="0"/>
                        <a:pt x="1108710" y="248193"/>
                        <a:pt x="1108710" y="554355"/>
                      </a:cubicBezTo>
                      <a:close/>
                    </a:path>
                  </a:pathLst>
                </a:custGeom>
                <a:solidFill>
                  <a:schemeClr val="accent1"/>
                </a:solidFill>
                <a:ln>
                  <a:noFill/>
                </a:ln>
                <a:effectLst>
                  <a:outerShdw blurRad="838200" dist="292100" dir="5400000" sx="22000" sy="22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77" name="Freeform: Shape 112">
                  <a:extLst>
                    <a:ext uri="{FF2B5EF4-FFF2-40B4-BE49-F238E27FC236}">
                      <a16:creationId xmlns:a16="http://schemas.microsoft.com/office/drawing/2014/main" id="{EA0AC6EF-1DCB-DC07-82E3-7703C45D728A}"/>
                    </a:ext>
                  </a:extLst>
                </p:cNvPr>
                <p:cNvSpPr/>
                <p:nvPr/>
              </p:nvSpPr>
              <p:spPr>
                <a:xfrm>
                  <a:off x="985499" y="2416858"/>
                  <a:ext cx="676863" cy="676863"/>
                </a:xfrm>
                <a:custGeom>
                  <a:avLst/>
                  <a:gdLst>
                    <a:gd name="connsiteX0" fmla="*/ 1108710 w 1108710"/>
                    <a:gd name="connsiteY0" fmla="*/ 554355 h 1108710"/>
                    <a:gd name="connsiteX1" fmla="*/ 554355 w 1108710"/>
                    <a:gd name="connsiteY1" fmla="*/ 1108710 h 1108710"/>
                    <a:gd name="connsiteX2" fmla="*/ 0 w 1108710"/>
                    <a:gd name="connsiteY2" fmla="*/ 554355 h 1108710"/>
                    <a:gd name="connsiteX3" fmla="*/ 554355 w 1108710"/>
                    <a:gd name="connsiteY3" fmla="*/ 0 h 1108710"/>
                    <a:gd name="connsiteX4" fmla="*/ 1108710 w 1108710"/>
                    <a:gd name="connsiteY4" fmla="*/ 554355 h 1108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710" h="1108710">
                      <a:moveTo>
                        <a:pt x="1108710" y="554355"/>
                      </a:moveTo>
                      <a:cubicBezTo>
                        <a:pt x="1108710" y="860517"/>
                        <a:pt x="860517" y="1108710"/>
                        <a:pt x="554355" y="1108710"/>
                      </a:cubicBezTo>
                      <a:cubicBezTo>
                        <a:pt x="248193" y="1108710"/>
                        <a:pt x="0" y="860517"/>
                        <a:pt x="0" y="554355"/>
                      </a:cubicBezTo>
                      <a:cubicBezTo>
                        <a:pt x="0" y="248193"/>
                        <a:pt x="248193" y="0"/>
                        <a:pt x="554355" y="0"/>
                      </a:cubicBezTo>
                      <a:cubicBezTo>
                        <a:pt x="860516" y="0"/>
                        <a:pt x="1108710" y="248193"/>
                        <a:pt x="1108710" y="554355"/>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78" name="Freeform: Shape 113">
                  <a:extLst>
                    <a:ext uri="{FF2B5EF4-FFF2-40B4-BE49-F238E27FC236}">
                      <a16:creationId xmlns:a16="http://schemas.microsoft.com/office/drawing/2014/main" id="{46BF4037-CBC2-EBA6-CA40-439EA567BB21}"/>
                    </a:ext>
                  </a:extLst>
                </p:cNvPr>
                <p:cNvSpPr/>
                <p:nvPr/>
              </p:nvSpPr>
              <p:spPr>
                <a:xfrm>
                  <a:off x="886430" y="2320596"/>
                  <a:ext cx="874994" cy="869386"/>
                </a:xfrm>
                <a:custGeom>
                  <a:avLst/>
                  <a:gdLst>
                    <a:gd name="connsiteX0" fmla="*/ 743903 w 1485900"/>
                    <a:gd name="connsiteY0" fmla="*/ 1480185 h 1476375"/>
                    <a:gd name="connsiteX1" fmla="*/ 0 w 1485900"/>
                    <a:gd name="connsiteY1" fmla="*/ 740093 h 1476375"/>
                    <a:gd name="connsiteX2" fmla="*/ 743903 w 1485900"/>
                    <a:gd name="connsiteY2" fmla="*/ 0 h 1476375"/>
                    <a:gd name="connsiteX3" fmla="*/ 1487805 w 1485900"/>
                    <a:gd name="connsiteY3" fmla="*/ 740093 h 1476375"/>
                    <a:gd name="connsiteX4" fmla="*/ 743903 w 1485900"/>
                    <a:gd name="connsiteY4" fmla="*/ 1480185 h 1476375"/>
                    <a:gd name="connsiteX5" fmla="*/ 743903 w 1485900"/>
                    <a:gd name="connsiteY5" fmla="*/ 8572 h 1476375"/>
                    <a:gd name="connsiteX6" fmla="*/ 9525 w 1485900"/>
                    <a:gd name="connsiteY6" fmla="*/ 739140 h 1476375"/>
                    <a:gd name="connsiteX7" fmla="*/ 743903 w 1485900"/>
                    <a:gd name="connsiteY7" fmla="*/ 1469708 h 1476375"/>
                    <a:gd name="connsiteX8" fmla="*/ 1478280 w 1485900"/>
                    <a:gd name="connsiteY8" fmla="*/ 739140 h 1476375"/>
                    <a:gd name="connsiteX9" fmla="*/ 743903 w 1485900"/>
                    <a:gd name="connsiteY9" fmla="*/ 8572 h 147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5900" h="1476375">
                      <a:moveTo>
                        <a:pt x="743903" y="1480185"/>
                      </a:moveTo>
                      <a:cubicBezTo>
                        <a:pt x="333375" y="1480185"/>
                        <a:pt x="0" y="1147763"/>
                        <a:pt x="0" y="740093"/>
                      </a:cubicBezTo>
                      <a:cubicBezTo>
                        <a:pt x="0" y="332423"/>
                        <a:pt x="333375" y="0"/>
                        <a:pt x="743903" y="0"/>
                      </a:cubicBezTo>
                      <a:cubicBezTo>
                        <a:pt x="1154430" y="0"/>
                        <a:pt x="1487805" y="332423"/>
                        <a:pt x="1487805" y="740093"/>
                      </a:cubicBezTo>
                      <a:cubicBezTo>
                        <a:pt x="1487805" y="1147763"/>
                        <a:pt x="1154430" y="1480185"/>
                        <a:pt x="743903" y="1480185"/>
                      </a:cubicBezTo>
                      <a:close/>
                      <a:moveTo>
                        <a:pt x="743903" y="8572"/>
                      </a:moveTo>
                      <a:cubicBezTo>
                        <a:pt x="339090" y="8572"/>
                        <a:pt x="9525" y="336233"/>
                        <a:pt x="9525" y="739140"/>
                      </a:cubicBezTo>
                      <a:cubicBezTo>
                        <a:pt x="9525" y="1142048"/>
                        <a:pt x="339090" y="1469708"/>
                        <a:pt x="743903" y="1469708"/>
                      </a:cubicBezTo>
                      <a:cubicBezTo>
                        <a:pt x="1148715" y="1469708"/>
                        <a:pt x="1478280" y="1142048"/>
                        <a:pt x="1478280" y="739140"/>
                      </a:cubicBezTo>
                      <a:cubicBezTo>
                        <a:pt x="1478280" y="336233"/>
                        <a:pt x="1148715" y="8572"/>
                        <a:pt x="743903" y="8572"/>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grpSp>
          <p:sp>
            <p:nvSpPr>
              <p:cNvPr id="75" name="TextBox 74">
                <a:extLst>
                  <a:ext uri="{FF2B5EF4-FFF2-40B4-BE49-F238E27FC236}">
                    <a16:creationId xmlns:a16="http://schemas.microsoft.com/office/drawing/2014/main" id="{6B2E7461-B9B4-301F-84D6-422D82D1EDEE}"/>
                  </a:ext>
                </a:extLst>
              </p:cNvPr>
              <p:cNvSpPr txBox="1"/>
              <p:nvPr/>
            </p:nvSpPr>
            <p:spPr>
              <a:xfrm>
                <a:off x="970438" y="3897815"/>
                <a:ext cx="1525927" cy="374526"/>
              </a:xfrm>
              <a:prstGeom prst="rect">
                <a:avLst/>
              </a:prstGeom>
              <a:noFill/>
            </p:spPr>
            <p:txBody>
              <a:bodyPr wrap="square" rtlCol="0">
                <a:spAutoFit/>
              </a:bodyPr>
              <a:lstStyle/>
              <a:p>
                <a:pPr algn="r">
                  <a:lnSpc>
                    <a:spcPct val="150000"/>
                  </a:lnSpc>
                </a:pPr>
                <a:r>
                  <a:rPr lang="en-US" sz="1400" b="1" dirty="0">
                    <a:solidFill>
                      <a:schemeClr val="tx1">
                        <a:lumMod val="75000"/>
                      </a:schemeClr>
                    </a:solidFill>
                    <a:latin typeface="Century Gothic" panose="020B0502020202020204" pitchFamily="34" charset="0"/>
                    <a:cs typeface="Arial" panose="020B0604020202020204" pitchFamily="34" charset="0"/>
                  </a:rPr>
                  <a:t>MENTORING</a:t>
                </a:r>
              </a:p>
            </p:txBody>
          </p:sp>
        </p:grpSp>
        <p:grpSp>
          <p:nvGrpSpPr>
            <p:cNvPr id="27" name="Group 26">
              <a:extLst>
                <a:ext uri="{FF2B5EF4-FFF2-40B4-BE49-F238E27FC236}">
                  <a16:creationId xmlns:a16="http://schemas.microsoft.com/office/drawing/2014/main" id="{91A11628-D3BF-0986-2118-F6149F7ADB0B}"/>
                </a:ext>
              </a:extLst>
            </p:cNvPr>
            <p:cNvGrpSpPr/>
            <p:nvPr/>
          </p:nvGrpSpPr>
          <p:grpSpPr>
            <a:xfrm>
              <a:off x="-70405" y="4873893"/>
              <a:ext cx="4042224" cy="869386"/>
              <a:chOff x="-70405" y="4873893"/>
              <a:chExt cx="4042224" cy="869386"/>
            </a:xfrm>
          </p:grpSpPr>
          <p:grpSp>
            <p:nvGrpSpPr>
              <p:cNvPr id="69" name="Group 68">
                <a:extLst>
                  <a:ext uri="{FF2B5EF4-FFF2-40B4-BE49-F238E27FC236}">
                    <a16:creationId xmlns:a16="http://schemas.microsoft.com/office/drawing/2014/main" id="{2EF39ED2-5971-8681-C74F-8E63F787161E}"/>
                  </a:ext>
                </a:extLst>
              </p:cNvPr>
              <p:cNvGrpSpPr/>
              <p:nvPr/>
            </p:nvGrpSpPr>
            <p:grpSpPr>
              <a:xfrm>
                <a:off x="3096825" y="4873893"/>
                <a:ext cx="874994" cy="869386"/>
                <a:chOff x="-160097" y="2890136"/>
                <a:chExt cx="874994" cy="869386"/>
              </a:xfrm>
            </p:grpSpPr>
            <p:sp>
              <p:nvSpPr>
                <p:cNvPr id="71" name="Freeform: Shape 103">
                  <a:extLst>
                    <a:ext uri="{FF2B5EF4-FFF2-40B4-BE49-F238E27FC236}">
                      <a16:creationId xmlns:a16="http://schemas.microsoft.com/office/drawing/2014/main" id="{5E987A4C-DA29-03F3-A297-E79BF1E6A31D}"/>
                    </a:ext>
                  </a:extLst>
                </p:cNvPr>
                <p:cNvSpPr/>
                <p:nvPr/>
              </p:nvSpPr>
              <p:spPr>
                <a:xfrm>
                  <a:off x="-114564" y="2910793"/>
                  <a:ext cx="800345" cy="800345"/>
                </a:xfrm>
                <a:custGeom>
                  <a:avLst/>
                  <a:gdLst>
                    <a:gd name="connsiteX0" fmla="*/ 1108710 w 1108710"/>
                    <a:gd name="connsiteY0" fmla="*/ 554355 h 1108710"/>
                    <a:gd name="connsiteX1" fmla="*/ 554355 w 1108710"/>
                    <a:gd name="connsiteY1" fmla="*/ 1108710 h 1108710"/>
                    <a:gd name="connsiteX2" fmla="*/ 0 w 1108710"/>
                    <a:gd name="connsiteY2" fmla="*/ 554355 h 1108710"/>
                    <a:gd name="connsiteX3" fmla="*/ 554355 w 1108710"/>
                    <a:gd name="connsiteY3" fmla="*/ 0 h 1108710"/>
                    <a:gd name="connsiteX4" fmla="*/ 1108710 w 1108710"/>
                    <a:gd name="connsiteY4" fmla="*/ 554355 h 1108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710" h="1108710">
                      <a:moveTo>
                        <a:pt x="1108710" y="554355"/>
                      </a:moveTo>
                      <a:cubicBezTo>
                        <a:pt x="1108710" y="860517"/>
                        <a:pt x="860517" y="1108710"/>
                        <a:pt x="554355" y="1108710"/>
                      </a:cubicBezTo>
                      <a:cubicBezTo>
                        <a:pt x="248193" y="1108710"/>
                        <a:pt x="0" y="860517"/>
                        <a:pt x="0" y="554355"/>
                      </a:cubicBezTo>
                      <a:cubicBezTo>
                        <a:pt x="0" y="248193"/>
                        <a:pt x="248193" y="0"/>
                        <a:pt x="554355" y="0"/>
                      </a:cubicBezTo>
                      <a:cubicBezTo>
                        <a:pt x="860516" y="0"/>
                        <a:pt x="1108710" y="248193"/>
                        <a:pt x="1108710" y="554355"/>
                      </a:cubicBezTo>
                      <a:close/>
                    </a:path>
                  </a:pathLst>
                </a:custGeom>
                <a:solidFill>
                  <a:schemeClr val="accent2"/>
                </a:solidFill>
                <a:ln>
                  <a:noFill/>
                </a:ln>
                <a:effectLst>
                  <a:outerShdw blurRad="838200" dist="292100" dir="5400000" sx="23000" sy="2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2" name="Freeform: Shape 104">
                  <a:extLst>
                    <a:ext uri="{FF2B5EF4-FFF2-40B4-BE49-F238E27FC236}">
                      <a16:creationId xmlns:a16="http://schemas.microsoft.com/office/drawing/2014/main" id="{75B84ABA-3331-EA42-8237-BB359D83995D}"/>
                    </a:ext>
                  </a:extLst>
                </p:cNvPr>
                <p:cNvSpPr/>
                <p:nvPr/>
              </p:nvSpPr>
              <p:spPr>
                <a:xfrm>
                  <a:off x="-69066" y="2967916"/>
                  <a:ext cx="676863" cy="676863"/>
                </a:xfrm>
                <a:custGeom>
                  <a:avLst/>
                  <a:gdLst>
                    <a:gd name="connsiteX0" fmla="*/ 1108710 w 1108710"/>
                    <a:gd name="connsiteY0" fmla="*/ 554355 h 1108710"/>
                    <a:gd name="connsiteX1" fmla="*/ 554355 w 1108710"/>
                    <a:gd name="connsiteY1" fmla="*/ 1108710 h 1108710"/>
                    <a:gd name="connsiteX2" fmla="*/ 0 w 1108710"/>
                    <a:gd name="connsiteY2" fmla="*/ 554355 h 1108710"/>
                    <a:gd name="connsiteX3" fmla="*/ 554355 w 1108710"/>
                    <a:gd name="connsiteY3" fmla="*/ 0 h 1108710"/>
                    <a:gd name="connsiteX4" fmla="*/ 1108710 w 1108710"/>
                    <a:gd name="connsiteY4" fmla="*/ 554355 h 1108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710" h="1108710">
                      <a:moveTo>
                        <a:pt x="1108710" y="554355"/>
                      </a:moveTo>
                      <a:cubicBezTo>
                        <a:pt x="1108710" y="860517"/>
                        <a:pt x="860517" y="1108710"/>
                        <a:pt x="554355" y="1108710"/>
                      </a:cubicBezTo>
                      <a:cubicBezTo>
                        <a:pt x="248193" y="1108710"/>
                        <a:pt x="0" y="860517"/>
                        <a:pt x="0" y="554355"/>
                      </a:cubicBezTo>
                      <a:cubicBezTo>
                        <a:pt x="0" y="248193"/>
                        <a:pt x="248193" y="0"/>
                        <a:pt x="554355" y="0"/>
                      </a:cubicBezTo>
                      <a:cubicBezTo>
                        <a:pt x="860516" y="0"/>
                        <a:pt x="1108710" y="248193"/>
                        <a:pt x="1108710" y="554355"/>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3" name="Freeform: Shape 106">
                  <a:extLst>
                    <a:ext uri="{FF2B5EF4-FFF2-40B4-BE49-F238E27FC236}">
                      <a16:creationId xmlns:a16="http://schemas.microsoft.com/office/drawing/2014/main" id="{178012C1-5FFB-8DF5-FC9E-6FF68AA10AD4}"/>
                    </a:ext>
                  </a:extLst>
                </p:cNvPr>
                <p:cNvSpPr/>
                <p:nvPr/>
              </p:nvSpPr>
              <p:spPr>
                <a:xfrm>
                  <a:off x="-160097" y="2890136"/>
                  <a:ext cx="874994" cy="869386"/>
                </a:xfrm>
                <a:custGeom>
                  <a:avLst/>
                  <a:gdLst>
                    <a:gd name="connsiteX0" fmla="*/ 743903 w 1485900"/>
                    <a:gd name="connsiteY0" fmla="*/ 1480185 h 1476375"/>
                    <a:gd name="connsiteX1" fmla="*/ 0 w 1485900"/>
                    <a:gd name="connsiteY1" fmla="*/ 740093 h 1476375"/>
                    <a:gd name="connsiteX2" fmla="*/ 743903 w 1485900"/>
                    <a:gd name="connsiteY2" fmla="*/ 0 h 1476375"/>
                    <a:gd name="connsiteX3" fmla="*/ 1487805 w 1485900"/>
                    <a:gd name="connsiteY3" fmla="*/ 740093 h 1476375"/>
                    <a:gd name="connsiteX4" fmla="*/ 743903 w 1485900"/>
                    <a:gd name="connsiteY4" fmla="*/ 1480185 h 1476375"/>
                    <a:gd name="connsiteX5" fmla="*/ 743903 w 1485900"/>
                    <a:gd name="connsiteY5" fmla="*/ 8572 h 1476375"/>
                    <a:gd name="connsiteX6" fmla="*/ 9525 w 1485900"/>
                    <a:gd name="connsiteY6" fmla="*/ 739140 h 1476375"/>
                    <a:gd name="connsiteX7" fmla="*/ 743903 w 1485900"/>
                    <a:gd name="connsiteY7" fmla="*/ 1469708 h 1476375"/>
                    <a:gd name="connsiteX8" fmla="*/ 1478280 w 1485900"/>
                    <a:gd name="connsiteY8" fmla="*/ 739140 h 1476375"/>
                    <a:gd name="connsiteX9" fmla="*/ 743903 w 1485900"/>
                    <a:gd name="connsiteY9" fmla="*/ 8572 h 147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5900" h="1476375">
                      <a:moveTo>
                        <a:pt x="743903" y="1480185"/>
                      </a:moveTo>
                      <a:cubicBezTo>
                        <a:pt x="333375" y="1480185"/>
                        <a:pt x="0" y="1147763"/>
                        <a:pt x="0" y="740093"/>
                      </a:cubicBezTo>
                      <a:cubicBezTo>
                        <a:pt x="0" y="332423"/>
                        <a:pt x="333375" y="0"/>
                        <a:pt x="743903" y="0"/>
                      </a:cubicBezTo>
                      <a:cubicBezTo>
                        <a:pt x="1154430" y="0"/>
                        <a:pt x="1487805" y="332423"/>
                        <a:pt x="1487805" y="740093"/>
                      </a:cubicBezTo>
                      <a:cubicBezTo>
                        <a:pt x="1487805" y="1147763"/>
                        <a:pt x="1154430" y="1480185"/>
                        <a:pt x="743903" y="1480185"/>
                      </a:cubicBezTo>
                      <a:close/>
                      <a:moveTo>
                        <a:pt x="743903" y="8572"/>
                      </a:moveTo>
                      <a:cubicBezTo>
                        <a:pt x="339090" y="8572"/>
                        <a:pt x="9525" y="336233"/>
                        <a:pt x="9525" y="739140"/>
                      </a:cubicBezTo>
                      <a:cubicBezTo>
                        <a:pt x="9525" y="1142048"/>
                        <a:pt x="339090" y="1469708"/>
                        <a:pt x="743903" y="1469708"/>
                      </a:cubicBezTo>
                      <a:cubicBezTo>
                        <a:pt x="1148715" y="1469708"/>
                        <a:pt x="1478280" y="1142048"/>
                        <a:pt x="1478280" y="739140"/>
                      </a:cubicBezTo>
                      <a:cubicBezTo>
                        <a:pt x="1478280" y="336233"/>
                        <a:pt x="1148715" y="8572"/>
                        <a:pt x="743903" y="8572"/>
                      </a:cubicBezTo>
                      <a:close/>
                    </a:path>
                  </a:pathLst>
                </a:cu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grpSp>
          <p:sp>
            <p:nvSpPr>
              <p:cNvPr id="70" name="TextBox 69">
                <a:extLst>
                  <a:ext uri="{FF2B5EF4-FFF2-40B4-BE49-F238E27FC236}">
                    <a16:creationId xmlns:a16="http://schemas.microsoft.com/office/drawing/2014/main" id="{8F11355A-FD64-60A4-E79F-089131A3D19F}"/>
                  </a:ext>
                </a:extLst>
              </p:cNvPr>
              <p:cNvSpPr txBox="1"/>
              <p:nvPr/>
            </p:nvSpPr>
            <p:spPr>
              <a:xfrm>
                <a:off x="-70405" y="5257679"/>
                <a:ext cx="2566770" cy="307777"/>
              </a:xfrm>
              <a:prstGeom prst="rect">
                <a:avLst/>
              </a:prstGeom>
              <a:noFill/>
            </p:spPr>
            <p:txBody>
              <a:bodyPr wrap="square" rtlCol="0">
                <a:spAutoFit/>
              </a:bodyPr>
              <a:lstStyle/>
              <a:p>
                <a:pPr algn="r"/>
                <a:r>
                  <a:rPr lang="en-US" sz="1400" b="1" dirty="0">
                    <a:solidFill>
                      <a:schemeClr val="tx1">
                        <a:lumMod val="75000"/>
                      </a:schemeClr>
                    </a:solidFill>
                    <a:latin typeface="Century Gothic" panose="020B0502020202020204" pitchFamily="34" charset="0"/>
                    <a:cs typeface="Arial" panose="020B0604020202020204" pitchFamily="34" charset="0"/>
                  </a:rPr>
                  <a:t>TEFCONNECT</a:t>
                </a:r>
              </a:p>
            </p:txBody>
          </p:sp>
        </p:grpSp>
        <p:grpSp>
          <p:nvGrpSpPr>
            <p:cNvPr id="28" name="Group 27">
              <a:extLst>
                <a:ext uri="{FF2B5EF4-FFF2-40B4-BE49-F238E27FC236}">
                  <a16:creationId xmlns:a16="http://schemas.microsoft.com/office/drawing/2014/main" id="{EFC837D5-9406-C248-CEEB-73086FCDC698}"/>
                </a:ext>
              </a:extLst>
            </p:cNvPr>
            <p:cNvGrpSpPr/>
            <p:nvPr/>
          </p:nvGrpSpPr>
          <p:grpSpPr>
            <a:xfrm>
              <a:off x="3259348" y="2774351"/>
              <a:ext cx="4985406" cy="3402344"/>
              <a:chOff x="3239778" y="2774351"/>
              <a:chExt cx="4985406" cy="3402344"/>
            </a:xfrm>
          </p:grpSpPr>
          <p:grpSp>
            <p:nvGrpSpPr>
              <p:cNvPr id="64" name="Group 63">
                <a:extLst>
                  <a:ext uri="{FF2B5EF4-FFF2-40B4-BE49-F238E27FC236}">
                    <a16:creationId xmlns:a16="http://schemas.microsoft.com/office/drawing/2014/main" id="{EE5F1156-A771-D080-DD21-46D992EAD319}"/>
                  </a:ext>
                </a:extLst>
              </p:cNvPr>
              <p:cNvGrpSpPr/>
              <p:nvPr/>
            </p:nvGrpSpPr>
            <p:grpSpPr>
              <a:xfrm>
                <a:off x="3239778" y="2774351"/>
                <a:ext cx="874994" cy="869386"/>
                <a:chOff x="1759658" y="2944067"/>
                <a:chExt cx="874994" cy="869386"/>
              </a:xfrm>
            </p:grpSpPr>
            <p:sp>
              <p:nvSpPr>
                <p:cNvPr id="66" name="Freeform: Shape 107">
                  <a:extLst>
                    <a:ext uri="{FF2B5EF4-FFF2-40B4-BE49-F238E27FC236}">
                      <a16:creationId xmlns:a16="http://schemas.microsoft.com/office/drawing/2014/main" id="{42A0DCD2-8E46-93CA-072B-9CA4D51FDED3}"/>
                    </a:ext>
                  </a:extLst>
                </p:cNvPr>
                <p:cNvSpPr/>
                <p:nvPr/>
              </p:nvSpPr>
              <p:spPr>
                <a:xfrm>
                  <a:off x="1796983" y="2978588"/>
                  <a:ext cx="800345" cy="800345"/>
                </a:xfrm>
                <a:custGeom>
                  <a:avLst/>
                  <a:gdLst>
                    <a:gd name="connsiteX0" fmla="*/ 1108710 w 1108710"/>
                    <a:gd name="connsiteY0" fmla="*/ 554355 h 1108710"/>
                    <a:gd name="connsiteX1" fmla="*/ 554355 w 1108710"/>
                    <a:gd name="connsiteY1" fmla="*/ 1108710 h 1108710"/>
                    <a:gd name="connsiteX2" fmla="*/ 0 w 1108710"/>
                    <a:gd name="connsiteY2" fmla="*/ 554355 h 1108710"/>
                    <a:gd name="connsiteX3" fmla="*/ 554355 w 1108710"/>
                    <a:gd name="connsiteY3" fmla="*/ 0 h 1108710"/>
                    <a:gd name="connsiteX4" fmla="*/ 1108710 w 1108710"/>
                    <a:gd name="connsiteY4" fmla="*/ 554355 h 1108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710" h="1108710">
                      <a:moveTo>
                        <a:pt x="1108710" y="554355"/>
                      </a:moveTo>
                      <a:cubicBezTo>
                        <a:pt x="1108710" y="860517"/>
                        <a:pt x="860517" y="1108710"/>
                        <a:pt x="554355" y="1108710"/>
                      </a:cubicBezTo>
                      <a:cubicBezTo>
                        <a:pt x="248193" y="1108710"/>
                        <a:pt x="0" y="860517"/>
                        <a:pt x="0" y="554355"/>
                      </a:cubicBezTo>
                      <a:cubicBezTo>
                        <a:pt x="0" y="248193"/>
                        <a:pt x="248193" y="0"/>
                        <a:pt x="554355" y="0"/>
                      </a:cubicBezTo>
                      <a:cubicBezTo>
                        <a:pt x="860516" y="0"/>
                        <a:pt x="1108710" y="248193"/>
                        <a:pt x="1108710" y="554355"/>
                      </a:cubicBezTo>
                      <a:close/>
                    </a:path>
                  </a:pathLst>
                </a:custGeom>
                <a:noFill/>
                <a:ln>
                  <a:noFill/>
                </a:ln>
                <a:effectLst>
                  <a:outerShdw blurRad="838200" dist="292100" dir="5400000" sx="28000" sy="28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7" name="Freeform: Shape 109">
                  <a:extLst>
                    <a:ext uri="{FF2B5EF4-FFF2-40B4-BE49-F238E27FC236}">
                      <a16:creationId xmlns:a16="http://schemas.microsoft.com/office/drawing/2014/main" id="{5C89D234-08FC-2E77-B0DD-7982677AF150}"/>
                    </a:ext>
                  </a:extLst>
                </p:cNvPr>
                <p:cNvSpPr/>
                <p:nvPr/>
              </p:nvSpPr>
              <p:spPr>
                <a:xfrm>
                  <a:off x="1759658" y="2944067"/>
                  <a:ext cx="874994" cy="869386"/>
                </a:xfrm>
                <a:custGeom>
                  <a:avLst/>
                  <a:gdLst>
                    <a:gd name="connsiteX0" fmla="*/ 743903 w 1485900"/>
                    <a:gd name="connsiteY0" fmla="*/ 1480185 h 1476375"/>
                    <a:gd name="connsiteX1" fmla="*/ 0 w 1485900"/>
                    <a:gd name="connsiteY1" fmla="*/ 740093 h 1476375"/>
                    <a:gd name="connsiteX2" fmla="*/ 743903 w 1485900"/>
                    <a:gd name="connsiteY2" fmla="*/ 0 h 1476375"/>
                    <a:gd name="connsiteX3" fmla="*/ 1487805 w 1485900"/>
                    <a:gd name="connsiteY3" fmla="*/ 740093 h 1476375"/>
                    <a:gd name="connsiteX4" fmla="*/ 743903 w 1485900"/>
                    <a:gd name="connsiteY4" fmla="*/ 1480185 h 1476375"/>
                    <a:gd name="connsiteX5" fmla="*/ 743903 w 1485900"/>
                    <a:gd name="connsiteY5" fmla="*/ 8572 h 1476375"/>
                    <a:gd name="connsiteX6" fmla="*/ 9525 w 1485900"/>
                    <a:gd name="connsiteY6" fmla="*/ 739140 h 1476375"/>
                    <a:gd name="connsiteX7" fmla="*/ 743903 w 1485900"/>
                    <a:gd name="connsiteY7" fmla="*/ 1469708 h 1476375"/>
                    <a:gd name="connsiteX8" fmla="*/ 1478280 w 1485900"/>
                    <a:gd name="connsiteY8" fmla="*/ 739140 h 1476375"/>
                    <a:gd name="connsiteX9" fmla="*/ 743903 w 1485900"/>
                    <a:gd name="connsiteY9" fmla="*/ 8572 h 147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5900" h="1476375">
                      <a:moveTo>
                        <a:pt x="743903" y="1480185"/>
                      </a:moveTo>
                      <a:cubicBezTo>
                        <a:pt x="333375" y="1480185"/>
                        <a:pt x="0" y="1147763"/>
                        <a:pt x="0" y="740093"/>
                      </a:cubicBezTo>
                      <a:cubicBezTo>
                        <a:pt x="0" y="332423"/>
                        <a:pt x="333375" y="0"/>
                        <a:pt x="743903" y="0"/>
                      </a:cubicBezTo>
                      <a:cubicBezTo>
                        <a:pt x="1154430" y="0"/>
                        <a:pt x="1487805" y="332423"/>
                        <a:pt x="1487805" y="740093"/>
                      </a:cubicBezTo>
                      <a:cubicBezTo>
                        <a:pt x="1487805" y="1147763"/>
                        <a:pt x="1154430" y="1480185"/>
                        <a:pt x="743903" y="1480185"/>
                      </a:cubicBezTo>
                      <a:close/>
                      <a:moveTo>
                        <a:pt x="743903" y="8572"/>
                      </a:moveTo>
                      <a:cubicBezTo>
                        <a:pt x="339090" y="8572"/>
                        <a:pt x="9525" y="336233"/>
                        <a:pt x="9525" y="739140"/>
                      </a:cubicBezTo>
                      <a:cubicBezTo>
                        <a:pt x="9525" y="1142048"/>
                        <a:pt x="339090" y="1469708"/>
                        <a:pt x="743903" y="1469708"/>
                      </a:cubicBezTo>
                      <a:cubicBezTo>
                        <a:pt x="1148715" y="1469708"/>
                        <a:pt x="1478280" y="1142048"/>
                        <a:pt x="1478280" y="739140"/>
                      </a:cubicBezTo>
                      <a:cubicBezTo>
                        <a:pt x="1478280" y="336233"/>
                        <a:pt x="1148715" y="8572"/>
                        <a:pt x="743903" y="8572"/>
                      </a:cubicBez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sp>
            <p:nvSpPr>
              <p:cNvPr id="65" name="TextBox 64">
                <a:extLst>
                  <a:ext uri="{FF2B5EF4-FFF2-40B4-BE49-F238E27FC236}">
                    <a16:creationId xmlns:a16="http://schemas.microsoft.com/office/drawing/2014/main" id="{33D0C8CE-9517-3300-B328-B80C47BFE852}"/>
                  </a:ext>
                </a:extLst>
              </p:cNvPr>
              <p:cNvSpPr txBox="1"/>
              <p:nvPr/>
            </p:nvSpPr>
            <p:spPr>
              <a:xfrm>
                <a:off x="4195798" y="5868918"/>
                <a:ext cx="4029386" cy="307777"/>
              </a:xfrm>
              <a:prstGeom prst="rect">
                <a:avLst/>
              </a:prstGeom>
              <a:noFill/>
            </p:spPr>
            <p:txBody>
              <a:bodyPr wrap="square" rtlCol="0">
                <a:spAutoFit/>
              </a:bodyPr>
              <a:lstStyle/>
              <a:p>
                <a:pPr algn="ctr"/>
                <a:r>
                  <a:rPr lang="en-GB" sz="1400" b="1" dirty="0">
                    <a:solidFill>
                      <a:schemeClr val="tx1">
                        <a:lumMod val="75000"/>
                      </a:schemeClr>
                    </a:solidFill>
                    <a:latin typeface="Century Gothic" panose="020B0502020202020204" pitchFamily="34" charset="0"/>
                  </a:rPr>
                  <a:t>NON-REFUNDABLE SEED CAPITAL</a:t>
                </a:r>
                <a:endParaRPr lang="en-NG" sz="1400" b="1" dirty="0">
                  <a:latin typeface="Century Gothic" panose="020B0502020202020204" pitchFamily="34" charset="0"/>
                </a:endParaRPr>
              </a:p>
            </p:txBody>
          </p:sp>
        </p:grpSp>
        <p:sp>
          <p:nvSpPr>
            <p:cNvPr id="61" name="Freeform: Shape 266">
              <a:extLst>
                <a:ext uri="{FF2B5EF4-FFF2-40B4-BE49-F238E27FC236}">
                  <a16:creationId xmlns:a16="http://schemas.microsoft.com/office/drawing/2014/main" id="{1230992B-8BB6-243F-58F8-7F757D16CFA5}"/>
                </a:ext>
              </a:extLst>
            </p:cNvPr>
            <p:cNvSpPr/>
            <p:nvPr/>
          </p:nvSpPr>
          <p:spPr>
            <a:xfrm>
              <a:off x="4077462" y="3602240"/>
              <a:ext cx="1254172" cy="1246133"/>
            </a:xfrm>
            <a:custGeom>
              <a:avLst/>
              <a:gdLst>
                <a:gd name="connsiteX0" fmla="*/ 743903 w 1485900"/>
                <a:gd name="connsiteY0" fmla="*/ 1480185 h 1476375"/>
                <a:gd name="connsiteX1" fmla="*/ 0 w 1485900"/>
                <a:gd name="connsiteY1" fmla="*/ 740093 h 1476375"/>
                <a:gd name="connsiteX2" fmla="*/ 743903 w 1485900"/>
                <a:gd name="connsiteY2" fmla="*/ 0 h 1476375"/>
                <a:gd name="connsiteX3" fmla="*/ 1487805 w 1485900"/>
                <a:gd name="connsiteY3" fmla="*/ 740093 h 1476375"/>
                <a:gd name="connsiteX4" fmla="*/ 743903 w 1485900"/>
                <a:gd name="connsiteY4" fmla="*/ 1480185 h 1476375"/>
                <a:gd name="connsiteX5" fmla="*/ 743903 w 1485900"/>
                <a:gd name="connsiteY5" fmla="*/ 8572 h 1476375"/>
                <a:gd name="connsiteX6" fmla="*/ 9525 w 1485900"/>
                <a:gd name="connsiteY6" fmla="*/ 739140 h 1476375"/>
                <a:gd name="connsiteX7" fmla="*/ 743903 w 1485900"/>
                <a:gd name="connsiteY7" fmla="*/ 1469708 h 1476375"/>
                <a:gd name="connsiteX8" fmla="*/ 1478280 w 1485900"/>
                <a:gd name="connsiteY8" fmla="*/ 739140 h 1476375"/>
                <a:gd name="connsiteX9" fmla="*/ 743903 w 1485900"/>
                <a:gd name="connsiteY9" fmla="*/ 8572 h 147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5900" h="1476375">
                  <a:moveTo>
                    <a:pt x="743903" y="1480185"/>
                  </a:moveTo>
                  <a:cubicBezTo>
                    <a:pt x="333375" y="1480185"/>
                    <a:pt x="0" y="1147763"/>
                    <a:pt x="0" y="740093"/>
                  </a:cubicBezTo>
                  <a:cubicBezTo>
                    <a:pt x="0" y="332423"/>
                    <a:pt x="333375" y="0"/>
                    <a:pt x="743903" y="0"/>
                  </a:cubicBezTo>
                  <a:cubicBezTo>
                    <a:pt x="1154430" y="0"/>
                    <a:pt x="1487805" y="332423"/>
                    <a:pt x="1487805" y="740093"/>
                  </a:cubicBezTo>
                  <a:cubicBezTo>
                    <a:pt x="1487805" y="1147763"/>
                    <a:pt x="1154430" y="1480185"/>
                    <a:pt x="743903" y="1480185"/>
                  </a:cubicBezTo>
                  <a:close/>
                  <a:moveTo>
                    <a:pt x="743903" y="8572"/>
                  </a:moveTo>
                  <a:cubicBezTo>
                    <a:pt x="339090" y="8572"/>
                    <a:pt x="9525" y="336233"/>
                    <a:pt x="9525" y="739140"/>
                  </a:cubicBezTo>
                  <a:cubicBezTo>
                    <a:pt x="9525" y="1142048"/>
                    <a:pt x="339090" y="1469708"/>
                    <a:pt x="743903" y="1469708"/>
                  </a:cubicBezTo>
                  <a:cubicBezTo>
                    <a:pt x="1148715" y="1469708"/>
                    <a:pt x="1478280" y="1142048"/>
                    <a:pt x="1478280" y="739140"/>
                  </a:cubicBezTo>
                  <a:cubicBezTo>
                    <a:pt x="1478280" y="336233"/>
                    <a:pt x="1148715" y="8572"/>
                    <a:pt x="743903" y="8572"/>
                  </a:cubicBezTo>
                  <a:close/>
                </a:path>
              </a:pathLst>
            </a:custGeom>
            <a:solidFill>
              <a:schemeClr val="accent2"/>
            </a:solidFill>
            <a:ln w="9525" cap="flat">
              <a:noFill/>
              <a:prstDash val="solid"/>
              <a:miter/>
            </a:ln>
          </p:spPr>
          <p:txBody>
            <a:bodyPr rtlCol="0" anchor="ctr"/>
            <a:lstStyle/>
            <a:p>
              <a:endParaRPr lang="en-US" sz="2000">
                <a:latin typeface="Century Gothic" panose="020B0502020202020204" pitchFamily="34" charset="0"/>
              </a:endParaRPr>
            </a:p>
          </p:txBody>
        </p:sp>
        <p:grpSp>
          <p:nvGrpSpPr>
            <p:cNvPr id="30" name="Group 29">
              <a:extLst>
                <a:ext uri="{FF2B5EF4-FFF2-40B4-BE49-F238E27FC236}">
                  <a16:creationId xmlns:a16="http://schemas.microsoft.com/office/drawing/2014/main" id="{23594CAB-49A4-6176-3F4D-CE19CEDC4027}"/>
                </a:ext>
              </a:extLst>
            </p:cNvPr>
            <p:cNvGrpSpPr/>
            <p:nvPr/>
          </p:nvGrpSpPr>
          <p:grpSpPr>
            <a:xfrm>
              <a:off x="6919705" y="3581404"/>
              <a:ext cx="1254172" cy="1246133"/>
              <a:chOff x="4145204" y="3581400"/>
              <a:chExt cx="1254172" cy="1246133"/>
            </a:xfrm>
          </p:grpSpPr>
          <p:sp>
            <p:nvSpPr>
              <p:cNvPr id="58" name="Freeform: Shape 284">
                <a:extLst>
                  <a:ext uri="{FF2B5EF4-FFF2-40B4-BE49-F238E27FC236}">
                    <a16:creationId xmlns:a16="http://schemas.microsoft.com/office/drawing/2014/main" id="{72F868A2-14DE-3CFE-93EC-71A4BA2ECF21}"/>
                  </a:ext>
                </a:extLst>
              </p:cNvPr>
              <p:cNvSpPr/>
              <p:nvPr/>
            </p:nvSpPr>
            <p:spPr>
              <a:xfrm>
                <a:off x="4145204" y="3581400"/>
                <a:ext cx="1254172" cy="1246133"/>
              </a:xfrm>
              <a:custGeom>
                <a:avLst/>
                <a:gdLst>
                  <a:gd name="connsiteX0" fmla="*/ 743903 w 1485900"/>
                  <a:gd name="connsiteY0" fmla="*/ 1480185 h 1476375"/>
                  <a:gd name="connsiteX1" fmla="*/ 0 w 1485900"/>
                  <a:gd name="connsiteY1" fmla="*/ 740093 h 1476375"/>
                  <a:gd name="connsiteX2" fmla="*/ 743903 w 1485900"/>
                  <a:gd name="connsiteY2" fmla="*/ 0 h 1476375"/>
                  <a:gd name="connsiteX3" fmla="*/ 1487805 w 1485900"/>
                  <a:gd name="connsiteY3" fmla="*/ 740093 h 1476375"/>
                  <a:gd name="connsiteX4" fmla="*/ 743903 w 1485900"/>
                  <a:gd name="connsiteY4" fmla="*/ 1480185 h 1476375"/>
                  <a:gd name="connsiteX5" fmla="*/ 743903 w 1485900"/>
                  <a:gd name="connsiteY5" fmla="*/ 8572 h 1476375"/>
                  <a:gd name="connsiteX6" fmla="*/ 9525 w 1485900"/>
                  <a:gd name="connsiteY6" fmla="*/ 739140 h 1476375"/>
                  <a:gd name="connsiteX7" fmla="*/ 743903 w 1485900"/>
                  <a:gd name="connsiteY7" fmla="*/ 1469708 h 1476375"/>
                  <a:gd name="connsiteX8" fmla="*/ 1478280 w 1485900"/>
                  <a:gd name="connsiteY8" fmla="*/ 739140 h 1476375"/>
                  <a:gd name="connsiteX9" fmla="*/ 743903 w 1485900"/>
                  <a:gd name="connsiteY9" fmla="*/ 8572 h 147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5900" h="1476375">
                    <a:moveTo>
                      <a:pt x="743903" y="1480185"/>
                    </a:moveTo>
                    <a:cubicBezTo>
                      <a:pt x="333375" y="1480185"/>
                      <a:pt x="0" y="1147763"/>
                      <a:pt x="0" y="740093"/>
                    </a:cubicBezTo>
                    <a:cubicBezTo>
                      <a:pt x="0" y="332423"/>
                      <a:pt x="333375" y="0"/>
                      <a:pt x="743903" y="0"/>
                    </a:cubicBezTo>
                    <a:cubicBezTo>
                      <a:pt x="1154430" y="0"/>
                      <a:pt x="1487805" y="332423"/>
                      <a:pt x="1487805" y="740093"/>
                    </a:cubicBezTo>
                    <a:cubicBezTo>
                      <a:pt x="1487805" y="1147763"/>
                      <a:pt x="1154430" y="1480185"/>
                      <a:pt x="743903" y="1480185"/>
                    </a:cubicBezTo>
                    <a:close/>
                    <a:moveTo>
                      <a:pt x="743903" y="8572"/>
                    </a:moveTo>
                    <a:cubicBezTo>
                      <a:pt x="339090" y="8572"/>
                      <a:pt x="9525" y="336233"/>
                      <a:pt x="9525" y="739140"/>
                    </a:cubicBezTo>
                    <a:cubicBezTo>
                      <a:pt x="9525" y="1142048"/>
                      <a:pt x="339090" y="1469708"/>
                      <a:pt x="743903" y="1469708"/>
                    </a:cubicBezTo>
                    <a:cubicBezTo>
                      <a:pt x="1148715" y="1469708"/>
                      <a:pt x="1478280" y="1142048"/>
                      <a:pt x="1478280" y="739140"/>
                    </a:cubicBezTo>
                    <a:cubicBezTo>
                      <a:pt x="1478280" y="336233"/>
                      <a:pt x="1148715" y="8572"/>
                      <a:pt x="743903" y="8572"/>
                    </a:cubicBezTo>
                    <a:close/>
                  </a:path>
                </a:pathLst>
              </a:custGeom>
              <a:solidFill>
                <a:schemeClr val="accent4"/>
              </a:solidFill>
              <a:ln w="9525" cap="flat">
                <a:noFill/>
                <a:prstDash val="solid"/>
                <a:miter/>
              </a:ln>
            </p:spPr>
            <p:txBody>
              <a:bodyPr rtlCol="0" anchor="ctr"/>
              <a:lstStyle/>
              <a:p>
                <a:endParaRPr lang="en-US" sz="2000">
                  <a:latin typeface="Century Gothic" panose="020B0502020202020204" pitchFamily="34" charset="0"/>
                </a:endParaRPr>
              </a:p>
            </p:txBody>
          </p:sp>
          <p:sp>
            <p:nvSpPr>
              <p:cNvPr id="60" name="Freeform: Shape 286">
                <a:extLst>
                  <a:ext uri="{FF2B5EF4-FFF2-40B4-BE49-F238E27FC236}">
                    <a16:creationId xmlns:a16="http://schemas.microsoft.com/office/drawing/2014/main" id="{AC8D2ACD-78CF-0903-4A3C-5F4355C59E21}"/>
                  </a:ext>
                </a:extLst>
              </p:cNvPr>
              <p:cNvSpPr/>
              <p:nvPr/>
            </p:nvSpPr>
            <p:spPr>
              <a:xfrm>
                <a:off x="4297883" y="3734334"/>
                <a:ext cx="948814" cy="940266"/>
              </a:xfrm>
              <a:custGeom>
                <a:avLst/>
                <a:gdLst>
                  <a:gd name="connsiteX0" fmla="*/ 1059180 w 1057275"/>
                  <a:gd name="connsiteY0" fmla="*/ 526733 h 1047750"/>
                  <a:gd name="connsiteX1" fmla="*/ 529590 w 1057275"/>
                  <a:gd name="connsiteY1" fmla="*/ 1053465 h 1047750"/>
                  <a:gd name="connsiteX2" fmla="*/ 0 w 1057275"/>
                  <a:gd name="connsiteY2" fmla="*/ 526732 h 1047750"/>
                  <a:gd name="connsiteX3" fmla="*/ 529590 w 1057275"/>
                  <a:gd name="connsiteY3" fmla="*/ 0 h 1047750"/>
                  <a:gd name="connsiteX4" fmla="*/ 1059180 w 1057275"/>
                  <a:gd name="connsiteY4" fmla="*/ 526733 h 1047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275" h="1047750">
                    <a:moveTo>
                      <a:pt x="1059180" y="526733"/>
                    </a:moveTo>
                    <a:cubicBezTo>
                      <a:pt x="1059180" y="817639"/>
                      <a:pt x="822075" y="1053465"/>
                      <a:pt x="529590" y="1053465"/>
                    </a:cubicBezTo>
                    <a:cubicBezTo>
                      <a:pt x="237106" y="1053465"/>
                      <a:pt x="0" y="817639"/>
                      <a:pt x="0" y="526732"/>
                    </a:cubicBezTo>
                    <a:cubicBezTo>
                      <a:pt x="0" y="235826"/>
                      <a:pt x="237106" y="0"/>
                      <a:pt x="529590" y="0"/>
                    </a:cubicBezTo>
                    <a:cubicBezTo>
                      <a:pt x="822075" y="0"/>
                      <a:pt x="1059180" y="235826"/>
                      <a:pt x="1059180" y="526733"/>
                    </a:cubicBezTo>
                    <a:close/>
                  </a:path>
                </a:pathLst>
              </a:custGeom>
              <a:solidFill>
                <a:srgbClr val="FFFFFF"/>
              </a:solidFill>
              <a:ln w="9525" cap="flat">
                <a:noFill/>
                <a:prstDash val="solid"/>
                <a:miter/>
              </a:ln>
            </p:spPr>
            <p:txBody>
              <a:bodyPr rtlCol="0" anchor="ctr"/>
              <a:lstStyle/>
              <a:p>
                <a:endParaRPr lang="en-US" sz="2000">
                  <a:latin typeface="Century Gothic" panose="020B0502020202020204" pitchFamily="34" charset="0"/>
                </a:endParaRPr>
              </a:p>
            </p:txBody>
          </p:sp>
        </p:grpSp>
        <p:grpSp>
          <p:nvGrpSpPr>
            <p:cNvPr id="31" name="Group 30">
              <a:extLst>
                <a:ext uri="{FF2B5EF4-FFF2-40B4-BE49-F238E27FC236}">
                  <a16:creationId xmlns:a16="http://schemas.microsoft.com/office/drawing/2014/main" id="{D6E1DD0F-2BD4-D916-9888-03174E8E7B00}"/>
                </a:ext>
              </a:extLst>
            </p:cNvPr>
            <p:cNvGrpSpPr/>
            <p:nvPr/>
          </p:nvGrpSpPr>
          <p:grpSpPr>
            <a:xfrm>
              <a:off x="1124299" y="2566338"/>
              <a:ext cx="8065445" cy="3149852"/>
              <a:chOff x="1052953" y="2354891"/>
              <a:chExt cx="8065445" cy="3149852"/>
            </a:xfrm>
          </p:grpSpPr>
          <p:sp>
            <p:nvSpPr>
              <p:cNvPr id="54" name="Freeform: Shape 171">
                <a:extLst>
                  <a:ext uri="{FF2B5EF4-FFF2-40B4-BE49-F238E27FC236}">
                    <a16:creationId xmlns:a16="http://schemas.microsoft.com/office/drawing/2014/main" id="{548C2D6B-444B-1076-63B7-98E87C75EB72}"/>
                  </a:ext>
                </a:extLst>
              </p:cNvPr>
              <p:cNvSpPr/>
              <p:nvPr/>
            </p:nvSpPr>
            <p:spPr>
              <a:xfrm flipH="1">
                <a:off x="8280728" y="4669878"/>
                <a:ext cx="800345" cy="800345"/>
              </a:xfrm>
              <a:custGeom>
                <a:avLst/>
                <a:gdLst>
                  <a:gd name="connsiteX0" fmla="*/ 1108710 w 1108710"/>
                  <a:gd name="connsiteY0" fmla="*/ 554355 h 1108710"/>
                  <a:gd name="connsiteX1" fmla="*/ 554355 w 1108710"/>
                  <a:gd name="connsiteY1" fmla="*/ 1108710 h 1108710"/>
                  <a:gd name="connsiteX2" fmla="*/ 0 w 1108710"/>
                  <a:gd name="connsiteY2" fmla="*/ 554355 h 1108710"/>
                  <a:gd name="connsiteX3" fmla="*/ 554355 w 1108710"/>
                  <a:gd name="connsiteY3" fmla="*/ 0 h 1108710"/>
                  <a:gd name="connsiteX4" fmla="*/ 1108710 w 1108710"/>
                  <a:gd name="connsiteY4" fmla="*/ 554355 h 1108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710" h="1108710">
                    <a:moveTo>
                      <a:pt x="1108710" y="554355"/>
                    </a:moveTo>
                    <a:cubicBezTo>
                      <a:pt x="1108710" y="860517"/>
                      <a:pt x="860517" y="1108710"/>
                      <a:pt x="554355" y="1108710"/>
                    </a:cubicBezTo>
                    <a:cubicBezTo>
                      <a:pt x="248193" y="1108710"/>
                      <a:pt x="0" y="860517"/>
                      <a:pt x="0" y="554355"/>
                    </a:cubicBezTo>
                    <a:cubicBezTo>
                      <a:pt x="0" y="248193"/>
                      <a:pt x="248193" y="0"/>
                      <a:pt x="554355" y="0"/>
                    </a:cubicBezTo>
                    <a:cubicBezTo>
                      <a:pt x="860516" y="0"/>
                      <a:pt x="1108710" y="248193"/>
                      <a:pt x="1108710" y="554355"/>
                    </a:cubicBezTo>
                    <a:close/>
                  </a:path>
                </a:pathLst>
              </a:custGeom>
              <a:solidFill>
                <a:schemeClr val="accent6"/>
              </a:solidFill>
              <a:ln>
                <a:noFill/>
              </a:ln>
              <a:effectLst>
                <a:outerShdw blurRad="838200" dist="292100" dir="5400000" sx="23000" sy="2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5" name="Freeform: Shape 172">
                <a:extLst>
                  <a:ext uri="{FF2B5EF4-FFF2-40B4-BE49-F238E27FC236}">
                    <a16:creationId xmlns:a16="http://schemas.microsoft.com/office/drawing/2014/main" id="{7672323D-D750-8162-3BC9-A61130CE2A04}"/>
                  </a:ext>
                </a:extLst>
              </p:cNvPr>
              <p:cNvSpPr/>
              <p:nvPr/>
            </p:nvSpPr>
            <p:spPr>
              <a:xfrm flipH="1">
                <a:off x="8342469" y="4731619"/>
                <a:ext cx="676863" cy="676863"/>
              </a:xfrm>
              <a:custGeom>
                <a:avLst/>
                <a:gdLst>
                  <a:gd name="connsiteX0" fmla="*/ 1108710 w 1108710"/>
                  <a:gd name="connsiteY0" fmla="*/ 554355 h 1108710"/>
                  <a:gd name="connsiteX1" fmla="*/ 554355 w 1108710"/>
                  <a:gd name="connsiteY1" fmla="*/ 1108710 h 1108710"/>
                  <a:gd name="connsiteX2" fmla="*/ 0 w 1108710"/>
                  <a:gd name="connsiteY2" fmla="*/ 554355 h 1108710"/>
                  <a:gd name="connsiteX3" fmla="*/ 554355 w 1108710"/>
                  <a:gd name="connsiteY3" fmla="*/ 0 h 1108710"/>
                  <a:gd name="connsiteX4" fmla="*/ 1108710 w 1108710"/>
                  <a:gd name="connsiteY4" fmla="*/ 554355 h 1108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710" h="1108710">
                    <a:moveTo>
                      <a:pt x="1108710" y="554355"/>
                    </a:moveTo>
                    <a:cubicBezTo>
                      <a:pt x="1108710" y="860517"/>
                      <a:pt x="860517" y="1108710"/>
                      <a:pt x="554355" y="1108710"/>
                    </a:cubicBezTo>
                    <a:cubicBezTo>
                      <a:pt x="248193" y="1108710"/>
                      <a:pt x="0" y="860517"/>
                      <a:pt x="0" y="554355"/>
                    </a:cubicBezTo>
                    <a:cubicBezTo>
                      <a:pt x="0" y="248193"/>
                      <a:pt x="248193" y="0"/>
                      <a:pt x="554355" y="0"/>
                    </a:cubicBezTo>
                    <a:cubicBezTo>
                      <a:pt x="860516" y="0"/>
                      <a:pt x="1108710" y="248193"/>
                      <a:pt x="1108710" y="554355"/>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6" name="Freeform: Shape 174">
                <a:extLst>
                  <a:ext uri="{FF2B5EF4-FFF2-40B4-BE49-F238E27FC236}">
                    <a16:creationId xmlns:a16="http://schemas.microsoft.com/office/drawing/2014/main" id="{A699D90B-F174-A9AE-4363-A32D43AF7CEE}"/>
                  </a:ext>
                </a:extLst>
              </p:cNvPr>
              <p:cNvSpPr/>
              <p:nvPr/>
            </p:nvSpPr>
            <p:spPr>
              <a:xfrm flipH="1">
                <a:off x="8243404" y="4635357"/>
                <a:ext cx="874994" cy="869386"/>
              </a:xfrm>
              <a:custGeom>
                <a:avLst/>
                <a:gdLst>
                  <a:gd name="connsiteX0" fmla="*/ 743903 w 1485900"/>
                  <a:gd name="connsiteY0" fmla="*/ 1480185 h 1476375"/>
                  <a:gd name="connsiteX1" fmla="*/ 0 w 1485900"/>
                  <a:gd name="connsiteY1" fmla="*/ 740093 h 1476375"/>
                  <a:gd name="connsiteX2" fmla="*/ 743903 w 1485900"/>
                  <a:gd name="connsiteY2" fmla="*/ 0 h 1476375"/>
                  <a:gd name="connsiteX3" fmla="*/ 1487805 w 1485900"/>
                  <a:gd name="connsiteY3" fmla="*/ 740093 h 1476375"/>
                  <a:gd name="connsiteX4" fmla="*/ 743903 w 1485900"/>
                  <a:gd name="connsiteY4" fmla="*/ 1480185 h 1476375"/>
                  <a:gd name="connsiteX5" fmla="*/ 743903 w 1485900"/>
                  <a:gd name="connsiteY5" fmla="*/ 8572 h 1476375"/>
                  <a:gd name="connsiteX6" fmla="*/ 9525 w 1485900"/>
                  <a:gd name="connsiteY6" fmla="*/ 739140 h 1476375"/>
                  <a:gd name="connsiteX7" fmla="*/ 743903 w 1485900"/>
                  <a:gd name="connsiteY7" fmla="*/ 1469708 h 1476375"/>
                  <a:gd name="connsiteX8" fmla="*/ 1478280 w 1485900"/>
                  <a:gd name="connsiteY8" fmla="*/ 739140 h 1476375"/>
                  <a:gd name="connsiteX9" fmla="*/ 743903 w 1485900"/>
                  <a:gd name="connsiteY9" fmla="*/ 8572 h 147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5900" h="1476375">
                    <a:moveTo>
                      <a:pt x="743903" y="1480185"/>
                    </a:moveTo>
                    <a:cubicBezTo>
                      <a:pt x="333375" y="1480185"/>
                      <a:pt x="0" y="1147763"/>
                      <a:pt x="0" y="740093"/>
                    </a:cubicBezTo>
                    <a:cubicBezTo>
                      <a:pt x="0" y="332423"/>
                      <a:pt x="333375" y="0"/>
                      <a:pt x="743903" y="0"/>
                    </a:cubicBezTo>
                    <a:cubicBezTo>
                      <a:pt x="1154430" y="0"/>
                      <a:pt x="1487805" y="332423"/>
                      <a:pt x="1487805" y="740093"/>
                    </a:cubicBezTo>
                    <a:cubicBezTo>
                      <a:pt x="1487805" y="1147763"/>
                      <a:pt x="1154430" y="1480185"/>
                      <a:pt x="743903" y="1480185"/>
                    </a:cubicBezTo>
                    <a:close/>
                    <a:moveTo>
                      <a:pt x="743903" y="8572"/>
                    </a:moveTo>
                    <a:cubicBezTo>
                      <a:pt x="339090" y="8572"/>
                      <a:pt x="9525" y="336233"/>
                      <a:pt x="9525" y="739140"/>
                    </a:cubicBezTo>
                    <a:cubicBezTo>
                      <a:pt x="9525" y="1142048"/>
                      <a:pt x="339090" y="1469708"/>
                      <a:pt x="743903" y="1469708"/>
                    </a:cubicBezTo>
                    <a:cubicBezTo>
                      <a:pt x="1148715" y="1469708"/>
                      <a:pt x="1478280" y="1142048"/>
                      <a:pt x="1478280" y="739140"/>
                    </a:cubicBezTo>
                    <a:cubicBezTo>
                      <a:pt x="1478280" y="336233"/>
                      <a:pt x="1148715" y="8572"/>
                      <a:pt x="743903" y="8572"/>
                    </a:cubicBez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7" name="TextBox 56">
                <a:extLst>
                  <a:ext uri="{FF2B5EF4-FFF2-40B4-BE49-F238E27FC236}">
                    <a16:creationId xmlns:a16="http://schemas.microsoft.com/office/drawing/2014/main" id="{4127D136-34D6-596D-34C1-3E48E0C45068}"/>
                  </a:ext>
                </a:extLst>
              </p:cNvPr>
              <p:cNvSpPr txBox="1"/>
              <p:nvPr/>
            </p:nvSpPr>
            <p:spPr>
              <a:xfrm>
                <a:off x="1052953" y="2354891"/>
                <a:ext cx="2345088" cy="697050"/>
              </a:xfrm>
              <a:prstGeom prst="rect">
                <a:avLst/>
              </a:prstGeom>
              <a:noFill/>
              <a:ln>
                <a:noFill/>
              </a:ln>
            </p:spPr>
            <p:txBody>
              <a:bodyPr wrap="square" rtlCol="0">
                <a:spAutoFit/>
              </a:bodyPr>
              <a:lstStyle/>
              <a:p>
                <a:pPr>
                  <a:lnSpc>
                    <a:spcPct val="150000"/>
                  </a:lnSpc>
                </a:pPr>
                <a:r>
                  <a:rPr lang="en-US" sz="1400" b="1" dirty="0">
                    <a:solidFill>
                      <a:schemeClr val="tx1">
                        <a:lumMod val="75000"/>
                      </a:schemeClr>
                    </a:solidFill>
                    <a:latin typeface="Century Gothic" panose="020B0502020202020204" pitchFamily="34" charset="0"/>
                    <a:cs typeface="Arial" panose="020B0604020202020204" pitchFamily="34" charset="0"/>
                  </a:rPr>
                  <a:t>BUSINESS MANAGEMENT TRAINING</a:t>
                </a:r>
              </a:p>
            </p:txBody>
          </p:sp>
        </p:grpSp>
        <p:grpSp>
          <p:nvGrpSpPr>
            <p:cNvPr id="32" name="Group 31">
              <a:extLst>
                <a:ext uri="{FF2B5EF4-FFF2-40B4-BE49-F238E27FC236}">
                  <a16:creationId xmlns:a16="http://schemas.microsoft.com/office/drawing/2014/main" id="{78222355-473C-F913-3758-866B53D8719B}"/>
                </a:ext>
              </a:extLst>
            </p:cNvPr>
            <p:cNvGrpSpPr/>
            <p:nvPr/>
          </p:nvGrpSpPr>
          <p:grpSpPr>
            <a:xfrm>
              <a:off x="8128588" y="2774351"/>
              <a:ext cx="874994" cy="869386"/>
              <a:chOff x="8128588" y="2774351"/>
              <a:chExt cx="874994" cy="869386"/>
            </a:xfrm>
          </p:grpSpPr>
          <p:sp>
            <p:nvSpPr>
              <p:cNvPr id="50" name="Freeform: Shape 175">
                <a:extLst>
                  <a:ext uri="{FF2B5EF4-FFF2-40B4-BE49-F238E27FC236}">
                    <a16:creationId xmlns:a16="http://schemas.microsoft.com/office/drawing/2014/main" id="{2D5FD19C-3171-FE87-01BB-07F9990AEB08}"/>
                  </a:ext>
                </a:extLst>
              </p:cNvPr>
              <p:cNvSpPr/>
              <p:nvPr/>
            </p:nvSpPr>
            <p:spPr>
              <a:xfrm flipH="1">
                <a:off x="8165912" y="2808872"/>
                <a:ext cx="800345" cy="800345"/>
              </a:xfrm>
              <a:custGeom>
                <a:avLst/>
                <a:gdLst>
                  <a:gd name="connsiteX0" fmla="*/ 1108710 w 1108710"/>
                  <a:gd name="connsiteY0" fmla="*/ 554355 h 1108710"/>
                  <a:gd name="connsiteX1" fmla="*/ 554355 w 1108710"/>
                  <a:gd name="connsiteY1" fmla="*/ 1108710 h 1108710"/>
                  <a:gd name="connsiteX2" fmla="*/ 0 w 1108710"/>
                  <a:gd name="connsiteY2" fmla="*/ 554355 h 1108710"/>
                  <a:gd name="connsiteX3" fmla="*/ 554355 w 1108710"/>
                  <a:gd name="connsiteY3" fmla="*/ 0 h 1108710"/>
                  <a:gd name="connsiteX4" fmla="*/ 1108710 w 1108710"/>
                  <a:gd name="connsiteY4" fmla="*/ 554355 h 1108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710" h="1108710">
                    <a:moveTo>
                      <a:pt x="1108710" y="554355"/>
                    </a:moveTo>
                    <a:cubicBezTo>
                      <a:pt x="1108710" y="860517"/>
                      <a:pt x="860517" y="1108710"/>
                      <a:pt x="554355" y="1108710"/>
                    </a:cubicBezTo>
                    <a:cubicBezTo>
                      <a:pt x="248193" y="1108710"/>
                      <a:pt x="0" y="860517"/>
                      <a:pt x="0" y="554355"/>
                    </a:cubicBezTo>
                    <a:cubicBezTo>
                      <a:pt x="0" y="248193"/>
                      <a:pt x="248193" y="0"/>
                      <a:pt x="554355" y="0"/>
                    </a:cubicBezTo>
                    <a:cubicBezTo>
                      <a:pt x="860516" y="0"/>
                      <a:pt x="1108710" y="248193"/>
                      <a:pt x="1108710" y="554355"/>
                    </a:cubicBezTo>
                    <a:close/>
                  </a:path>
                </a:pathLst>
              </a:custGeom>
              <a:solidFill>
                <a:schemeClr val="accent4"/>
              </a:solidFill>
              <a:ln>
                <a:noFill/>
              </a:ln>
              <a:effectLst>
                <a:outerShdw blurRad="838200" dist="292100" dir="5400000" sx="28000" sy="28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1" name="Freeform: Shape 176">
                <a:extLst>
                  <a:ext uri="{FF2B5EF4-FFF2-40B4-BE49-F238E27FC236}">
                    <a16:creationId xmlns:a16="http://schemas.microsoft.com/office/drawing/2014/main" id="{D5F1D193-87C0-37BD-490E-E7A71909F42D}"/>
                  </a:ext>
                </a:extLst>
              </p:cNvPr>
              <p:cNvSpPr/>
              <p:nvPr/>
            </p:nvSpPr>
            <p:spPr>
              <a:xfrm flipH="1">
                <a:off x="8227653" y="2870613"/>
                <a:ext cx="676863" cy="676863"/>
              </a:xfrm>
              <a:custGeom>
                <a:avLst/>
                <a:gdLst>
                  <a:gd name="connsiteX0" fmla="*/ 1108710 w 1108710"/>
                  <a:gd name="connsiteY0" fmla="*/ 554355 h 1108710"/>
                  <a:gd name="connsiteX1" fmla="*/ 554355 w 1108710"/>
                  <a:gd name="connsiteY1" fmla="*/ 1108710 h 1108710"/>
                  <a:gd name="connsiteX2" fmla="*/ 0 w 1108710"/>
                  <a:gd name="connsiteY2" fmla="*/ 554355 h 1108710"/>
                  <a:gd name="connsiteX3" fmla="*/ 554355 w 1108710"/>
                  <a:gd name="connsiteY3" fmla="*/ 0 h 1108710"/>
                  <a:gd name="connsiteX4" fmla="*/ 1108710 w 1108710"/>
                  <a:gd name="connsiteY4" fmla="*/ 554355 h 1108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710" h="1108710">
                    <a:moveTo>
                      <a:pt x="1108710" y="554355"/>
                    </a:moveTo>
                    <a:cubicBezTo>
                      <a:pt x="1108710" y="860517"/>
                      <a:pt x="860517" y="1108710"/>
                      <a:pt x="554355" y="1108710"/>
                    </a:cubicBezTo>
                    <a:cubicBezTo>
                      <a:pt x="248193" y="1108710"/>
                      <a:pt x="0" y="860517"/>
                      <a:pt x="0" y="554355"/>
                    </a:cubicBezTo>
                    <a:cubicBezTo>
                      <a:pt x="0" y="248193"/>
                      <a:pt x="248193" y="0"/>
                      <a:pt x="554355" y="0"/>
                    </a:cubicBezTo>
                    <a:cubicBezTo>
                      <a:pt x="860516" y="0"/>
                      <a:pt x="1108710" y="248193"/>
                      <a:pt x="1108710" y="554355"/>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52" name="Freeform: Shape 177">
                <a:extLst>
                  <a:ext uri="{FF2B5EF4-FFF2-40B4-BE49-F238E27FC236}">
                    <a16:creationId xmlns:a16="http://schemas.microsoft.com/office/drawing/2014/main" id="{1F53C67C-3146-2C43-D4CF-59A4BF1CFD4C}"/>
                  </a:ext>
                </a:extLst>
              </p:cNvPr>
              <p:cNvSpPr/>
              <p:nvPr/>
            </p:nvSpPr>
            <p:spPr>
              <a:xfrm flipH="1">
                <a:off x="8128588" y="2774351"/>
                <a:ext cx="874994" cy="869386"/>
              </a:xfrm>
              <a:custGeom>
                <a:avLst/>
                <a:gdLst>
                  <a:gd name="connsiteX0" fmla="*/ 743903 w 1485900"/>
                  <a:gd name="connsiteY0" fmla="*/ 1480185 h 1476375"/>
                  <a:gd name="connsiteX1" fmla="*/ 0 w 1485900"/>
                  <a:gd name="connsiteY1" fmla="*/ 740093 h 1476375"/>
                  <a:gd name="connsiteX2" fmla="*/ 743903 w 1485900"/>
                  <a:gd name="connsiteY2" fmla="*/ 0 h 1476375"/>
                  <a:gd name="connsiteX3" fmla="*/ 1487805 w 1485900"/>
                  <a:gd name="connsiteY3" fmla="*/ 740093 h 1476375"/>
                  <a:gd name="connsiteX4" fmla="*/ 743903 w 1485900"/>
                  <a:gd name="connsiteY4" fmla="*/ 1480185 h 1476375"/>
                  <a:gd name="connsiteX5" fmla="*/ 743903 w 1485900"/>
                  <a:gd name="connsiteY5" fmla="*/ 8572 h 1476375"/>
                  <a:gd name="connsiteX6" fmla="*/ 9525 w 1485900"/>
                  <a:gd name="connsiteY6" fmla="*/ 739140 h 1476375"/>
                  <a:gd name="connsiteX7" fmla="*/ 743903 w 1485900"/>
                  <a:gd name="connsiteY7" fmla="*/ 1469708 h 1476375"/>
                  <a:gd name="connsiteX8" fmla="*/ 1478280 w 1485900"/>
                  <a:gd name="connsiteY8" fmla="*/ 739140 h 1476375"/>
                  <a:gd name="connsiteX9" fmla="*/ 743903 w 1485900"/>
                  <a:gd name="connsiteY9" fmla="*/ 8572 h 147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5900" h="1476375">
                    <a:moveTo>
                      <a:pt x="743903" y="1480185"/>
                    </a:moveTo>
                    <a:cubicBezTo>
                      <a:pt x="333375" y="1480185"/>
                      <a:pt x="0" y="1147763"/>
                      <a:pt x="0" y="740093"/>
                    </a:cubicBezTo>
                    <a:cubicBezTo>
                      <a:pt x="0" y="332423"/>
                      <a:pt x="333375" y="0"/>
                      <a:pt x="743903" y="0"/>
                    </a:cubicBezTo>
                    <a:cubicBezTo>
                      <a:pt x="1154430" y="0"/>
                      <a:pt x="1487805" y="332423"/>
                      <a:pt x="1487805" y="740093"/>
                    </a:cubicBezTo>
                    <a:cubicBezTo>
                      <a:pt x="1487805" y="1147763"/>
                      <a:pt x="1154430" y="1480185"/>
                      <a:pt x="743903" y="1480185"/>
                    </a:cubicBezTo>
                    <a:close/>
                    <a:moveTo>
                      <a:pt x="743903" y="8572"/>
                    </a:moveTo>
                    <a:cubicBezTo>
                      <a:pt x="339090" y="8572"/>
                      <a:pt x="9525" y="336233"/>
                      <a:pt x="9525" y="739140"/>
                    </a:cubicBezTo>
                    <a:cubicBezTo>
                      <a:pt x="9525" y="1142048"/>
                      <a:pt x="339090" y="1469708"/>
                      <a:pt x="743903" y="1469708"/>
                    </a:cubicBezTo>
                    <a:cubicBezTo>
                      <a:pt x="1148715" y="1469708"/>
                      <a:pt x="1478280" y="1142048"/>
                      <a:pt x="1478280" y="739140"/>
                    </a:cubicBezTo>
                    <a:cubicBezTo>
                      <a:pt x="1478280" y="336233"/>
                      <a:pt x="1148715" y="8572"/>
                      <a:pt x="743903" y="8572"/>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grpSp>
          <p:nvGrpSpPr>
            <p:cNvPr id="33" name="Group 32">
              <a:extLst>
                <a:ext uri="{FF2B5EF4-FFF2-40B4-BE49-F238E27FC236}">
                  <a16:creationId xmlns:a16="http://schemas.microsoft.com/office/drawing/2014/main" id="{8D7918B6-066D-02EF-BE13-85B39DCAB9F3}"/>
                </a:ext>
              </a:extLst>
            </p:cNvPr>
            <p:cNvGrpSpPr/>
            <p:nvPr/>
          </p:nvGrpSpPr>
          <p:grpSpPr>
            <a:xfrm>
              <a:off x="8509079" y="3687737"/>
              <a:ext cx="4704188" cy="869386"/>
              <a:chOff x="8509079" y="3687737"/>
              <a:chExt cx="4704188" cy="869386"/>
            </a:xfrm>
          </p:grpSpPr>
          <p:sp>
            <p:nvSpPr>
              <p:cNvPr id="45" name="TextBox 44">
                <a:extLst>
                  <a:ext uri="{FF2B5EF4-FFF2-40B4-BE49-F238E27FC236}">
                    <a16:creationId xmlns:a16="http://schemas.microsoft.com/office/drawing/2014/main" id="{155ADE0F-352A-E779-4FFE-A2CBA29A0DEE}"/>
                  </a:ext>
                </a:extLst>
              </p:cNvPr>
              <p:cNvSpPr txBox="1"/>
              <p:nvPr/>
            </p:nvSpPr>
            <p:spPr>
              <a:xfrm>
                <a:off x="10042877" y="3931190"/>
                <a:ext cx="3170390" cy="307777"/>
              </a:xfrm>
              <a:prstGeom prst="rect">
                <a:avLst/>
              </a:prstGeom>
              <a:noFill/>
            </p:spPr>
            <p:txBody>
              <a:bodyPr wrap="square" rtlCol="0">
                <a:spAutoFit/>
              </a:bodyPr>
              <a:lstStyle/>
              <a:p>
                <a:r>
                  <a:rPr lang="en-US" sz="1400" b="1" dirty="0">
                    <a:solidFill>
                      <a:schemeClr val="tx1">
                        <a:lumMod val="75000"/>
                      </a:schemeClr>
                    </a:solidFill>
                    <a:latin typeface="Century Gothic" panose="020B0502020202020204" pitchFamily="34" charset="0"/>
                    <a:cs typeface="Arial" panose="020B0604020202020204" pitchFamily="34" charset="0"/>
                  </a:rPr>
                  <a:t>TEF FORUM</a:t>
                </a:r>
              </a:p>
            </p:txBody>
          </p:sp>
          <p:grpSp>
            <p:nvGrpSpPr>
              <p:cNvPr id="46" name="Group 45">
                <a:extLst>
                  <a:ext uri="{FF2B5EF4-FFF2-40B4-BE49-F238E27FC236}">
                    <a16:creationId xmlns:a16="http://schemas.microsoft.com/office/drawing/2014/main" id="{B02ABBB9-A6E3-59D4-8247-2DB222FBD9F4}"/>
                  </a:ext>
                </a:extLst>
              </p:cNvPr>
              <p:cNvGrpSpPr/>
              <p:nvPr/>
            </p:nvGrpSpPr>
            <p:grpSpPr>
              <a:xfrm>
                <a:off x="8509079" y="3687737"/>
                <a:ext cx="874994" cy="869386"/>
                <a:chOff x="8509079" y="3687737"/>
                <a:chExt cx="874994" cy="869386"/>
              </a:xfrm>
            </p:grpSpPr>
            <p:sp>
              <p:nvSpPr>
                <p:cNvPr id="47" name="Freeform: Shape 179">
                  <a:extLst>
                    <a:ext uri="{FF2B5EF4-FFF2-40B4-BE49-F238E27FC236}">
                      <a16:creationId xmlns:a16="http://schemas.microsoft.com/office/drawing/2014/main" id="{7B2434EE-F961-5455-B41D-83C0A6D621C3}"/>
                    </a:ext>
                  </a:extLst>
                </p:cNvPr>
                <p:cNvSpPr/>
                <p:nvPr/>
              </p:nvSpPr>
              <p:spPr>
                <a:xfrm flipH="1">
                  <a:off x="8546403" y="3722258"/>
                  <a:ext cx="800345" cy="800345"/>
                </a:xfrm>
                <a:custGeom>
                  <a:avLst/>
                  <a:gdLst>
                    <a:gd name="connsiteX0" fmla="*/ 1108710 w 1108710"/>
                    <a:gd name="connsiteY0" fmla="*/ 554355 h 1108710"/>
                    <a:gd name="connsiteX1" fmla="*/ 554355 w 1108710"/>
                    <a:gd name="connsiteY1" fmla="*/ 1108710 h 1108710"/>
                    <a:gd name="connsiteX2" fmla="*/ 0 w 1108710"/>
                    <a:gd name="connsiteY2" fmla="*/ 554355 h 1108710"/>
                    <a:gd name="connsiteX3" fmla="*/ 554355 w 1108710"/>
                    <a:gd name="connsiteY3" fmla="*/ 0 h 1108710"/>
                    <a:gd name="connsiteX4" fmla="*/ 1108710 w 1108710"/>
                    <a:gd name="connsiteY4" fmla="*/ 554355 h 1108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710" h="1108710">
                      <a:moveTo>
                        <a:pt x="1108710" y="554355"/>
                      </a:moveTo>
                      <a:cubicBezTo>
                        <a:pt x="1108710" y="860517"/>
                        <a:pt x="860517" y="1108710"/>
                        <a:pt x="554355" y="1108710"/>
                      </a:cubicBezTo>
                      <a:cubicBezTo>
                        <a:pt x="248193" y="1108710"/>
                        <a:pt x="0" y="860517"/>
                        <a:pt x="0" y="554355"/>
                      </a:cubicBezTo>
                      <a:cubicBezTo>
                        <a:pt x="0" y="248193"/>
                        <a:pt x="248193" y="0"/>
                        <a:pt x="554355" y="0"/>
                      </a:cubicBezTo>
                      <a:cubicBezTo>
                        <a:pt x="860516" y="0"/>
                        <a:pt x="1108710" y="248193"/>
                        <a:pt x="1108710" y="554355"/>
                      </a:cubicBezTo>
                      <a:close/>
                    </a:path>
                  </a:pathLst>
                </a:custGeom>
                <a:solidFill>
                  <a:schemeClr val="accent5"/>
                </a:solidFill>
                <a:ln>
                  <a:noFill/>
                </a:ln>
                <a:effectLst>
                  <a:outerShdw blurRad="838200" dist="292100" dir="5400000" sx="22000" sy="22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48" name="Freeform: Shape 180">
                  <a:extLst>
                    <a:ext uri="{FF2B5EF4-FFF2-40B4-BE49-F238E27FC236}">
                      <a16:creationId xmlns:a16="http://schemas.microsoft.com/office/drawing/2014/main" id="{47EAD012-0C43-D57F-E8ED-6C668DFEF120}"/>
                    </a:ext>
                  </a:extLst>
                </p:cNvPr>
                <p:cNvSpPr/>
                <p:nvPr/>
              </p:nvSpPr>
              <p:spPr>
                <a:xfrm flipH="1">
                  <a:off x="8608144" y="3783999"/>
                  <a:ext cx="676863" cy="676863"/>
                </a:xfrm>
                <a:custGeom>
                  <a:avLst/>
                  <a:gdLst>
                    <a:gd name="connsiteX0" fmla="*/ 1108710 w 1108710"/>
                    <a:gd name="connsiteY0" fmla="*/ 554355 h 1108710"/>
                    <a:gd name="connsiteX1" fmla="*/ 554355 w 1108710"/>
                    <a:gd name="connsiteY1" fmla="*/ 1108710 h 1108710"/>
                    <a:gd name="connsiteX2" fmla="*/ 0 w 1108710"/>
                    <a:gd name="connsiteY2" fmla="*/ 554355 h 1108710"/>
                    <a:gd name="connsiteX3" fmla="*/ 554355 w 1108710"/>
                    <a:gd name="connsiteY3" fmla="*/ 0 h 1108710"/>
                    <a:gd name="connsiteX4" fmla="*/ 1108710 w 1108710"/>
                    <a:gd name="connsiteY4" fmla="*/ 554355 h 1108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710" h="1108710">
                      <a:moveTo>
                        <a:pt x="1108710" y="554355"/>
                      </a:moveTo>
                      <a:cubicBezTo>
                        <a:pt x="1108710" y="860517"/>
                        <a:pt x="860517" y="1108710"/>
                        <a:pt x="554355" y="1108710"/>
                      </a:cubicBezTo>
                      <a:cubicBezTo>
                        <a:pt x="248193" y="1108710"/>
                        <a:pt x="0" y="860517"/>
                        <a:pt x="0" y="554355"/>
                      </a:cubicBezTo>
                      <a:cubicBezTo>
                        <a:pt x="0" y="248193"/>
                        <a:pt x="248193" y="0"/>
                        <a:pt x="554355" y="0"/>
                      </a:cubicBezTo>
                      <a:cubicBezTo>
                        <a:pt x="860516" y="0"/>
                        <a:pt x="1108710" y="248193"/>
                        <a:pt x="1108710" y="554355"/>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9" name="Freeform: Shape 181">
                  <a:extLst>
                    <a:ext uri="{FF2B5EF4-FFF2-40B4-BE49-F238E27FC236}">
                      <a16:creationId xmlns:a16="http://schemas.microsoft.com/office/drawing/2014/main" id="{28EFBDF4-F5C4-BF30-0EAB-03942456425C}"/>
                    </a:ext>
                  </a:extLst>
                </p:cNvPr>
                <p:cNvSpPr/>
                <p:nvPr/>
              </p:nvSpPr>
              <p:spPr>
                <a:xfrm flipH="1">
                  <a:off x="8509079" y="3687737"/>
                  <a:ext cx="874994" cy="869386"/>
                </a:xfrm>
                <a:custGeom>
                  <a:avLst/>
                  <a:gdLst>
                    <a:gd name="connsiteX0" fmla="*/ 743903 w 1485900"/>
                    <a:gd name="connsiteY0" fmla="*/ 1480185 h 1476375"/>
                    <a:gd name="connsiteX1" fmla="*/ 0 w 1485900"/>
                    <a:gd name="connsiteY1" fmla="*/ 740093 h 1476375"/>
                    <a:gd name="connsiteX2" fmla="*/ 743903 w 1485900"/>
                    <a:gd name="connsiteY2" fmla="*/ 0 h 1476375"/>
                    <a:gd name="connsiteX3" fmla="*/ 1487805 w 1485900"/>
                    <a:gd name="connsiteY3" fmla="*/ 740093 h 1476375"/>
                    <a:gd name="connsiteX4" fmla="*/ 743903 w 1485900"/>
                    <a:gd name="connsiteY4" fmla="*/ 1480185 h 1476375"/>
                    <a:gd name="connsiteX5" fmla="*/ 743903 w 1485900"/>
                    <a:gd name="connsiteY5" fmla="*/ 8572 h 1476375"/>
                    <a:gd name="connsiteX6" fmla="*/ 9525 w 1485900"/>
                    <a:gd name="connsiteY6" fmla="*/ 739140 h 1476375"/>
                    <a:gd name="connsiteX7" fmla="*/ 743903 w 1485900"/>
                    <a:gd name="connsiteY7" fmla="*/ 1469708 h 1476375"/>
                    <a:gd name="connsiteX8" fmla="*/ 1478280 w 1485900"/>
                    <a:gd name="connsiteY8" fmla="*/ 739140 h 1476375"/>
                    <a:gd name="connsiteX9" fmla="*/ 743903 w 1485900"/>
                    <a:gd name="connsiteY9" fmla="*/ 8572 h 147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5900" h="1476375">
                      <a:moveTo>
                        <a:pt x="743903" y="1480185"/>
                      </a:moveTo>
                      <a:cubicBezTo>
                        <a:pt x="333375" y="1480185"/>
                        <a:pt x="0" y="1147763"/>
                        <a:pt x="0" y="740093"/>
                      </a:cubicBezTo>
                      <a:cubicBezTo>
                        <a:pt x="0" y="332423"/>
                        <a:pt x="333375" y="0"/>
                        <a:pt x="743903" y="0"/>
                      </a:cubicBezTo>
                      <a:cubicBezTo>
                        <a:pt x="1154430" y="0"/>
                        <a:pt x="1487805" y="332423"/>
                        <a:pt x="1487805" y="740093"/>
                      </a:cubicBezTo>
                      <a:cubicBezTo>
                        <a:pt x="1487805" y="1147763"/>
                        <a:pt x="1154430" y="1480185"/>
                        <a:pt x="743903" y="1480185"/>
                      </a:cubicBezTo>
                      <a:close/>
                      <a:moveTo>
                        <a:pt x="743903" y="8572"/>
                      </a:moveTo>
                      <a:cubicBezTo>
                        <a:pt x="339090" y="8572"/>
                        <a:pt x="9525" y="336233"/>
                        <a:pt x="9525" y="739140"/>
                      </a:cubicBezTo>
                      <a:cubicBezTo>
                        <a:pt x="9525" y="1142048"/>
                        <a:pt x="339090" y="1469708"/>
                        <a:pt x="743903" y="1469708"/>
                      </a:cubicBezTo>
                      <a:cubicBezTo>
                        <a:pt x="1148715" y="1469708"/>
                        <a:pt x="1478280" y="1142048"/>
                        <a:pt x="1478280" y="739140"/>
                      </a:cubicBezTo>
                      <a:cubicBezTo>
                        <a:pt x="1478280" y="336233"/>
                        <a:pt x="1148715" y="8572"/>
                        <a:pt x="743903" y="8572"/>
                      </a:cubicBezTo>
                      <a:close/>
                    </a:path>
                  </a:pathLst>
                </a:cu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grpSp>
        <p:sp>
          <p:nvSpPr>
            <p:cNvPr id="37" name="TextBox 36">
              <a:extLst>
                <a:ext uri="{FF2B5EF4-FFF2-40B4-BE49-F238E27FC236}">
                  <a16:creationId xmlns:a16="http://schemas.microsoft.com/office/drawing/2014/main" id="{0719C6F5-782A-51E9-4CE1-F676F15491C6}"/>
                </a:ext>
              </a:extLst>
            </p:cNvPr>
            <p:cNvSpPr txBox="1"/>
            <p:nvPr/>
          </p:nvSpPr>
          <p:spPr>
            <a:xfrm>
              <a:off x="8934736" y="5090504"/>
              <a:ext cx="2282451" cy="697050"/>
            </a:xfrm>
            <a:prstGeom prst="rect">
              <a:avLst/>
            </a:prstGeom>
            <a:noFill/>
          </p:spPr>
          <p:txBody>
            <a:bodyPr wrap="square" rtlCol="0">
              <a:spAutoFit/>
            </a:bodyPr>
            <a:lstStyle/>
            <a:p>
              <a:pPr algn="r">
                <a:lnSpc>
                  <a:spcPct val="150000"/>
                </a:lnSpc>
              </a:pPr>
              <a:r>
                <a:rPr lang="en-US" sz="1400" b="1" dirty="0">
                  <a:solidFill>
                    <a:schemeClr val="tx1">
                      <a:lumMod val="75000"/>
                    </a:schemeClr>
                  </a:solidFill>
                  <a:latin typeface="Century Gothic" panose="020B0502020202020204" pitchFamily="34" charset="0"/>
                  <a:cs typeface="Arial" panose="020B0604020202020204" pitchFamily="34" charset="0"/>
                </a:rPr>
                <a:t>ALUMNI NETWORK &amp; MEET-UPS </a:t>
              </a:r>
            </a:p>
          </p:txBody>
        </p:sp>
      </p:grpSp>
      <p:sp>
        <p:nvSpPr>
          <p:cNvPr id="87" name="TextBox 86">
            <a:extLst>
              <a:ext uri="{FF2B5EF4-FFF2-40B4-BE49-F238E27FC236}">
                <a16:creationId xmlns:a16="http://schemas.microsoft.com/office/drawing/2014/main" id="{E37B4175-52AF-5DD8-9A62-4FC23A560939}"/>
              </a:ext>
            </a:extLst>
          </p:cNvPr>
          <p:cNvSpPr txBox="1"/>
          <p:nvPr/>
        </p:nvSpPr>
        <p:spPr>
          <a:xfrm>
            <a:off x="2819549" y="791540"/>
            <a:ext cx="6255524" cy="830997"/>
          </a:xfrm>
          <a:prstGeom prst="rect">
            <a:avLst/>
          </a:prstGeom>
          <a:noFill/>
        </p:spPr>
        <p:txBody>
          <a:bodyPr wrap="square" rtlCol="0">
            <a:spAutoFit/>
          </a:bodyPr>
          <a:lstStyle/>
          <a:p>
            <a:pPr algn="ctr"/>
            <a:r>
              <a:rPr lang="en-US" sz="2400" b="1" spc="-150" dirty="0">
                <a:solidFill>
                  <a:srgbClr val="FF0000"/>
                </a:solidFill>
                <a:latin typeface="Century Gothic" panose="020B0502020202020204" pitchFamily="34" charset="0"/>
                <a:cs typeface="Arial" panose="020B0604020202020204" pitchFamily="34" charset="0"/>
              </a:rPr>
              <a:t>THE SEVEN PILLARS OF THE TEF ENTREPRENEURSHIP PROGRAMME</a:t>
            </a:r>
          </a:p>
        </p:txBody>
      </p:sp>
      <p:sp>
        <p:nvSpPr>
          <p:cNvPr id="2" name="TextBox 1">
            <a:extLst>
              <a:ext uri="{FF2B5EF4-FFF2-40B4-BE49-F238E27FC236}">
                <a16:creationId xmlns:a16="http://schemas.microsoft.com/office/drawing/2014/main" id="{BAC6B17F-B1C9-FE56-1A97-1A74691FC627}"/>
              </a:ext>
            </a:extLst>
          </p:cNvPr>
          <p:cNvSpPr txBox="1"/>
          <p:nvPr/>
        </p:nvSpPr>
        <p:spPr>
          <a:xfrm>
            <a:off x="8588574" y="2460129"/>
            <a:ext cx="2282450" cy="307777"/>
          </a:xfrm>
          <a:prstGeom prst="rect">
            <a:avLst/>
          </a:prstGeom>
          <a:noFill/>
        </p:spPr>
        <p:txBody>
          <a:bodyPr wrap="square" rtlCol="0">
            <a:spAutoFit/>
          </a:bodyPr>
          <a:lstStyle/>
          <a:p>
            <a:r>
              <a:rPr lang="en-GB" sz="1400" b="1" dirty="0">
                <a:solidFill>
                  <a:schemeClr val="tx1">
                    <a:lumMod val="75000"/>
                  </a:schemeClr>
                </a:solidFill>
                <a:latin typeface="Century Gothic" panose="020B0502020202020204" pitchFamily="34" charset="0"/>
              </a:rPr>
              <a:t>PITCHING COMPETITION</a:t>
            </a:r>
            <a:endParaRPr lang="en-NG" sz="1400" b="1" dirty="0">
              <a:latin typeface="Century Gothic" panose="020B0502020202020204" pitchFamily="34" charset="0"/>
            </a:endParaRPr>
          </a:p>
        </p:txBody>
      </p:sp>
      <p:pic>
        <p:nvPicPr>
          <p:cNvPr id="4" name="Picture 3">
            <a:extLst>
              <a:ext uri="{FF2B5EF4-FFF2-40B4-BE49-F238E27FC236}">
                <a16:creationId xmlns:a16="http://schemas.microsoft.com/office/drawing/2014/main" id="{93AF7E55-81E2-B28E-7D2E-7B5BD4AFF070}"/>
              </a:ext>
            </a:extLst>
          </p:cNvPr>
          <p:cNvPicPr>
            <a:picLocks noChangeAspect="1"/>
          </p:cNvPicPr>
          <p:nvPr/>
        </p:nvPicPr>
        <p:blipFill rotWithShape="1">
          <a:blip r:embed="rId2"/>
          <a:srcRect l="4974" t="-191" r="19534" b="-187"/>
          <a:stretch/>
        </p:blipFill>
        <p:spPr>
          <a:xfrm>
            <a:off x="3645105" y="3282259"/>
            <a:ext cx="1396564" cy="1382347"/>
          </a:xfrm>
          <a:prstGeom prst="ellipse">
            <a:avLst/>
          </a:prstGeom>
        </p:spPr>
      </p:pic>
      <p:pic>
        <p:nvPicPr>
          <p:cNvPr id="8" name="Picture 7">
            <a:extLst>
              <a:ext uri="{FF2B5EF4-FFF2-40B4-BE49-F238E27FC236}">
                <a16:creationId xmlns:a16="http://schemas.microsoft.com/office/drawing/2014/main" id="{71B46897-2530-8606-DB88-8DBB1889C019}"/>
              </a:ext>
            </a:extLst>
          </p:cNvPr>
          <p:cNvPicPr>
            <a:picLocks noChangeAspect="1"/>
          </p:cNvPicPr>
          <p:nvPr/>
        </p:nvPicPr>
        <p:blipFill rotWithShape="1">
          <a:blip r:embed="rId3"/>
          <a:srcRect l="26746" t="83" r="-998" b="-1780"/>
          <a:stretch/>
        </p:blipFill>
        <p:spPr>
          <a:xfrm>
            <a:off x="6356240" y="3232795"/>
            <a:ext cx="1447071" cy="1359823"/>
          </a:xfrm>
          <a:prstGeom prst="ellipse">
            <a:avLst/>
          </a:prstGeom>
        </p:spPr>
      </p:pic>
      <p:pic>
        <p:nvPicPr>
          <p:cNvPr id="6" name="Picture 5" descr="A picture containing text, font, logo, graphics&#10;&#10;Description automatically generated">
            <a:extLst>
              <a:ext uri="{FF2B5EF4-FFF2-40B4-BE49-F238E27FC236}">
                <a16:creationId xmlns:a16="http://schemas.microsoft.com/office/drawing/2014/main" id="{94E89262-583A-F634-D818-16DB9587749B}"/>
              </a:ext>
            </a:extLst>
          </p:cNvPr>
          <p:cNvPicPr>
            <a:picLocks noChangeAspect="1"/>
          </p:cNvPicPr>
          <p:nvPr/>
        </p:nvPicPr>
        <p:blipFill rotWithShape="1">
          <a:blip r:embed="rId4">
            <a:extLst>
              <a:ext uri="{28A0092B-C50C-407E-A947-70E740481C1C}">
                <a14:useLocalDpi xmlns:a14="http://schemas.microsoft.com/office/drawing/2010/main" val="0"/>
              </a:ext>
            </a:extLst>
          </a:blip>
          <a:srcRect r="79865"/>
          <a:stretch/>
        </p:blipFill>
        <p:spPr>
          <a:xfrm>
            <a:off x="5171594" y="2369167"/>
            <a:ext cx="1265186" cy="1233800"/>
          </a:xfrm>
          <a:prstGeom prst="rect">
            <a:avLst/>
          </a:prstGeom>
        </p:spPr>
      </p:pic>
      <p:pic>
        <p:nvPicPr>
          <p:cNvPr id="13" name="Graphic 12" descr="Money with solid fill">
            <a:extLst>
              <a:ext uri="{FF2B5EF4-FFF2-40B4-BE49-F238E27FC236}">
                <a16:creationId xmlns:a16="http://schemas.microsoft.com/office/drawing/2014/main" id="{F6331425-9FD7-C7B6-7A59-E342CC53B84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00365" y="4486457"/>
            <a:ext cx="645036" cy="645036"/>
          </a:xfrm>
          <a:prstGeom prst="rect">
            <a:avLst/>
          </a:prstGeom>
        </p:spPr>
      </p:pic>
      <p:sp>
        <p:nvSpPr>
          <p:cNvPr id="34" name="Freeform: Shape 113">
            <a:extLst>
              <a:ext uri="{FF2B5EF4-FFF2-40B4-BE49-F238E27FC236}">
                <a16:creationId xmlns:a16="http://schemas.microsoft.com/office/drawing/2014/main" id="{D0045013-A5EE-A252-F42D-F739573640CE}"/>
              </a:ext>
            </a:extLst>
          </p:cNvPr>
          <p:cNvSpPr/>
          <p:nvPr/>
        </p:nvSpPr>
        <p:spPr>
          <a:xfrm>
            <a:off x="2831904" y="2598794"/>
            <a:ext cx="764813" cy="788292"/>
          </a:xfrm>
          <a:custGeom>
            <a:avLst/>
            <a:gdLst>
              <a:gd name="connsiteX0" fmla="*/ 743903 w 1485900"/>
              <a:gd name="connsiteY0" fmla="*/ 1480185 h 1476375"/>
              <a:gd name="connsiteX1" fmla="*/ 0 w 1485900"/>
              <a:gd name="connsiteY1" fmla="*/ 740093 h 1476375"/>
              <a:gd name="connsiteX2" fmla="*/ 743903 w 1485900"/>
              <a:gd name="connsiteY2" fmla="*/ 0 h 1476375"/>
              <a:gd name="connsiteX3" fmla="*/ 1487805 w 1485900"/>
              <a:gd name="connsiteY3" fmla="*/ 740093 h 1476375"/>
              <a:gd name="connsiteX4" fmla="*/ 743903 w 1485900"/>
              <a:gd name="connsiteY4" fmla="*/ 1480185 h 1476375"/>
              <a:gd name="connsiteX5" fmla="*/ 743903 w 1485900"/>
              <a:gd name="connsiteY5" fmla="*/ 8572 h 1476375"/>
              <a:gd name="connsiteX6" fmla="*/ 9525 w 1485900"/>
              <a:gd name="connsiteY6" fmla="*/ 739140 h 1476375"/>
              <a:gd name="connsiteX7" fmla="*/ 743903 w 1485900"/>
              <a:gd name="connsiteY7" fmla="*/ 1469708 h 1476375"/>
              <a:gd name="connsiteX8" fmla="*/ 1478280 w 1485900"/>
              <a:gd name="connsiteY8" fmla="*/ 739140 h 1476375"/>
              <a:gd name="connsiteX9" fmla="*/ 743903 w 1485900"/>
              <a:gd name="connsiteY9" fmla="*/ 8572 h 147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5900" h="1476375">
                <a:moveTo>
                  <a:pt x="743903" y="1480185"/>
                </a:moveTo>
                <a:cubicBezTo>
                  <a:pt x="333375" y="1480185"/>
                  <a:pt x="0" y="1147763"/>
                  <a:pt x="0" y="740093"/>
                </a:cubicBezTo>
                <a:cubicBezTo>
                  <a:pt x="0" y="332423"/>
                  <a:pt x="333375" y="0"/>
                  <a:pt x="743903" y="0"/>
                </a:cubicBezTo>
                <a:cubicBezTo>
                  <a:pt x="1154430" y="0"/>
                  <a:pt x="1487805" y="332423"/>
                  <a:pt x="1487805" y="740093"/>
                </a:cubicBezTo>
                <a:cubicBezTo>
                  <a:pt x="1487805" y="1147763"/>
                  <a:pt x="1154430" y="1480185"/>
                  <a:pt x="743903" y="1480185"/>
                </a:cubicBezTo>
                <a:close/>
                <a:moveTo>
                  <a:pt x="743903" y="8572"/>
                </a:moveTo>
                <a:cubicBezTo>
                  <a:pt x="339090" y="8572"/>
                  <a:pt x="9525" y="336233"/>
                  <a:pt x="9525" y="739140"/>
                </a:cubicBezTo>
                <a:cubicBezTo>
                  <a:pt x="9525" y="1142048"/>
                  <a:pt x="339090" y="1469708"/>
                  <a:pt x="743903" y="1469708"/>
                </a:cubicBezTo>
                <a:cubicBezTo>
                  <a:pt x="1148715" y="1469708"/>
                  <a:pt x="1478280" y="1142048"/>
                  <a:pt x="1478280" y="739140"/>
                </a:cubicBezTo>
                <a:cubicBezTo>
                  <a:pt x="1478280" y="336233"/>
                  <a:pt x="1148715" y="8572"/>
                  <a:pt x="743903" y="8572"/>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36" name="Graphic 35" descr="Books with solid fill">
            <a:extLst>
              <a:ext uri="{FF2B5EF4-FFF2-40B4-BE49-F238E27FC236}">
                <a16:creationId xmlns:a16="http://schemas.microsoft.com/office/drawing/2014/main" id="{DFED0563-1422-D049-8853-81C790E8DF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52436" y="2712824"/>
            <a:ext cx="543952" cy="543952"/>
          </a:xfrm>
          <a:prstGeom prst="rect">
            <a:avLst/>
          </a:prstGeom>
        </p:spPr>
      </p:pic>
      <p:pic>
        <p:nvPicPr>
          <p:cNvPr id="39" name="Graphic 38" descr="Boardroom with solid fill">
            <a:extLst>
              <a:ext uri="{FF2B5EF4-FFF2-40B4-BE49-F238E27FC236}">
                <a16:creationId xmlns:a16="http://schemas.microsoft.com/office/drawing/2014/main" id="{93B5F982-E568-48A6-4EEF-D559F4BE7FE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93899" y="3574153"/>
            <a:ext cx="629053" cy="629053"/>
          </a:xfrm>
          <a:prstGeom prst="rect">
            <a:avLst/>
          </a:prstGeom>
        </p:spPr>
      </p:pic>
      <p:pic>
        <p:nvPicPr>
          <p:cNvPr id="43" name="Graphic 42" descr="Customer review with solid fill">
            <a:extLst>
              <a:ext uri="{FF2B5EF4-FFF2-40B4-BE49-F238E27FC236}">
                <a16:creationId xmlns:a16="http://schemas.microsoft.com/office/drawing/2014/main" id="{4BF34B07-ECEA-DC20-87EE-0696A77F474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780445" y="2691540"/>
            <a:ext cx="577439" cy="577439"/>
          </a:xfrm>
          <a:prstGeom prst="rect">
            <a:avLst/>
          </a:prstGeom>
        </p:spPr>
      </p:pic>
      <p:pic>
        <p:nvPicPr>
          <p:cNvPr id="53" name="Graphic 52" descr="Internet with solid fill">
            <a:extLst>
              <a:ext uri="{FF2B5EF4-FFF2-40B4-BE49-F238E27FC236}">
                <a16:creationId xmlns:a16="http://schemas.microsoft.com/office/drawing/2014/main" id="{1E28391C-DBCC-8D50-924B-91CD77EE5C4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814571" y="4803174"/>
            <a:ext cx="464645" cy="464645"/>
          </a:xfrm>
          <a:prstGeom prst="rect">
            <a:avLst/>
          </a:prstGeom>
        </p:spPr>
      </p:pic>
      <p:pic>
        <p:nvPicPr>
          <p:cNvPr id="68" name="Graphic 67" descr="Cheers with solid fill">
            <a:extLst>
              <a:ext uri="{FF2B5EF4-FFF2-40B4-BE49-F238E27FC236}">
                <a16:creationId xmlns:a16="http://schemas.microsoft.com/office/drawing/2014/main" id="{72C7F01A-38C1-4ED0-D1F4-EA81A7B7D1B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947689" y="4724224"/>
            <a:ext cx="656451" cy="724360"/>
          </a:xfrm>
          <a:prstGeom prst="rect">
            <a:avLst/>
          </a:prstGeom>
        </p:spPr>
      </p:pic>
      <p:pic>
        <p:nvPicPr>
          <p:cNvPr id="89" name="Graphic 88" descr="Board Of Directors with solid fill">
            <a:extLst>
              <a:ext uri="{FF2B5EF4-FFF2-40B4-BE49-F238E27FC236}">
                <a16:creationId xmlns:a16="http://schemas.microsoft.com/office/drawing/2014/main" id="{22D8F49D-A922-E265-E9A0-67295534391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193312" y="3558660"/>
            <a:ext cx="595028" cy="656583"/>
          </a:xfrm>
          <a:prstGeom prst="rect">
            <a:avLst/>
          </a:prstGeom>
        </p:spPr>
      </p:pic>
    </p:spTree>
    <p:extLst>
      <p:ext uri="{BB962C8B-B14F-4D97-AF65-F5344CB8AC3E}">
        <p14:creationId xmlns:p14="http://schemas.microsoft.com/office/powerpoint/2010/main" val="3224149866"/>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additive="base">
                                        <p:cTn id="7" dur="1000" fill="hold"/>
                                        <p:tgtEl>
                                          <p:spTgt spid="87"/>
                                        </p:tgtEl>
                                        <p:attrNameLst>
                                          <p:attrName>ppt_x</p:attrName>
                                        </p:attrNameLst>
                                      </p:cBhvr>
                                      <p:tavLst>
                                        <p:tav tm="0">
                                          <p:val>
                                            <p:strVal val="0-#ppt_w/2"/>
                                          </p:val>
                                        </p:tav>
                                        <p:tav tm="100000">
                                          <p:val>
                                            <p:strVal val="#ppt_x"/>
                                          </p:val>
                                        </p:tav>
                                      </p:tavLst>
                                    </p:anim>
                                    <p:anim calcmode="lin" valueType="num">
                                      <p:cBhvr additive="base">
                                        <p:cTn id="8" dur="1000" fill="hold"/>
                                        <p:tgtEl>
                                          <p:spTgt spid="87"/>
                                        </p:tgtEl>
                                        <p:attrNameLst>
                                          <p:attrName>ppt_y</p:attrName>
                                        </p:attrNameLst>
                                      </p:cBhvr>
                                      <p:tavLst>
                                        <p:tav tm="0">
                                          <p:val>
                                            <p:strVal val="#ppt_y"/>
                                          </p:val>
                                        </p:tav>
                                        <p:tav tm="100000">
                                          <p:val>
                                            <p:strVal val="#ppt_y"/>
                                          </p:val>
                                        </p:tav>
                                      </p:tavLst>
                                    </p:anim>
                                  </p:childTnLst>
                                </p:cTn>
                              </p:par>
                              <p:par>
                                <p:cTn id="9" presetID="22" presetClass="entr" presetSubtype="2" fill="hold" grpId="1" nodeType="with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wipe(right)">
                                      <p:cBhvr>
                                        <p:cTn id="11" dur="1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98"/>
          <p:cNvSpPr txBox="1">
            <a:spLocks noGrp="1"/>
          </p:cNvSpPr>
          <p:nvPr>
            <p:ph type="sldNum" idx="12"/>
          </p:nvPr>
        </p:nvSpPr>
        <p:spPr>
          <a:xfrm>
            <a:off x="431073" y="6590343"/>
            <a:ext cx="127200" cy="164212"/>
          </a:xfrm>
          <a:prstGeom prst="rect">
            <a:avLst/>
          </a:prstGeom>
          <a:noFill/>
          <a:ln>
            <a:noFill/>
          </a:ln>
        </p:spPr>
        <p:txBody>
          <a:bodyPr spcFirstLastPara="1" wrap="square" lIns="0" tIns="0" rIns="0" bIns="0" anchor="t" anchorCtr="0">
            <a:spAutoFit/>
          </a:bodyPr>
          <a:lstStyle/>
          <a:p>
            <a:pPr defTabSz="1219170">
              <a:buClr>
                <a:srgbClr val="55545A"/>
              </a:buClr>
            </a:pPr>
            <a:fld id="{00000000-1234-1234-1234-123412341234}" type="slidenum">
              <a:rPr lang="en" kern="0">
                <a:solidFill>
                  <a:srgbClr val="55545A"/>
                </a:solidFill>
              </a:rPr>
              <a:pPr defTabSz="1219170">
                <a:buClr>
                  <a:srgbClr val="55545A"/>
                </a:buClr>
              </a:pPr>
              <a:t>7</a:t>
            </a:fld>
            <a:endParaRPr kern="0">
              <a:solidFill>
                <a:srgbClr val="55545A"/>
              </a:solidFill>
            </a:endParaRPr>
          </a:p>
        </p:txBody>
      </p:sp>
      <p:sp>
        <p:nvSpPr>
          <p:cNvPr id="831" name="Google Shape;831;p98"/>
          <p:cNvSpPr txBox="1"/>
          <p:nvPr/>
        </p:nvSpPr>
        <p:spPr>
          <a:xfrm>
            <a:off x="8438434" y="3003100"/>
            <a:ext cx="2912549" cy="2034400"/>
          </a:xfrm>
          <a:prstGeom prst="rect">
            <a:avLst/>
          </a:prstGeom>
          <a:noFill/>
          <a:ln>
            <a:noFill/>
          </a:ln>
        </p:spPr>
        <p:txBody>
          <a:bodyPr spcFirstLastPara="1" wrap="square" lIns="0" tIns="0" rIns="0" bIns="0" anchor="t" anchorCtr="0">
            <a:noAutofit/>
          </a:bodyPr>
          <a:lstStyle/>
          <a:p>
            <a:pPr marL="292101" indent="-342900" defTabSz="1219170">
              <a:buClr>
                <a:srgbClr val="55545A"/>
              </a:buClr>
              <a:buSzPts val="1400"/>
              <a:buFont typeface="Wingdings" panose="05000000000000000000" pitchFamily="2" charset="2"/>
              <a:buChar char="q"/>
            </a:pPr>
            <a:r>
              <a:rPr lang="en-GB" sz="1867" kern="0" dirty="0">
                <a:solidFill>
                  <a:srgbClr val="55545A"/>
                </a:solidFill>
                <a:latin typeface="Century Gothic" panose="020B0502020202020204" pitchFamily="34" charset="0"/>
                <a:ea typeface="Mulish"/>
                <a:cs typeface="Mulish"/>
                <a:sym typeface="Mulish"/>
              </a:rPr>
              <a:t>Fulfilled and doubled commitment</a:t>
            </a:r>
          </a:p>
          <a:p>
            <a:pPr marL="292101" indent="-342900" defTabSz="1219170">
              <a:buClr>
                <a:srgbClr val="55545A"/>
              </a:buClr>
              <a:buSzPts val="1400"/>
              <a:buFont typeface="Wingdings" panose="05000000000000000000" pitchFamily="2" charset="2"/>
              <a:buChar char="q"/>
            </a:pPr>
            <a:r>
              <a:rPr lang="en-GB" sz="1867" kern="0" dirty="0">
                <a:solidFill>
                  <a:srgbClr val="55545A"/>
                </a:solidFill>
                <a:latin typeface="Century Gothic" panose="020B0502020202020204" pitchFamily="34" charset="0"/>
                <a:ea typeface="Mulish"/>
                <a:cs typeface="Mulish"/>
                <a:sym typeface="Mulish"/>
              </a:rPr>
              <a:t>Trust capital</a:t>
            </a:r>
            <a:endParaRPr sz="1867" kern="0" dirty="0">
              <a:solidFill>
                <a:srgbClr val="55545A"/>
              </a:solidFill>
              <a:latin typeface="Century Gothic" panose="020B0502020202020204" pitchFamily="34" charset="0"/>
              <a:ea typeface="Mulish"/>
              <a:cs typeface="Mulish"/>
              <a:sym typeface="Mulish"/>
            </a:endParaRPr>
          </a:p>
          <a:p>
            <a:pPr marL="292101" indent="-342900" defTabSz="1219170">
              <a:spcBef>
                <a:spcPts val="267"/>
              </a:spcBef>
              <a:buClr>
                <a:srgbClr val="55545A"/>
              </a:buClr>
              <a:buSzPts val="1400"/>
              <a:buFont typeface="Wingdings" panose="05000000000000000000" pitchFamily="2" charset="2"/>
              <a:buChar char="q"/>
            </a:pPr>
            <a:r>
              <a:rPr lang="en" sz="1867" kern="0" dirty="0">
                <a:solidFill>
                  <a:srgbClr val="55545A"/>
                </a:solidFill>
                <a:latin typeface="Century Gothic" panose="020B0502020202020204" pitchFamily="34" charset="0"/>
                <a:ea typeface="Mulish"/>
                <a:cs typeface="Mulish"/>
                <a:sym typeface="Mulish"/>
              </a:rPr>
              <a:t>Digital infrastructure</a:t>
            </a:r>
            <a:endParaRPr sz="1867" kern="0" dirty="0">
              <a:solidFill>
                <a:srgbClr val="55545A"/>
              </a:solidFill>
              <a:latin typeface="Century Gothic" panose="020B0502020202020204" pitchFamily="34" charset="0"/>
              <a:ea typeface="Mulish"/>
              <a:cs typeface="Mulish"/>
              <a:sym typeface="Mulish"/>
            </a:endParaRPr>
          </a:p>
          <a:p>
            <a:pPr marL="292101" indent="-342900" defTabSz="1219170">
              <a:spcBef>
                <a:spcPts val="267"/>
              </a:spcBef>
              <a:buClr>
                <a:srgbClr val="55545A"/>
              </a:buClr>
              <a:buSzPts val="1400"/>
              <a:buFont typeface="Wingdings" panose="05000000000000000000" pitchFamily="2" charset="2"/>
              <a:buChar char="q"/>
            </a:pPr>
            <a:r>
              <a:rPr lang="en" sz="1867" kern="0" dirty="0">
                <a:solidFill>
                  <a:srgbClr val="55545A"/>
                </a:solidFill>
                <a:latin typeface="Century Gothic" panose="020B0502020202020204" pitchFamily="34" charset="0"/>
                <a:ea typeface="Mulish"/>
                <a:cs typeface="Mulish"/>
                <a:sym typeface="Mulish"/>
              </a:rPr>
              <a:t>Bespoke curriculum</a:t>
            </a:r>
            <a:endParaRPr sz="1867" kern="0" dirty="0">
              <a:solidFill>
                <a:srgbClr val="55545A"/>
              </a:solidFill>
              <a:latin typeface="Century Gothic" panose="020B0502020202020204" pitchFamily="34" charset="0"/>
              <a:ea typeface="Mulish"/>
              <a:cs typeface="Mulish"/>
              <a:sym typeface="Mulish"/>
            </a:endParaRPr>
          </a:p>
          <a:p>
            <a:pPr marL="292101" indent="-342900" defTabSz="1219170">
              <a:spcBef>
                <a:spcPts val="267"/>
              </a:spcBef>
              <a:buClr>
                <a:srgbClr val="55545A"/>
              </a:buClr>
              <a:buSzPts val="1400"/>
              <a:buFont typeface="Wingdings" panose="05000000000000000000" pitchFamily="2" charset="2"/>
              <a:buChar char="q"/>
            </a:pPr>
            <a:r>
              <a:rPr lang="en" sz="1867" kern="0" dirty="0">
                <a:solidFill>
                  <a:srgbClr val="55545A"/>
                </a:solidFill>
                <a:latin typeface="Century Gothic" panose="020B0502020202020204" pitchFamily="34" charset="0"/>
                <a:ea typeface="Mulish"/>
                <a:cs typeface="Mulish"/>
                <a:sym typeface="Mulish"/>
              </a:rPr>
              <a:t>M&amp;E</a:t>
            </a:r>
            <a:endParaRPr lang="en-GB" sz="1867" kern="0" dirty="0">
              <a:solidFill>
                <a:srgbClr val="55545A"/>
              </a:solidFill>
              <a:latin typeface="Century Gothic" panose="020B0502020202020204" pitchFamily="34" charset="0"/>
              <a:ea typeface="Mulish"/>
              <a:cs typeface="Mulish"/>
              <a:sym typeface="Mulish"/>
            </a:endParaRPr>
          </a:p>
          <a:p>
            <a:pPr marL="292101" indent="-342900" defTabSz="1219170">
              <a:spcBef>
                <a:spcPts val="267"/>
              </a:spcBef>
              <a:buClr>
                <a:srgbClr val="55545A"/>
              </a:buClr>
              <a:buSzPts val="1400"/>
              <a:buFont typeface="Wingdings" panose="05000000000000000000" pitchFamily="2" charset="2"/>
              <a:buChar char="q"/>
            </a:pPr>
            <a:r>
              <a:rPr lang="en" sz="1867" kern="0" dirty="0">
                <a:solidFill>
                  <a:srgbClr val="55545A"/>
                </a:solidFill>
                <a:latin typeface="Century Gothic" panose="020B0502020202020204" pitchFamily="34" charset="0"/>
                <a:ea typeface="Mulish"/>
                <a:cs typeface="Mulish"/>
                <a:sym typeface="Mulish"/>
              </a:rPr>
              <a:t>Public sector engagement</a:t>
            </a:r>
            <a:endParaRPr lang="en-GB" sz="1867" kern="0" dirty="0">
              <a:solidFill>
                <a:srgbClr val="55545A"/>
              </a:solidFill>
              <a:latin typeface="Century Gothic" panose="020B0502020202020204" pitchFamily="34" charset="0"/>
              <a:ea typeface="Mulish"/>
              <a:cs typeface="Mulish"/>
              <a:sym typeface="Mulish"/>
            </a:endParaRPr>
          </a:p>
          <a:p>
            <a:pPr marL="292101" indent="-342900" defTabSz="1219170">
              <a:spcBef>
                <a:spcPts val="267"/>
              </a:spcBef>
              <a:buClr>
                <a:srgbClr val="55545A"/>
              </a:buClr>
              <a:buSzPts val="1400"/>
              <a:buFont typeface="Wingdings" panose="05000000000000000000" pitchFamily="2" charset="2"/>
              <a:buChar char="q"/>
            </a:pPr>
            <a:r>
              <a:rPr lang="en" sz="1867" kern="0" dirty="0">
                <a:solidFill>
                  <a:srgbClr val="55545A"/>
                </a:solidFill>
                <a:latin typeface="Century Gothic" panose="020B0502020202020204" pitchFamily="34" charset="0"/>
                <a:ea typeface="Mulish"/>
                <a:cs typeface="Mulish"/>
                <a:sym typeface="Mulish"/>
              </a:rPr>
              <a:t>Governance</a:t>
            </a:r>
            <a:endParaRPr sz="1867" kern="0" dirty="0">
              <a:solidFill>
                <a:srgbClr val="55545A"/>
              </a:solidFill>
              <a:latin typeface="Century Gothic" panose="020B0502020202020204" pitchFamily="34" charset="0"/>
              <a:ea typeface="Mulish"/>
              <a:cs typeface="Mulish"/>
              <a:sym typeface="Mulish"/>
            </a:endParaRPr>
          </a:p>
        </p:txBody>
      </p:sp>
      <p:sp>
        <p:nvSpPr>
          <p:cNvPr id="832" name="Google Shape;832;p98"/>
          <p:cNvSpPr txBox="1"/>
          <p:nvPr/>
        </p:nvSpPr>
        <p:spPr>
          <a:xfrm>
            <a:off x="9327833" y="2162223"/>
            <a:ext cx="1844992" cy="467253"/>
          </a:xfrm>
          <a:prstGeom prst="rect">
            <a:avLst/>
          </a:prstGeom>
          <a:noFill/>
          <a:ln>
            <a:noFill/>
          </a:ln>
        </p:spPr>
        <p:txBody>
          <a:bodyPr spcFirstLastPara="1" wrap="square" lIns="0" tIns="0" rIns="0" bIns="0" anchor="t" anchorCtr="0">
            <a:normAutofit fontScale="92500" lnSpcReduction="10000"/>
          </a:bodyPr>
          <a:lstStyle/>
          <a:p>
            <a:pPr defTabSz="1219170">
              <a:buClr>
                <a:srgbClr val="FF0000"/>
              </a:buClr>
              <a:buSzPts val="1200"/>
            </a:pPr>
            <a:r>
              <a:rPr lang="en" b="1" kern="0" dirty="0">
                <a:solidFill>
                  <a:srgbClr val="FF0000"/>
                </a:solidFill>
                <a:latin typeface="Century Gothic" panose="020B0502020202020204" pitchFamily="34" charset="0"/>
                <a:ea typeface="Mulish Black"/>
                <a:cs typeface="Mulish Black"/>
                <a:sym typeface="Mulish Black"/>
              </a:rPr>
              <a:t>OPERATIONAL EXCELLENCE</a:t>
            </a:r>
            <a:endParaRPr b="1" kern="0" dirty="0">
              <a:solidFill>
                <a:srgbClr val="FF0000"/>
              </a:solidFill>
              <a:latin typeface="Century Gothic" panose="020B0502020202020204" pitchFamily="34" charset="0"/>
              <a:ea typeface="Mulish Black"/>
              <a:cs typeface="Mulish Black"/>
              <a:sym typeface="Mulish Black"/>
            </a:endParaRPr>
          </a:p>
        </p:txBody>
      </p:sp>
      <p:sp>
        <p:nvSpPr>
          <p:cNvPr id="833" name="Google Shape;833;p98"/>
          <p:cNvSpPr txBox="1"/>
          <p:nvPr/>
        </p:nvSpPr>
        <p:spPr>
          <a:xfrm>
            <a:off x="558267" y="3003100"/>
            <a:ext cx="3374000" cy="2292400"/>
          </a:xfrm>
          <a:prstGeom prst="rect">
            <a:avLst/>
          </a:prstGeom>
          <a:noFill/>
          <a:ln>
            <a:noFill/>
          </a:ln>
        </p:spPr>
        <p:txBody>
          <a:bodyPr spcFirstLastPara="1" wrap="square" lIns="0" tIns="0" rIns="0" bIns="0" anchor="t" anchorCtr="0">
            <a:noAutofit/>
          </a:bodyPr>
          <a:lstStyle/>
          <a:p>
            <a:pPr marL="309034" indent="-342900" defTabSz="1219170">
              <a:buClr>
                <a:srgbClr val="55545A"/>
              </a:buClr>
              <a:buSzPts val="1400"/>
              <a:buFont typeface="Wingdings" panose="05000000000000000000" pitchFamily="2" charset="2"/>
              <a:buChar char="q"/>
            </a:pPr>
            <a:r>
              <a:rPr lang="en" sz="1867" kern="0" dirty="0">
                <a:solidFill>
                  <a:srgbClr val="55545A"/>
                </a:solidFill>
                <a:latin typeface="Century Gothic" panose="020B0502020202020204" pitchFamily="34" charset="0"/>
                <a:ea typeface="Mulish"/>
                <a:cs typeface="Mulish"/>
                <a:sym typeface="Mulish"/>
              </a:rPr>
              <a:t>Founded in 2010</a:t>
            </a:r>
            <a:endParaRPr sz="1867" kern="0" dirty="0">
              <a:solidFill>
                <a:srgbClr val="55545A"/>
              </a:solidFill>
              <a:latin typeface="Century Gothic" panose="020B0502020202020204" pitchFamily="34" charset="0"/>
              <a:ea typeface="Mulish"/>
              <a:cs typeface="Mulish"/>
              <a:sym typeface="Mulish"/>
            </a:endParaRPr>
          </a:p>
          <a:p>
            <a:pPr marL="309034" indent="-342900" defTabSz="1219170">
              <a:spcBef>
                <a:spcPts val="267"/>
              </a:spcBef>
              <a:buClr>
                <a:srgbClr val="55545A"/>
              </a:buClr>
              <a:buSzPts val="1400"/>
              <a:buFont typeface="Wingdings" panose="05000000000000000000" pitchFamily="2" charset="2"/>
              <a:buChar char="q"/>
            </a:pPr>
            <a:r>
              <a:rPr lang="en" sz="1867" kern="0" dirty="0">
                <a:solidFill>
                  <a:srgbClr val="55545A"/>
                </a:solidFill>
                <a:latin typeface="Century Gothic" panose="020B0502020202020204" pitchFamily="34" charset="0"/>
                <a:ea typeface="Mulish"/>
                <a:cs typeface="Mulish"/>
                <a:sym typeface="Mulish"/>
              </a:rPr>
              <a:t>Entrepreneurship Programme launched 2015</a:t>
            </a:r>
            <a:endParaRPr sz="1867" kern="0" dirty="0">
              <a:solidFill>
                <a:srgbClr val="55545A"/>
              </a:solidFill>
              <a:latin typeface="Century Gothic" panose="020B0502020202020204" pitchFamily="34" charset="0"/>
              <a:ea typeface="Mulish"/>
              <a:cs typeface="Mulish"/>
              <a:sym typeface="Mulish"/>
            </a:endParaRPr>
          </a:p>
          <a:p>
            <a:pPr marL="309034" indent="-342900" defTabSz="1219170">
              <a:spcBef>
                <a:spcPts val="267"/>
              </a:spcBef>
              <a:buClr>
                <a:srgbClr val="55545A"/>
              </a:buClr>
              <a:buSzPts val="1400"/>
              <a:buFont typeface="Wingdings" panose="05000000000000000000" pitchFamily="2" charset="2"/>
              <a:buChar char="q"/>
            </a:pPr>
            <a:r>
              <a:rPr lang="en" sz="1867" kern="0" dirty="0">
                <a:solidFill>
                  <a:srgbClr val="55545A"/>
                </a:solidFill>
                <a:latin typeface="Century Gothic" panose="020B0502020202020204" pitchFamily="34" charset="0"/>
                <a:ea typeface="Mulish"/>
                <a:cs typeface="Mulish"/>
                <a:sym typeface="Mulish"/>
              </a:rPr>
              <a:t>Strong M&amp;E function and governance structure</a:t>
            </a:r>
            <a:endParaRPr sz="1867" kern="0" dirty="0">
              <a:solidFill>
                <a:srgbClr val="55545A"/>
              </a:solidFill>
              <a:latin typeface="Century Gothic" panose="020B0502020202020204" pitchFamily="34" charset="0"/>
              <a:ea typeface="Mulish"/>
              <a:cs typeface="Mulish"/>
              <a:sym typeface="Mulish"/>
            </a:endParaRPr>
          </a:p>
          <a:p>
            <a:pPr marL="309034" indent="-342900" defTabSz="1219170">
              <a:spcBef>
                <a:spcPts val="267"/>
              </a:spcBef>
              <a:buClr>
                <a:srgbClr val="55545A"/>
              </a:buClr>
              <a:buSzPts val="1400"/>
              <a:buFont typeface="Wingdings" panose="05000000000000000000" pitchFamily="2" charset="2"/>
              <a:buChar char="q"/>
            </a:pPr>
            <a:r>
              <a:rPr lang="en" sz="1867" kern="0" dirty="0">
                <a:solidFill>
                  <a:srgbClr val="55545A"/>
                </a:solidFill>
                <a:latin typeface="Century Gothic" panose="020B0502020202020204" pitchFamily="34" charset="0"/>
                <a:ea typeface="Mulish"/>
                <a:cs typeface="Mulish"/>
                <a:sym typeface="Mulish"/>
              </a:rPr>
              <a:t>Innovative partnerships with EU, IRC, UNDP and others</a:t>
            </a:r>
            <a:endParaRPr sz="1867" kern="0" dirty="0">
              <a:solidFill>
                <a:srgbClr val="55545A"/>
              </a:solidFill>
              <a:latin typeface="Century Gothic" panose="020B0502020202020204" pitchFamily="34" charset="0"/>
              <a:ea typeface="Mulish"/>
              <a:cs typeface="Mulish"/>
              <a:sym typeface="Mulish"/>
            </a:endParaRPr>
          </a:p>
        </p:txBody>
      </p:sp>
      <p:sp>
        <p:nvSpPr>
          <p:cNvPr id="834" name="Google Shape;834;p98"/>
          <p:cNvSpPr txBox="1"/>
          <p:nvPr/>
        </p:nvSpPr>
        <p:spPr>
          <a:xfrm>
            <a:off x="1498967" y="2255851"/>
            <a:ext cx="2103200" cy="406400"/>
          </a:xfrm>
          <a:prstGeom prst="rect">
            <a:avLst/>
          </a:prstGeom>
          <a:noFill/>
          <a:ln>
            <a:noFill/>
          </a:ln>
        </p:spPr>
        <p:txBody>
          <a:bodyPr spcFirstLastPara="1" wrap="square" lIns="0" tIns="0" rIns="0" bIns="0" anchor="t" anchorCtr="0">
            <a:normAutofit/>
          </a:bodyPr>
          <a:lstStyle/>
          <a:p>
            <a:pPr defTabSz="1219170">
              <a:buClr>
                <a:srgbClr val="FF0000"/>
              </a:buClr>
              <a:buSzPts val="1300"/>
            </a:pPr>
            <a:r>
              <a:rPr lang="en" sz="1733" b="1" kern="0" dirty="0">
                <a:solidFill>
                  <a:srgbClr val="FF0000"/>
                </a:solidFill>
                <a:latin typeface="Century Gothic" panose="020B0502020202020204" pitchFamily="34" charset="0"/>
                <a:ea typeface="Mulish Black"/>
                <a:cs typeface="Mulish Black"/>
                <a:sym typeface="Mulish Black"/>
              </a:rPr>
              <a:t>TRACK </a:t>
            </a:r>
            <a:r>
              <a:rPr lang="en" b="1" kern="0" dirty="0">
                <a:solidFill>
                  <a:srgbClr val="FF0000"/>
                </a:solidFill>
                <a:latin typeface="Century Gothic" panose="020B0502020202020204" pitchFamily="34" charset="0"/>
                <a:ea typeface="Mulish Black"/>
                <a:cs typeface="Mulish Black"/>
                <a:sym typeface="Mulish Black"/>
              </a:rPr>
              <a:t>RECORD</a:t>
            </a:r>
            <a:endParaRPr sz="1867" b="1" kern="0" dirty="0">
              <a:solidFill>
                <a:srgbClr val="55545A"/>
              </a:solidFill>
              <a:latin typeface="Century Gothic" panose="020B0502020202020204" pitchFamily="34" charset="0"/>
              <a:ea typeface="Mulish Black"/>
              <a:cs typeface="Mulish Black"/>
              <a:sym typeface="Mulish Black"/>
            </a:endParaRPr>
          </a:p>
        </p:txBody>
      </p:sp>
      <p:sp>
        <p:nvSpPr>
          <p:cNvPr id="835" name="Google Shape;835;p98"/>
          <p:cNvSpPr txBox="1"/>
          <p:nvPr/>
        </p:nvSpPr>
        <p:spPr>
          <a:xfrm>
            <a:off x="4459800" y="3003100"/>
            <a:ext cx="2912550" cy="1946800"/>
          </a:xfrm>
          <a:prstGeom prst="rect">
            <a:avLst/>
          </a:prstGeom>
          <a:noFill/>
          <a:ln>
            <a:noFill/>
          </a:ln>
        </p:spPr>
        <p:txBody>
          <a:bodyPr spcFirstLastPara="1" wrap="square" lIns="0" tIns="0" rIns="0" bIns="0" anchor="t" anchorCtr="0">
            <a:noAutofit/>
          </a:bodyPr>
          <a:lstStyle/>
          <a:p>
            <a:pPr marL="309034" indent="-342900" defTabSz="1219170">
              <a:buClr>
                <a:srgbClr val="55545A"/>
              </a:buClr>
              <a:buSzPts val="1400"/>
              <a:buFont typeface="Wingdings" panose="05000000000000000000" pitchFamily="2" charset="2"/>
              <a:buChar char="q"/>
            </a:pPr>
            <a:r>
              <a:rPr lang="en" sz="1867" kern="0" dirty="0">
                <a:solidFill>
                  <a:srgbClr val="55545A"/>
                </a:solidFill>
                <a:latin typeface="Century Gothic" panose="020B0502020202020204" pitchFamily="34" charset="0"/>
                <a:ea typeface="Mulish"/>
                <a:cs typeface="Mulish"/>
                <a:sym typeface="Mulish"/>
              </a:rPr>
              <a:t>We reach all 54 African countries</a:t>
            </a:r>
            <a:endParaRPr sz="1867" kern="0" dirty="0">
              <a:solidFill>
                <a:srgbClr val="55545A"/>
              </a:solidFill>
              <a:latin typeface="Century Gothic" panose="020B0502020202020204" pitchFamily="34" charset="0"/>
              <a:ea typeface="Mulish"/>
              <a:cs typeface="Mulish"/>
              <a:sym typeface="Mulish"/>
            </a:endParaRPr>
          </a:p>
          <a:p>
            <a:pPr marL="309034" indent="-342900" defTabSz="1219170">
              <a:spcBef>
                <a:spcPts val="267"/>
              </a:spcBef>
              <a:buClr>
                <a:srgbClr val="55545A"/>
              </a:buClr>
              <a:buSzPts val="1400"/>
              <a:buFont typeface="Wingdings" panose="05000000000000000000" pitchFamily="2" charset="2"/>
              <a:buChar char="q"/>
            </a:pPr>
            <a:r>
              <a:rPr lang="en" sz="1867" kern="0" dirty="0">
                <a:solidFill>
                  <a:srgbClr val="55545A"/>
                </a:solidFill>
                <a:latin typeface="Century Gothic" panose="020B0502020202020204" pitchFamily="34" charset="0"/>
                <a:ea typeface="Mulish"/>
                <a:cs typeface="Mulish"/>
                <a:sym typeface="Mulish"/>
              </a:rPr>
              <a:t>400,000 applicants in 2022</a:t>
            </a:r>
            <a:endParaRPr sz="1867" kern="0" dirty="0">
              <a:solidFill>
                <a:srgbClr val="55545A"/>
              </a:solidFill>
              <a:latin typeface="Century Gothic" panose="020B0502020202020204" pitchFamily="34" charset="0"/>
              <a:ea typeface="Mulish"/>
              <a:cs typeface="Mulish"/>
              <a:sym typeface="Mulish"/>
            </a:endParaRPr>
          </a:p>
          <a:p>
            <a:pPr marL="309034" indent="-342900" defTabSz="1219170">
              <a:spcBef>
                <a:spcPts val="267"/>
              </a:spcBef>
              <a:buClr>
                <a:srgbClr val="55545A"/>
              </a:buClr>
              <a:buSzPts val="1400"/>
              <a:buFont typeface="Wingdings" panose="05000000000000000000" pitchFamily="2" charset="2"/>
              <a:buChar char="q"/>
            </a:pPr>
            <a:r>
              <a:rPr lang="en" sz="1867" kern="0" dirty="0">
                <a:solidFill>
                  <a:srgbClr val="55545A"/>
                </a:solidFill>
                <a:latin typeface="Century Gothic" panose="020B0502020202020204" pitchFamily="34" charset="0"/>
                <a:ea typeface="Mulish"/>
                <a:cs typeface="Mulish"/>
                <a:sym typeface="Mulish"/>
              </a:rPr>
              <a:t>Digital reach of 1m+</a:t>
            </a:r>
            <a:endParaRPr sz="1867" kern="0" dirty="0">
              <a:solidFill>
                <a:srgbClr val="55545A"/>
              </a:solidFill>
              <a:latin typeface="Century Gothic" panose="020B0502020202020204" pitchFamily="34" charset="0"/>
              <a:ea typeface="Mulish"/>
              <a:cs typeface="Mulish"/>
              <a:sym typeface="Mulish"/>
            </a:endParaRPr>
          </a:p>
          <a:p>
            <a:pPr marL="309034" indent="-342900" defTabSz="1219170">
              <a:spcBef>
                <a:spcPts val="267"/>
              </a:spcBef>
              <a:buClr>
                <a:srgbClr val="55545A"/>
              </a:buClr>
              <a:buSzPts val="1400"/>
              <a:buFont typeface="Wingdings" panose="05000000000000000000" pitchFamily="2" charset="2"/>
              <a:buChar char="q"/>
            </a:pPr>
            <a:r>
              <a:rPr lang="en" sz="1867" kern="0" dirty="0">
                <a:solidFill>
                  <a:srgbClr val="55545A"/>
                </a:solidFill>
                <a:latin typeface="Century Gothic" panose="020B0502020202020204" pitchFamily="34" charset="0"/>
                <a:ea typeface="Mulish"/>
                <a:cs typeface="Mulish"/>
                <a:sym typeface="Mulish"/>
              </a:rPr>
              <a:t>Strong focus on gender inclusion and sustainability</a:t>
            </a:r>
            <a:endParaRPr sz="1867" kern="0" dirty="0">
              <a:solidFill>
                <a:srgbClr val="55545A"/>
              </a:solidFill>
              <a:latin typeface="Century Gothic" panose="020B0502020202020204" pitchFamily="34" charset="0"/>
              <a:ea typeface="Mulish"/>
              <a:cs typeface="Mulish"/>
              <a:sym typeface="Mulish"/>
            </a:endParaRPr>
          </a:p>
        </p:txBody>
      </p:sp>
      <p:sp>
        <p:nvSpPr>
          <p:cNvPr id="836" name="Google Shape;836;p98"/>
          <p:cNvSpPr txBox="1"/>
          <p:nvPr/>
        </p:nvSpPr>
        <p:spPr>
          <a:xfrm>
            <a:off x="5404100" y="2255867"/>
            <a:ext cx="1435600" cy="406400"/>
          </a:xfrm>
          <a:prstGeom prst="rect">
            <a:avLst/>
          </a:prstGeom>
          <a:noFill/>
          <a:ln>
            <a:noFill/>
          </a:ln>
        </p:spPr>
        <p:txBody>
          <a:bodyPr spcFirstLastPara="1" wrap="square" lIns="0" tIns="0" rIns="0" bIns="0" anchor="t" anchorCtr="0">
            <a:normAutofit/>
          </a:bodyPr>
          <a:lstStyle/>
          <a:p>
            <a:pPr defTabSz="1219170">
              <a:buClr>
                <a:srgbClr val="FF0000"/>
              </a:buClr>
              <a:buSzPts val="1300"/>
            </a:pPr>
            <a:r>
              <a:rPr lang="en" b="1" kern="0" dirty="0">
                <a:solidFill>
                  <a:srgbClr val="FF0000"/>
                </a:solidFill>
                <a:latin typeface="Century Gothic" panose="020B0502020202020204" pitchFamily="34" charset="0"/>
                <a:ea typeface="Mulish Black"/>
                <a:cs typeface="Mulish Black"/>
                <a:sym typeface="Mulish Black"/>
              </a:rPr>
              <a:t>IMPACT</a:t>
            </a:r>
            <a:endParaRPr sz="1467" b="1" kern="0" dirty="0">
              <a:solidFill>
                <a:srgbClr val="000000"/>
              </a:solidFill>
              <a:latin typeface="Century Gothic" panose="020B0502020202020204" pitchFamily="34" charset="0"/>
              <a:ea typeface="Mulish Black"/>
              <a:cs typeface="Mulish Black"/>
              <a:sym typeface="Mulish Black"/>
            </a:endParaRPr>
          </a:p>
        </p:txBody>
      </p:sp>
      <p:sp>
        <p:nvSpPr>
          <p:cNvPr id="837" name="Google Shape;837;p98"/>
          <p:cNvSpPr txBox="1"/>
          <p:nvPr/>
        </p:nvSpPr>
        <p:spPr>
          <a:xfrm>
            <a:off x="558267" y="841167"/>
            <a:ext cx="10794000" cy="725600"/>
          </a:xfrm>
          <a:prstGeom prst="rect">
            <a:avLst/>
          </a:prstGeom>
          <a:noFill/>
          <a:ln>
            <a:noFill/>
          </a:ln>
        </p:spPr>
        <p:txBody>
          <a:bodyPr spcFirstLastPara="1" wrap="square" lIns="0" tIns="0" rIns="0" bIns="0" anchor="t" anchorCtr="0">
            <a:normAutofit/>
          </a:bodyPr>
          <a:lstStyle/>
          <a:p>
            <a:pPr defTabSz="1219170">
              <a:buClr>
                <a:srgbClr val="55545A"/>
              </a:buClr>
              <a:buSzPts val="1400"/>
            </a:pPr>
            <a:r>
              <a:rPr lang="en" sz="2133" b="1" kern="0" dirty="0">
                <a:solidFill>
                  <a:srgbClr val="55545A"/>
                </a:solidFill>
                <a:latin typeface="Century Gothic" panose="020B0502020202020204" pitchFamily="34" charset="0"/>
                <a:ea typeface="Mulish Black"/>
                <a:cs typeface="Mulish Black"/>
                <a:sym typeface="Mulish Black"/>
              </a:rPr>
              <a:t>A </a:t>
            </a:r>
            <a:r>
              <a:rPr lang="en" sz="2133" b="1" kern="0" dirty="0">
                <a:solidFill>
                  <a:srgbClr val="FE0000"/>
                </a:solidFill>
                <a:latin typeface="Century Gothic" panose="020B0502020202020204" pitchFamily="34" charset="0"/>
                <a:ea typeface="Mulish Black"/>
                <a:cs typeface="Mulish Black"/>
                <a:sym typeface="Mulish Black"/>
              </a:rPr>
              <a:t>Clear Road Map</a:t>
            </a:r>
            <a:r>
              <a:rPr lang="en" sz="2133" b="1" kern="0" dirty="0">
                <a:solidFill>
                  <a:srgbClr val="FF0000"/>
                </a:solidFill>
                <a:latin typeface="Century Gothic" panose="020B0502020202020204" pitchFamily="34" charset="0"/>
                <a:ea typeface="Mulish Black"/>
                <a:cs typeface="Mulish Black"/>
                <a:sym typeface="Mulish Black"/>
              </a:rPr>
              <a:t> </a:t>
            </a:r>
            <a:r>
              <a:rPr lang="en" sz="2133" b="1" kern="0" dirty="0">
                <a:solidFill>
                  <a:srgbClr val="53565A"/>
                </a:solidFill>
                <a:latin typeface="Century Gothic" panose="020B0502020202020204" pitchFamily="34" charset="0"/>
                <a:ea typeface="Mulish Black"/>
                <a:cs typeface="Mulish Black"/>
                <a:sym typeface="Mulish Black"/>
              </a:rPr>
              <a:t>To Sustainable And High Impact Development Through </a:t>
            </a:r>
            <a:r>
              <a:rPr lang="en" sz="2133" b="1" kern="0" dirty="0">
                <a:solidFill>
                  <a:srgbClr val="FE0000"/>
                </a:solidFill>
                <a:latin typeface="Century Gothic" panose="020B0502020202020204" pitchFamily="34" charset="0"/>
                <a:ea typeface="Mulish Black"/>
                <a:cs typeface="Mulish Black"/>
                <a:sym typeface="Mulish Black"/>
              </a:rPr>
              <a:t>Entrepreneurship</a:t>
            </a:r>
            <a:endParaRPr sz="2133" b="1" kern="0" dirty="0">
              <a:solidFill>
                <a:srgbClr val="FE0000"/>
              </a:solidFill>
              <a:latin typeface="Century Gothic" panose="020B0502020202020204" pitchFamily="34" charset="0"/>
              <a:ea typeface="Mulish Black"/>
              <a:cs typeface="Mulish Black"/>
              <a:sym typeface="Mulish Black"/>
            </a:endParaRPr>
          </a:p>
        </p:txBody>
      </p:sp>
      <p:sp>
        <p:nvSpPr>
          <p:cNvPr id="838" name="Google Shape;838;p98"/>
          <p:cNvSpPr/>
          <p:nvPr/>
        </p:nvSpPr>
        <p:spPr>
          <a:xfrm>
            <a:off x="558268" y="1997504"/>
            <a:ext cx="728400" cy="725600"/>
          </a:xfrm>
          <a:prstGeom prst="roundRect">
            <a:avLst>
              <a:gd name="adj" fmla="val 5529"/>
            </a:avLst>
          </a:prstGeom>
          <a:solidFill>
            <a:srgbClr val="EBEBEB"/>
          </a:solidFill>
          <a:ln>
            <a:noFill/>
          </a:ln>
          <a:effectLst>
            <a:outerShdw blurRad="647700" dist="279400" dir="5400000" sx="99000" sy="99000" algn="t" rotWithShape="0">
              <a:srgbClr val="221B43">
                <a:alpha val="11760"/>
              </a:srgbClr>
            </a:outerShdw>
          </a:effectLst>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entury Gothic"/>
              <a:ea typeface="Century Gothic"/>
              <a:cs typeface="Century Gothic"/>
              <a:sym typeface="Century Gothic"/>
            </a:endParaRPr>
          </a:p>
        </p:txBody>
      </p:sp>
      <p:pic>
        <p:nvPicPr>
          <p:cNvPr id="839" name="Google Shape;839;p98" descr="Completed with solid fill"/>
          <p:cNvPicPr preferRelativeResize="0"/>
          <p:nvPr/>
        </p:nvPicPr>
        <p:blipFill rotWithShape="1">
          <a:blip r:embed="rId3">
            <a:alphaModFix/>
          </a:blip>
          <a:srcRect/>
          <a:stretch/>
        </p:blipFill>
        <p:spPr>
          <a:xfrm>
            <a:off x="658418" y="2093401"/>
            <a:ext cx="528100" cy="528100"/>
          </a:xfrm>
          <a:prstGeom prst="rect">
            <a:avLst/>
          </a:prstGeom>
          <a:noFill/>
          <a:ln>
            <a:noFill/>
          </a:ln>
        </p:spPr>
      </p:pic>
      <p:sp>
        <p:nvSpPr>
          <p:cNvPr id="840" name="Google Shape;840;p98"/>
          <p:cNvSpPr/>
          <p:nvPr/>
        </p:nvSpPr>
        <p:spPr>
          <a:xfrm>
            <a:off x="4473968" y="1997504"/>
            <a:ext cx="728400" cy="725600"/>
          </a:xfrm>
          <a:prstGeom prst="roundRect">
            <a:avLst>
              <a:gd name="adj" fmla="val 5529"/>
            </a:avLst>
          </a:prstGeom>
          <a:solidFill>
            <a:srgbClr val="EBEBEB"/>
          </a:solidFill>
          <a:ln>
            <a:noFill/>
          </a:ln>
          <a:effectLst>
            <a:outerShdw blurRad="647700" dist="279400" dir="5400000" sx="99000" sy="99000" algn="t" rotWithShape="0">
              <a:srgbClr val="221B43">
                <a:alpha val="11760"/>
              </a:srgbClr>
            </a:outerShdw>
          </a:effectLst>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entury Gothic"/>
              <a:ea typeface="Century Gothic"/>
              <a:cs typeface="Century Gothic"/>
              <a:sym typeface="Century Gothic"/>
            </a:endParaRPr>
          </a:p>
        </p:txBody>
      </p:sp>
      <p:sp>
        <p:nvSpPr>
          <p:cNvPr id="841" name="Google Shape;841;p98"/>
          <p:cNvSpPr/>
          <p:nvPr/>
        </p:nvSpPr>
        <p:spPr>
          <a:xfrm>
            <a:off x="8438435" y="1997504"/>
            <a:ext cx="728400" cy="725600"/>
          </a:xfrm>
          <a:prstGeom prst="roundRect">
            <a:avLst>
              <a:gd name="adj" fmla="val 5529"/>
            </a:avLst>
          </a:prstGeom>
          <a:solidFill>
            <a:srgbClr val="EBEBEB"/>
          </a:solidFill>
          <a:ln>
            <a:noFill/>
          </a:ln>
          <a:effectLst>
            <a:outerShdw blurRad="647700" dist="279400" dir="5400000" sx="99000" sy="99000" algn="t" rotWithShape="0">
              <a:srgbClr val="221B43">
                <a:alpha val="11760"/>
              </a:srgbClr>
            </a:outerShdw>
          </a:effectLst>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entury Gothic"/>
              <a:ea typeface="Century Gothic"/>
              <a:cs typeface="Century Gothic"/>
              <a:sym typeface="Century Gothic"/>
            </a:endParaRPr>
          </a:p>
        </p:txBody>
      </p:sp>
      <p:pic>
        <p:nvPicPr>
          <p:cNvPr id="842" name="Google Shape;842;p98" descr="Africa with solid fill"/>
          <p:cNvPicPr preferRelativeResize="0"/>
          <p:nvPr/>
        </p:nvPicPr>
        <p:blipFill rotWithShape="1">
          <a:blip r:embed="rId4">
            <a:alphaModFix/>
          </a:blip>
          <a:srcRect/>
          <a:stretch/>
        </p:blipFill>
        <p:spPr>
          <a:xfrm>
            <a:off x="4598517" y="2093419"/>
            <a:ext cx="528067" cy="528067"/>
          </a:xfrm>
          <a:prstGeom prst="rect">
            <a:avLst/>
          </a:prstGeom>
          <a:noFill/>
          <a:ln>
            <a:noFill/>
          </a:ln>
        </p:spPr>
      </p:pic>
      <p:pic>
        <p:nvPicPr>
          <p:cNvPr id="843" name="Google Shape;843;p98" descr="Tools outline"/>
          <p:cNvPicPr preferRelativeResize="0"/>
          <p:nvPr/>
        </p:nvPicPr>
        <p:blipFill rotWithShape="1">
          <a:blip r:embed="rId5">
            <a:alphaModFix/>
          </a:blip>
          <a:srcRect/>
          <a:stretch/>
        </p:blipFill>
        <p:spPr>
          <a:xfrm>
            <a:off x="8599433" y="2157115"/>
            <a:ext cx="406400" cy="406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99"/>
          <p:cNvSpPr/>
          <p:nvPr/>
        </p:nvSpPr>
        <p:spPr>
          <a:xfrm>
            <a:off x="558268" y="1997504"/>
            <a:ext cx="728400" cy="725600"/>
          </a:xfrm>
          <a:prstGeom prst="roundRect">
            <a:avLst>
              <a:gd name="adj" fmla="val 5529"/>
            </a:avLst>
          </a:prstGeom>
          <a:solidFill>
            <a:srgbClr val="EBEBEB"/>
          </a:solidFill>
          <a:ln>
            <a:noFill/>
          </a:ln>
          <a:effectLst>
            <a:outerShdw blurRad="647700" dist="279400" dir="5400000" sx="99000" sy="99000" algn="t" rotWithShape="0">
              <a:srgbClr val="221B43">
                <a:alpha val="11760"/>
              </a:srgbClr>
            </a:outerShdw>
          </a:effectLst>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entury Gothic"/>
              <a:ea typeface="Century Gothic"/>
              <a:cs typeface="Century Gothic"/>
              <a:sym typeface="Century Gothic"/>
            </a:endParaRPr>
          </a:p>
        </p:txBody>
      </p:sp>
      <p:sp>
        <p:nvSpPr>
          <p:cNvPr id="849" name="Google Shape;849;p99"/>
          <p:cNvSpPr txBox="1">
            <a:spLocks noGrp="1"/>
          </p:cNvSpPr>
          <p:nvPr>
            <p:ph type="sldNum" idx="12"/>
          </p:nvPr>
        </p:nvSpPr>
        <p:spPr>
          <a:xfrm>
            <a:off x="431073" y="6591643"/>
            <a:ext cx="127200" cy="164212"/>
          </a:xfrm>
          <a:prstGeom prst="rect">
            <a:avLst/>
          </a:prstGeom>
          <a:noFill/>
          <a:ln>
            <a:noFill/>
          </a:ln>
        </p:spPr>
        <p:txBody>
          <a:bodyPr spcFirstLastPara="1" wrap="square" lIns="0" tIns="0" rIns="0" bIns="0" anchor="t" anchorCtr="0">
            <a:spAutoFit/>
          </a:bodyPr>
          <a:lstStyle/>
          <a:p>
            <a:pPr defTabSz="1219170">
              <a:buClr>
                <a:srgbClr val="55545A"/>
              </a:buClr>
            </a:pPr>
            <a:fld id="{00000000-1234-1234-1234-123412341234}" type="slidenum">
              <a:rPr lang="en" kern="0">
                <a:solidFill>
                  <a:srgbClr val="55545A"/>
                </a:solidFill>
              </a:rPr>
              <a:pPr defTabSz="1219170">
                <a:buClr>
                  <a:srgbClr val="55545A"/>
                </a:buClr>
              </a:pPr>
              <a:t>8</a:t>
            </a:fld>
            <a:endParaRPr kern="0">
              <a:solidFill>
                <a:srgbClr val="55545A"/>
              </a:solidFill>
            </a:endParaRPr>
          </a:p>
        </p:txBody>
      </p:sp>
      <p:sp>
        <p:nvSpPr>
          <p:cNvPr id="850" name="Google Shape;850;p99"/>
          <p:cNvSpPr txBox="1"/>
          <p:nvPr/>
        </p:nvSpPr>
        <p:spPr>
          <a:xfrm>
            <a:off x="8438433" y="2962133"/>
            <a:ext cx="3534800" cy="2195200"/>
          </a:xfrm>
          <a:prstGeom prst="rect">
            <a:avLst/>
          </a:prstGeom>
          <a:noFill/>
          <a:ln>
            <a:noFill/>
          </a:ln>
        </p:spPr>
        <p:txBody>
          <a:bodyPr spcFirstLastPara="1" wrap="square" lIns="0" tIns="0" rIns="0" bIns="0" anchor="t" anchorCtr="0">
            <a:noAutofit/>
          </a:bodyPr>
          <a:lstStyle/>
          <a:p>
            <a:pPr defTabSz="1219170">
              <a:buClr>
                <a:srgbClr val="000000"/>
              </a:buClr>
              <a:buSzPts val="900"/>
            </a:pPr>
            <a:r>
              <a:rPr lang="en" sz="1867" kern="0" dirty="0">
                <a:solidFill>
                  <a:srgbClr val="53565A"/>
                </a:solidFill>
                <a:latin typeface="Century Gothic" panose="020B0502020202020204" pitchFamily="34" charset="0"/>
                <a:ea typeface="Mulish"/>
                <a:cs typeface="Mulish"/>
                <a:sym typeface="Mulish"/>
              </a:rPr>
              <a:t>A major coalition pillar is public Sector collaboration to foster an enabling environment which is critical to success. All 54 African Governments as stakeholders with vested interest in the success of beneficiaries from their countries</a:t>
            </a:r>
            <a:endParaRPr sz="1867" kern="0" dirty="0">
              <a:solidFill>
                <a:srgbClr val="53565A"/>
              </a:solidFill>
              <a:latin typeface="Century Gothic" panose="020B0502020202020204" pitchFamily="34" charset="0"/>
              <a:ea typeface="Mulish"/>
              <a:cs typeface="Mulish"/>
              <a:sym typeface="Mulish"/>
            </a:endParaRPr>
          </a:p>
        </p:txBody>
      </p:sp>
      <p:sp>
        <p:nvSpPr>
          <p:cNvPr id="851" name="Google Shape;851;p99"/>
          <p:cNvSpPr txBox="1"/>
          <p:nvPr/>
        </p:nvSpPr>
        <p:spPr>
          <a:xfrm>
            <a:off x="9292067" y="2114400"/>
            <a:ext cx="2702000" cy="492000"/>
          </a:xfrm>
          <a:prstGeom prst="rect">
            <a:avLst/>
          </a:prstGeom>
          <a:noFill/>
          <a:ln>
            <a:noFill/>
          </a:ln>
        </p:spPr>
        <p:txBody>
          <a:bodyPr spcFirstLastPara="1" wrap="square" lIns="0" tIns="0" rIns="0" bIns="0" anchor="t" anchorCtr="0">
            <a:noAutofit/>
          </a:bodyPr>
          <a:lstStyle/>
          <a:p>
            <a:pPr defTabSz="1219170">
              <a:buClr>
                <a:srgbClr val="FF0000"/>
              </a:buClr>
              <a:buSzPts val="1200"/>
            </a:pPr>
            <a:r>
              <a:rPr lang="en" sz="1733" b="1" kern="0" dirty="0">
                <a:solidFill>
                  <a:srgbClr val="FE0000"/>
                </a:solidFill>
                <a:latin typeface="Century Gothic" panose="020B0502020202020204" pitchFamily="34" charset="0"/>
                <a:ea typeface="Mulish Black"/>
                <a:cs typeface="Mulish Black"/>
                <a:sym typeface="Mulish Black"/>
              </a:rPr>
              <a:t>POLICY DEVELOPMENT &amp; ADVOCACY </a:t>
            </a:r>
            <a:endParaRPr sz="1733" b="1" kern="0" dirty="0">
              <a:solidFill>
                <a:srgbClr val="FE0000"/>
              </a:solidFill>
              <a:latin typeface="Century Gothic" panose="020B0502020202020204" pitchFamily="34" charset="0"/>
              <a:ea typeface="Mulish Black"/>
              <a:cs typeface="Mulish Black"/>
              <a:sym typeface="Mulish Black"/>
            </a:endParaRPr>
          </a:p>
        </p:txBody>
      </p:sp>
      <p:sp>
        <p:nvSpPr>
          <p:cNvPr id="852" name="Google Shape;852;p99"/>
          <p:cNvSpPr txBox="1"/>
          <p:nvPr/>
        </p:nvSpPr>
        <p:spPr>
          <a:xfrm>
            <a:off x="558265" y="2962133"/>
            <a:ext cx="3368400" cy="2470400"/>
          </a:xfrm>
          <a:prstGeom prst="rect">
            <a:avLst/>
          </a:prstGeom>
          <a:noFill/>
          <a:ln>
            <a:noFill/>
          </a:ln>
        </p:spPr>
        <p:txBody>
          <a:bodyPr spcFirstLastPara="1" wrap="square" lIns="0" tIns="0" rIns="0" bIns="0" anchor="t" anchorCtr="0">
            <a:noAutofit/>
          </a:bodyPr>
          <a:lstStyle/>
          <a:p>
            <a:pPr defTabSz="1219170">
              <a:buClr>
                <a:srgbClr val="000000"/>
              </a:buClr>
              <a:buSzPts val="900"/>
            </a:pPr>
            <a:r>
              <a:rPr lang="en" sz="1867" kern="0" dirty="0">
                <a:solidFill>
                  <a:srgbClr val="53565A"/>
                </a:solidFill>
                <a:latin typeface="Century Gothic" panose="020B0502020202020204" pitchFamily="34" charset="0"/>
                <a:ea typeface="Mulish"/>
                <a:cs typeface="Mulish"/>
                <a:sym typeface="Mulish"/>
              </a:rPr>
              <a:t>Upskilling and training for tomorrow’s world is key. </a:t>
            </a:r>
            <a:endParaRPr sz="1867" kern="0" dirty="0">
              <a:solidFill>
                <a:srgbClr val="53565A"/>
              </a:solidFill>
              <a:latin typeface="Century Gothic" panose="020B0502020202020204" pitchFamily="34" charset="0"/>
              <a:ea typeface="Mulish"/>
              <a:cs typeface="Mulish"/>
              <a:sym typeface="Mulish"/>
            </a:endParaRPr>
          </a:p>
          <a:p>
            <a:pPr defTabSz="1219170">
              <a:spcBef>
                <a:spcPts val="267"/>
              </a:spcBef>
              <a:buClr>
                <a:srgbClr val="000000"/>
              </a:buClr>
              <a:buSzPts val="900"/>
            </a:pPr>
            <a:endParaRPr sz="1867" kern="0" dirty="0">
              <a:solidFill>
                <a:srgbClr val="53565A"/>
              </a:solidFill>
              <a:latin typeface="Century Gothic" panose="020B0502020202020204" pitchFamily="34" charset="0"/>
              <a:ea typeface="Mulish"/>
              <a:cs typeface="Mulish"/>
              <a:sym typeface="Mulish"/>
            </a:endParaRPr>
          </a:p>
          <a:p>
            <a:pPr defTabSz="1219170">
              <a:spcBef>
                <a:spcPts val="267"/>
              </a:spcBef>
              <a:buClr>
                <a:srgbClr val="000000"/>
              </a:buClr>
              <a:buSzPts val="900"/>
            </a:pPr>
            <a:r>
              <a:rPr lang="en" sz="1867" kern="0" dirty="0">
                <a:solidFill>
                  <a:srgbClr val="53565A"/>
                </a:solidFill>
                <a:latin typeface="Century Gothic" panose="020B0502020202020204" pitchFamily="34" charset="0"/>
                <a:ea typeface="Mulish"/>
                <a:cs typeface="Mulish"/>
                <a:sym typeface="Mulish"/>
              </a:rPr>
              <a:t>Climate awareness, digital skills and entrepreneurship as well as sector specific training are all integral pieces of the road map to success. </a:t>
            </a:r>
            <a:endParaRPr sz="1867" kern="0" dirty="0">
              <a:solidFill>
                <a:srgbClr val="53565A"/>
              </a:solidFill>
              <a:latin typeface="Century Gothic" panose="020B0502020202020204" pitchFamily="34" charset="0"/>
              <a:ea typeface="Mulish"/>
              <a:cs typeface="Mulish"/>
              <a:sym typeface="Mulish"/>
            </a:endParaRPr>
          </a:p>
        </p:txBody>
      </p:sp>
      <p:pic>
        <p:nvPicPr>
          <p:cNvPr id="853" name="Google Shape;853;p99" descr="Image"/>
          <p:cNvPicPr preferRelativeResize="0"/>
          <p:nvPr/>
        </p:nvPicPr>
        <p:blipFill rotWithShape="1">
          <a:blip r:embed="rId3">
            <a:alphaModFix/>
          </a:blip>
          <a:srcRect/>
          <a:stretch/>
        </p:blipFill>
        <p:spPr>
          <a:xfrm>
            <a:off x="713871" y="2114203"/>
            <a:ext cx="417196" cy="492200"/>
          </a:xfrm>
          <a:prstGeom prst="rect">
            <a:avLst/>
          </a:prstGeom>
          <a:noFill/>
          <a:ln>
            <a:noFill/>
          </a:ln>
        </p:spPr>
      </p:pic>
      <p:sp>
        <p:nvSpPr>
          <p:cNvPr id="854" name="Google Shape;854;p99"/>
          <p:cNvSpPr txBox="1"/>
          <p:nvPr/>
        </p:nvSpPr>
        <p:spPr>
          <a:xfrm>
            <a:off x="1442343" y="2099092"/>
            <a:ext cx="2402400" cy="747200"/>
          </a:xfrm>
          <a:prstGeom prst="rect">
            <a:avLst/>
          </a:prstGeom>
          <a:noFill/>
          <a:ln>
            <a:noFill/>
          </a:ln>
        </p:spPr>
        <p:txBody>
          <a:bodyPr spcFirstLastPara="1" wrap="square" lIns="0" tIns="0" rIns="0" bIns="0" anchor="t" anchorCtr="0">
            <a:normAutofit/>
          </a:bodyPr>
          <a:lstStyle/>
          <a:p>
            <a:pPr defTabSz="1219170">
              <a:buClr>
                <a:srgbClr val="FF0000"/>
              </a:buClr>
              <a:buSzPts val="1300"/>
            </a:pPr>
            <a:r>
              <a:rPr lang="en" sz="1733" b="1" kern="0" dirty="0">
                <a:solidFill>
                  <a:srgbClr val="FE0000"/>
                </a:solidFill>
                <a:latin typeface="Century Gothic" panose="020B0502020202020204" pitchFamily="34" charset="0"/>
                <a:ea typeface="Mulish Black"/>
                <a:cs typeface="Mulish Black"/>
                <a:sym typeface="Mulish Black"/>
              </a:rPr>
              <a:t>TRAINING AND CAPACITY BUILDING</a:t>
            </a:r>
            <a:endParaRPr sz="1733" b="1" kern="0" dirty="0">
              <a:solidFill>
                <a:srgbClr val="FE0000"/>
              </a:solidFill>
              <a:latin typeface="Century Gothic" panose="020B0502020202020204" pitchFamily="34" charset="0"/>
              <a:ea typeface="Mulish Black"/>
              <a:cs typeface="Mulish Black"/>
              <a:sym typeface="Mulish Black"/>
            </a:endParaRPr>
          </a:p>
        </p:txBody>
      </p:sp>
      <p:sp>
        <p:nvSpPr>
          <p:cNvPr id="855" name="Google Shape;855;p99"/>
          <p:cNvSpPr txBox="1"/>
          <p:nvPr/>
        </p:nvSpPr>
        <p:spPr>
          <a:xfrm>
            <a:off x="4473967" y="2953367"/>
            <a:ext cx="3534800" cy="1971600"/>
          </a:xfrm>
          <a:prstGeom prst="rect">
            <a:avLst/>
          </a:prstGeom>
          <a:noFill/>
          <a:ln>
            <a:noFill/>
          </a:ln>
        </p:spPr>
        <p:txBody>
          <a:bodyPr spcFirstLastPara="1" wrap="square" lIns="0" tIns="0" rIns="0" bIns="0" anchor="t" anchorCtr="0">
            <a:noAutofit/>
          </a:bodyPr>
          <a:lstStyle/>
          <a:p>
            <a:pPr defTabSz="1219170">
              <a:buClr>
                <a:srgbClr val="000000"/>
              </a:buClr>
              <a:buSzPts val="900"/>
            </a:pPr>
            <a:r>
              <a:rPr lang="en" sz="1867" kern="0" dirty="0">
                <a:solidFill>
                  <a:srgbClr val="53565A"/>
                </a:solidFill>
                <a:latin typeface="Century Gothic" panose="020B0502020202020204" pitchFamily="34" charset="0"/>
                <a:ea typeface="Mulish"/>
                <a:cs typeface="Mulish"/>
                <a:sym typeface="Mulish"/>
              </a:rPr>
              <a:t>Innovative funding solutions’ through a blended finance model that takes entrepreneurs from start up to IPO will ensure inclusivity and financial mobility thus democratizing opportunity.</a:t>
            </a:r>
            <a:endParaRPr sz="1867" kern="0" dirty="0">
              <a:solidFill>
                <a:srgbClr val="53565A"/>
              </a:solidFill>
              <a:latin typeface="Century Gothic" panose="020B0502020202020204" pitchFamily="34" charset="0"/>
              <a:ea typeface="Mulish"/>
              <a:cs typeface="Mulish"/>
              <a:sym typeface="Mulish"/>
            </a:endParaRPr>
          </a:p>
        </p:txBody>
      </p:sp>
      <p:sp>
        <p:nvSpPr>
          <p:cNvPr id="856" name="Google Shape;856;p99"/>
          <p:cNvSpPr txBox="1"/>
          <p:nvPr/>
        </p:nvSpPr>
        <p:spPr>
          <a:xfrm>
            <a:off x="5300164" y="2157197"/>
            <a:ext cx="2402400" cy="406400"/>
          </a:xfrm>
          <a:prstGeom prst="rect">
            <a:avLst/>
          </a:prstGeom>
          <a:noFill/>
          <a:ln>
            <a:noFill/>
          </a:ln>
        </p:spPr>
        <p:txBody>
          <a:bodyPr spcFirstLastPara="1" wrap="square" lIns="0" tIns="0" rIns="0" bIns="0" anchor="t" anchorCtr="0">
            <a:normAutofit/>
          </a:bodyPr>
          <a:lstStyle/>
          <a:p>
            <a:pPr defTabSz="1219170">
              <a:buClr>
                <a:srgbClr val="FF0000"/>
              </a:buClr>
              <a:buSzPts val="1300"/>
            </a:pPr>
            <a:r>
              <a:rPr lang="en" sz="1733" b="1" kern="0" dirty="0">
                <a:solidFill>
                  <a:srgbClr val="FE0000"/>
                </a:solidFill>
                <a:latin typeface="Century Gothic" panose="020B0502020202020204" pitchFamily="34" charset="0"/>
                <a:ea typeface="Mulish Black"/>
                <a:cs typeface="Mulish Black"/>
                <a:sym typeface="Mulish Black"/>
              </a:rPr>
              <a:t>ACCESS TO FUNDING</a:t>
            </a:r>
            <a:endParaRPr sz="1733" b="1" kern="0" dirty="0">
              <a:solidFill>
                <a:srgbClr val="FE0000"/>
              </a:solidFill>
              <a:latin typeface="Century Gothic" panose="020B0502020202020204" pitchFamily="34" charset="0"/>
              <a:ea typeface="Mulish Black"/>
              <a:cs typeface="Mulish Black"/>
              <a:sym typeface="Mulish Black"/>
            </a:endParaRPr>
          </a:p>
        </p:txBody>
      </p:sp>
      <p:sp>
        <p:nvSpPr>
          <p:cNvPr id="857" name="Google Shape;857;p99"/>
          <p:cNvSpPr txBox="1"/>
          <p:nvPr/>
        </p:nvSpPr>
        <p:spPr>
          <a:xfrm>
            <a:off x="558267" y="841167"/>
            <a:ext cx="10794000" cy="725600"/>
          </a:xfrm>
          <a:prstGeom prst="rect">
            <a:avLst/>
          </a:prstGeom>
          <a:noFill/>
          <a:ln>
            <a:noFill/>
          </a:ln>
        </p:spPr>
        <p:txBody>
          <a:bodyPr spcFirstLastPara="1" wrap="square" lIns="0" tIns="0" rIns="0" bIns="0" anchor="t" anchorCtr="0">
            <a:normAutofit/>
          </a:bodyPr>
          <a:lstStyle/>
          <a:p>
            <a:pPr defTabSz="1219170">
              <a:buClr>
                <a:srgbClr val="55545A"/>
              </a:buClr>
              <a:buSzPts val="1400"/>
            </a:pPr>
            <a:r>
              <a:rPr lang="en" sz="2133" b="1" kern="0" dirty="0">
                <a:solidFill>
                  <a:srgbClr val="55545A"/>
                </a:solidFill>
                <a:latin typeface="Century Gothic" panose="020B0502020202020204" pitchFamily="34" charset="0"/>
                <a:ea typeface="Mulish Black"/>
                <a:cs typeface="Mulish Black"/>
                <a:sym typeface="Mulish Black"/>
              </a:rPr>
              <a:t>A </a:t>
            </a:r>
            <a:r>
              <a:rPr lang="en" sz="2133" b="1" kern="0" dirty="0">
                <a:solidFill>
                  <a:srgbClr val="FE0000"/>
                </a:solidFill>
                <a:latin typeface="Century Gothic" panose="020B0502020202020204" pitchFamily="34" charset="0"/>
                <a:ea typeface="Mulish Black"/>
                <a:cs typeface="Mulish Black"/>
                <a:sym typeface="Mulish Black"/>
              </a:rPr>
              <a:t>Clear Road Map</a:t>
            </a:r>
            <a:r>
              <a:rPr lang="en" sz="2133" b="1" kern="0" dirty="0">
                <a:solidFill>
                  <a:srgbClr val="FF0000"/>
                </a:solidFill>
                <a:latin typeface="Century Gothic" panose="020B0502020202020204" pitchFamily="34" charset="0"/>
                <a:ea typeface="Mulish Black"/>
                <a:cs typeface="Mulish Black"/>
                <a:sym typeface="Mulish Black"/>
              </a:rPr>
              <a:t> </a:t>
            </a:r>
            <a:r>
              <a:rPr lang="en" sz="2133" b="1" kern="0" dirty="0">
                <a:solidFill>
                  <a:srgbClr val="53565A"/>
                </a:solidFill>
                <a:latin typeface="Century Gothic" panose="020B0502020202020204" pitchFamily="34" charset="0"/>
                <a:ea typeface="Mulish Black"/>
                <a:cs typeface="Mulish Black"/>
                <a:sym typeface="Mulish Black"/>
              </a:rPr>
              <a:t>To Sustainable And High Impact Development Through </a:t>
            </a:r>
            <a:r>
              <a:rPr lang="en" sz="2133" b="1" kern="0" dirty="0">
                <a:solidFill>
                  <a:srgbClr val="FE0000"/>
                </a:solidFill>
                <a:latin typeface="Century Gothic" panose="020B0502020202020204" pitchFamily="34" charset="0"/>
                <a:ea typeface="Mulish Black"/>
                <a:cs typeface="Mulish Black"/>
                <a:sym typeface="Mulish Black"/>
              </a:rPr>
              <a:t>Entrepreneurship</a:t>
            </a:r>
            <a:endParaRPr sz="2133" b="1" kern="0" dirty="0">
              <a:solidFill>
                <a:srgbClr val="FE0000"/>
              </a:solidFill>
              <a:latin typeface="Century Gothic" panose="020B0502020202020204" pitchFamily="34" charset="0"/>
              <a:ea typeface="Mulish Black"/>
              <a:cs typeface="Mulish Black"/>
              <a:sym typeface="Mulish Black"/>
            </a:endParaRPr>
          </a:p>
        </p:txBody>
      </p:sp>
      <p:sp>
        <p:nvSpPr>
          <p:cNvPr id="858" name="Google Shape;858;p99"/>
          <p:cNvSpPr/>
          <p:nvPr/>
        </p:nvSpPr>
        <p:spPr>
          <a:xfrm>
            <a:off x="4473968" y="1997504"/>
            <a:ext cx="728400" cy="725600"/>
          </a:xfrm>
          <a:prstGeom prst="roundRect">
            <a:avLst>
              <a:gd name="adj" fmla="val 5529"/>
            </a:avLst>
          </a:prstGeom>
          <a:solidFill>
            <a:srgbClr val="EBEBEB"/>
          </a:solidFill>
          <a:ln>
            <a:noFill/>
          </a:ln>
          <a:effectLst>
            <a:outerShdw blurRad="647700" dist="279400" dir="5400000" sx="99000" sy="99000" algn="t" rotWithShape="0">
              <a:srgbClr val="221B43">
                <a:alpha val="11760"/>
              </a:srgbClr>
            </a:outerShdw>
          </a:effectLst>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entury Gothic"/>
              <a:ea typeface="Century Gothic"/>
              <a:cs typeface="Century Gothic"/>
              <a:sym typeface="Century Gothic"/>
            </a:endParaRPr>
          </a:p>
        </p:txBody>
      </p:sp>
      <p:sp>
        <p:nvSpPr>
          <p:cNvPr id="859" name="Google Shape;859;p99"/>
          <p:cNvSpPr/>
          <p:nvPr/>
        </p:nvSpPr>
        <p:spPr>
          <a:xfrm>
            <a:off x="8438435" y="1997504"/>
            <a:ext cx="728400" cy="725600"/>
          </a:xfrm>
          <a:prstGeom prst="roundRect">
            <a:avLst>
              <a:gd name="adj" fmla="val 5529"/>
            </a:avLst>
          </a:prstGeom>
          <a:solidFill>
            <a:srgbClr val="EBEBEB"/>
          </a:solidFill>
          <a:ln>
            <a:noFill/>
          </a:ln>
          <a:effectLst>
            <a:outerShdw blurRad="647700" dist="279400" dir="5400000" sx="99000" sy="99000" algn="t" rotWithShape="0">
              <a:srgbClr val="221B43">
                <a:alpha val="11760"/>
              </a:srgbClr>
            </a:outerShdw>
          </a:effectLst>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entury Gothic"/>
              <a:ea typeface="Century Gothic"/>
              <a:cs typeface="Century Gothic"/>
              <a:sym typeface="Century Gothic"/>
            </a:endParaRPr>
          </a:p>
        </p:txBody>
      </p:sp>
      <p:pic>
        <p:nvPicPr>
          <p:cNvPr id="860" name="Google Shape;860;p99" descr="Image"/>
          <p:cNvPicPr preferRelativeResize="0"/>
          <p:nvPr/>
        </p:nvPicPr>
        <p:blipFill rotWithShape="1">
          <a:blip r:embed="rId4">
            <a:alphaModFix/>
          </a:blip>
          <a:srcRect/>
          <a:stretch/>
        </p:blipFill>
        <p:spPr>
          <a:xfrm>
            <a:off x="4571369" y="2157203"/>
            <a:ext cx="582353" cy="406200"/>
          </a:xfrm>
          <a:prstGeom prst="rect">
            <a:avLst/>
          </a:prstGeom>
          <a:noFill/>
          <a:ln>
            <a:noFill/>
          </a:ln>
        </p:spPr>
      </p:pic>
      <p:pic>
        <p:nvPicPr>
          <p:cNvPr id="861" name="Google Shape;861;p99" descr="Image"/>
          <p:cNvPicPr preferRelativeResize="0"/>
          <p:nvPr/>
        </p:nvPicPr>
        <p:blipFill rotWithShape="1">
          <a:blip r:embed="rId5">
            <a:alphaModFix/>
          </a:blip>
          <a:srcRect/>
          <a:stretch/>
        </p:blipFill>
        <p:spPr>
          <a:xfrm>
            <a:off x="8545267" y="2114200"/>
            <a:ext cx="492200" cy="492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19">
            <a:extLst>
              <a:ext uri="{FF2B5EF4-FFF2-40B4-BE49-F238E27FC236}">
                <a16:creationId xmlns:a16="http://schemas.microsoft.com/office/drawing/2014/main" id="{846CEF2C-4445-5524-2A8C-C8253A9089C2}"/>
              </a:ext>
            </a:extLst>
          </p:cNvPr>
          <p:cNvSpPr/>
          <p:nvPr/>
        </p:nvSpPr>
        <p:spPr>
          <a:xfrm>
            <a:off x="9192180" y="4155441"/>
            <a:ext cx="2818806" cy="209671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NG"/>
          </a:p>
        </p:txBody>
      </p:sp>
      <p:sp>
        <p:nvSpPr>
          <p:cNvPr id="24" name="Rounded Rectangle 19">
            <a:extLst>
              <a:ext uri="{FF2B5EF4-FFF2-40B4-BE49-F238E27FC236}">
                <a16:creationId xmlns:a16="http://schemas.microsoft.com/office/drawing/2014/main" id="{7E2EB1F5-220E-B40C-6918-5DF0AF104CA8}"/>
              </a:ext>
            </a:extLst>
          </p:cNvPr>
          <p:cNvSpPr/>
          <p:nvPr/>
        </p:nvSpPr>
        <p:spPr>
          <a:xfrm>
            <a:off x="6205110" y="4155441"/>
            <a:ext cx="2818806" cy="209671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NG"/>
          </a:p>
        </p:txBody>
      </p:sp>
      <p:sp>
        <p:nvSpPr>
          <p:cNvPr id="22" name="Rounded Rectangle 19">
            <a:extLst>
              <a:ext uri="{FF2B5EF4-FFF2-40B4-BE49-F238E27FC236}">
                <a16:creationId xmlns:a16="http://schemas.microsoft.com/office/drawing/2014/main" id="{C3642AF0-92BD-CA27-2109-5C219EDC2479}"/>
              </a:ext>
            </a:extLst>
          </p:cNvPr>
          <p:cNvSpPr/>
          <p:nvPr/>
        </p:nvSpPr>
        <p:spPr>
          <a:xfrm>
            <a:off x="3193274" y="4155441"/>
            <a:ext cx="2818806" cy="209671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NG"/>
          </a:p>
        </p:txBody>
      </p:sp>
      <p:sp>
        <p:nvSpPr>
          <p:cNvPr id="18" name="Rounded Rectangle 19">
            <a:extLst>
              <a:ext uri="{FF2B5EF4-FFF2-40B4-BE49-F238E27FC236}">
                <a16:creationId xmlns:a16="http://schemas.microsoft.com/office/drawing/2014/main" id="{85B5EA04-B1FA-4AC8-D815-948D766CA45E}"/>
              </a:ext>
            </a:extLst>
          </p:cNvPr>
          <p:cNvSpPr/>
          <p:nvPr/>
        </p:nvSpPr>
        <p:spPr>
          <a:xfrm>
            <a:off x="253150" y="4155441"/>
            <a:ext cx="2818806" cy="209671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NG"/>
          </a:p>
        </p:txBody>
      </p:sp>
      <p:sp>
        <p:nvSpPr>
          <p:cNvPr id="3" name="Rounded Rectangle 7">
            <a:extLst>
              <a:ext uri="{FF2B5EF4-FFF2-40B4-BE49-F238E27FC236}">
                <a16:creationId xmlns:a16="http://schemas.microsoft.com/office/drawing/2014/main" id="{32F54CBF-CEC0-F0FE-4B34-0EE35825BDBD}"/>
              </a:ext>
            </a:extLst>
          </p:cNvPr>
          <p:cNvSpPr/>
          <p:nvPr/>
        </p:nvSpPr>
        <p:spPr>
          <a:xfrm>
            <a:off x="6173224" y="1278688"/>
            <a:ext cx="2854338" cy="209671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NG"/>
          </a:p>
        </p:txBody>
      </p:sp>
      <p:sp>
        <p:nvSpPr>
          <p:cNvPr id="5" name="Rounded Rectangle 7">
            <a:extLst>
              <a:ext uri="{FF2B5EF4-FFF2-40B4-BE49-F238E27FC236}">
                <a16:creationId xmlns:a16="http://schemas.microsoft.com/office/drawing/2014/main" id="{2230AB3B-5187-886A-8B58-D51A9BB6820D}"/>
              </a:ext>
            </a:extLst>
          </p:cNvPr>
          <p:cNvSpPr/>
          <p:nvPr/>
        </p:nvSpPr>
        <p:spPr>
          <a:xfrm>
            <a:off x="9167001" y="1263523"/>
            <a:ext cx="2854338" cy="209671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NG"/>
          </a:p>
        </p:txBody>
      </p:sp>
      <p:sp>
        <p:nvSpPr>
          <p:cNvPr id="7" name="TextBox 6">
            <a:extLst>
              <a:ext uri="{FF2B5EF4-FFF2-40B4-BE49-F238E27FC236}">
                <a16:creationId xmlns:a16="http://schemas.microsoft.com/office/drawing/2014/main" id="{3800BEBE-0FCE-FC08-373A-C3FD9C0D6ABF}"/>
              </a:ext>
            </a:extLst>
          </p:cNvPr>
          <p:cNvSpPr txBox="1"/>
          <p:nvPr/>
        </p:nvSpPr>
        <p:spPr>
          <a:xfrm>
            <a:off x="3014851" y="443410"/>
            <a:ext cx="5552622" cy="538609"/>
          </a:xfrm>
          <a:prstGeom prst="rect">
            <a:avLst/>
          </a:prstGeom>
          <a:noFill/>
        </p:spPr>
        <p:txBody>
          <a:bodyPr wrap="square" lIns="91440" tIns="45720" rIns="91440" bIns="45720" rtlCol="0" anchor="t">
            <a:spAutoFit/>
          </a:bodyPr>
          <a:lstStyle/>
          <a:p>
            <a:r>
              <a:rPr lang="en-GB" sz="2900" b="1" dirty="0">
                <a:latin typeface="Century Gothic" panose="020B0502020202020204" pitchFamily="34" charset="0"/>
              </a:rPr>
              <a:t>TEF’s KEY SUCCESS FACTORS</a:t>
            </a:r>
            <a:endParaRPr lang="en-GB" sz="2900" dirty="0">
              <a:latin typeface="Century Gothic" panose="020B0502020202020204" pitchFamily="34" charset="0"/>
            </a:endParaRPr>
          </a:p>
        </p:txBody>
      </p:sp>
      <p:sp>
        <p:nvSpPr>
          <p:cNvPr id="4" name="TextBox 3">
            <a:extLst>
              <a:ext uri="{FF2B5EF4-FFF2-40B4-BE49-F238E27FC236}">
                <a16:creationId xmlns:a16="http://schemas.microsoft.com/office/drawing/2014/main" id="{8A15A01A-B323-CE69-9259-C60DD666F6E5}"/>
              </a:ext>
            </a:extLst>
          </p:cNvPr>
          <p:cNvSpPr txBox="1"/>
          <p:nvPr/>
        </p:nvSpPr>
        <p:spPr>
          <a:xfrm>
            <a:off x="9256185" y="1949867"/>
            <a:ext cx="2966201" cy="954107"/>
          </a:xfrm>
          <a:prstGeom prst="rect">
            <a:avLst/>
          </a:prstGeom>
          <a:noFill/>
        </p:spPr>
        <p:txBody>
          <a:bodyPr wrap="square">
            <a:spAutoFit/>
          </a:bodyPr>
          <a:lstStyle/>
          <a:p>
            <a:r>
              <a:rPr lang="en-GB" sz="1400" dirty="0">
                <a:solidFill>
                  <a:srgbClr val="53565A"/>
                </a:solidFill>
                <a:latin typeface="Century Gothic" panose="020B0502020202020204" pitchFamily="34" charset="0"/>
                <a:ea typeface="Calibri" panose="020F0502020204030204" pitchFamily="34" charset="0"/>
                <a:cs typeface="Times New Roman"/>
              </a:rPr>
              <a:t>Virtual and physical </a:t>
            </a:r>
            <a:r>
              <a:rPr lang="en-GB" sz="1400" b="1" dirty="0">
                <a:solidFill>
                  <a:srgbClr val="53565A"/>
                </a:solidFill>
                <a:latin typeface="Century Gothic" panose="020B0502020202020204" pitchFamily="34" charset="0"/>
                <a:ea typeface="Calibri" panose="020F0502020204030204" pitchFamily="34" charset="0"/>
                <a:cs typeface="Times New Roman"/>
              </a:rPr>
              <a:t>pitching competitions</a:t>
            </a:r>
            <a:r>
              <a:rPr lang="en-GB" sz="1400" dirty="0">
                <a:solidFill>
                  <a:srgbClr val="53565A"/>
                </a:solidFill>
                <a:latin typeface="Century Gothic" panose="020B0502020202020204" pitchFamily="34" charset="0"/>
                <a:ea typeface="Calibri" panose="020F0502020204030204" pitchFamily="34" charset="0"/>
                <a:cs typeface="Times New Roman"/>
              </a:rPr>
              <a:t> that ensure the selection of the most promising entrepreneurs.</a:t>
            </a:r>
            <a:endParaRPr lang="en-NG" dirty="0">
              <a:latin typeface="Century Gothic" panose="020B0502020202020204" pitchFamily="34" charset="0"/>
            </a:endParaRPr>
          </a:p>
        </p:txBody>
      </p:sp>
      <p:sp>
        <p:nvSpPr>
          <p:cNvPr id="6" name="TextBox 5">
            <a:extLst>
              <a:ext uri="{FF2B5EF4-FFF2-40B4-BE49-F238E27FC236}">
                <a16:creationId xmlns:a16="http://schemas.microsoft.com/office/drawing/2014/main" id="{97F72C17-6B2A-DD4F-E24D-E52EABD2847A}"/>
              </a:ext>
            </a:extLst>
          </p:cNvPr>
          <p:cNvSpPr txBox="1"/>
          <p:nvPr/>
        </p:nvSpPr>
        <p:spPr>
          <a:xfrm>
            <a:off x="443126" y="4794508"/>
            <a:ext cx="2835011" cy="1457643"/>
          </a:xfrm>
          <a:prstGeom prst="rect">
            <a:avLst/>
          </a:prstGeom>
          <a:noFill/>
        </p:spPr>
        <p:txBody>
          <a:bodyPr wrap="square">
            <a:spAutoFit/>
          </a:bodyPr>
          <a:lstStyle/>
          <a:p>
            <a:pPr algn="l">
              <a:lnSpc>
                <a:spcPct val="107000"/>
              </a:lnSpc>
              <a:buClr>
                <a:srgbClr val="C00000"/>
              </a:buClr>
            </a:pPr>
            <a:r>
              <a:rPr lang="en-GB" sz="1400" dirty="0">
                <a:solidFill>
                  <a:srgbClr val="53565A"/>
                </a:solidFill>
                <a:latin typeface="Century Gothic" panose="020B0502020202020204" pitchFamily="34" charset="0"/>
                <a:ea typeface="Calibri" panose="020F0502020204030204" pitchFamily="34" charset="0"/>
                <a:cs typeface="Times New Roman"/>
              </a:rPr>
              <a:t>TEF’s robust </a:t>
            </a:r>
            <a:r>
              <a:rPr lang="en-GB" sz="1400" b="1" dirty="0">
                <a:solidFill>
                  <a:srgbClr val="53565A"/>
                </a:solidFill>
                <a:latin typeface="Century Gothic" panose="020B0502020202020204" pitchFamily="34" charset="0"/>
                <a:ea typeface="Calibri" panose="020F0502020204030204" pitchFamily="34" charset="0"/>
                <a:cs typeface="Times New Roman"/>
              </a:rPr>
              <a:t>due diligence </a:t>
            </a:r>
            <a:r>
              <a:rPr lang="en-GB" sz="1400" dirty="0">
                <a:solidFill>
                  <a:srgbClr val="53565A"/>
                </a:solidFill>
                <a:latin typeface="Century Gothic" panose="020B0502020202020204" pitchFamily="34" charset="0"/>
                <a:ea typeface="Calibri" panose="020F0502020204030204" pitchFamily="34" charset="0"/>
                <a:cs typeface="Times New Roman"/>
              </a:rPr>
              <a:t>framework which will be leveraged to ensure the partnership supports credible youth and their businesses across Africa. </a:t>
            </a:r>
          </a:p>
        </p:txBody>
      </p:sp>
      <p:sp>
        <p:nvSpPr>
          <p:cNvPr id="8" name="Rounded Rectangle 7">
            <a:extLst>
              <a:ext uri="{FF2B5EF4-FFF2-40B4-BE49-F238E27FC236}">
                <a16:creationId xmlns:a16="http://schemas.microsoft.com/office/drawing/2014/main" id="{70D76A0B-F92D-30FE-FB7D-726E8864F373}"/>
              </a:ext>
            </a:extLst>
          </p:cNvPr>
          <p:cNvSpPr/>
          <p:nvPr/>
        </p:nvSpPr>
        <p:spPr>
          <a:xfrm>
            <a:off x="3131422" y="1278688"/>
            <a:ext cx="2854338" cy="209671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NG"/>
          </a:p>
        </p:txBody>
      </p:sp>
      <p:sp>
        <p:nvSpPr>
          <p:cNvPr id="17" name="TextBox 16">
            <a:extLst>
              <a:ext uri="{FF2B5EF4-FFF2-40B4-BE49-F238E27FC236}">
                <a16:creationId xmlns:a16="http://schemas.microsoft.com/office/drawing/2014/main" id="{95199F3B-767D-FF1C-AE96-AE6017662DA3}"/>
              </a:ext>
            </a:extLst>
          </p:cNvPr>
          <p:cNvSpPr txBox="1"/>
          <p:nvPr/>
        </p:nvSpPr>
        <p:spPr>
          <a:xfrm>
            <a:off x="6325937" y="4852103"/>
            <a:ext cx="2815936" cy="1384995"/>
          </a:xfrm>
          <a:prstGeom prst="rect">
            <a:avLst/>
          </a:prstGeom>
          <a:noFill/>
        </p:spPr>
        <p:txBody>
          <a:bodyPr wrap="square">
            <a:spAutoFit/>
          </a:bodyPr>
          <a:lstStyle/>
          <a:p>
            <a:r>
              <a:rPr lang="en-GB" sz="1400" dirty="0">
                <a:solidFill>
                  <a:srgbClr val="53565A"/>
                </a:solidFill>
                <a:latin typeface="Century Gothic" panose="020B0502020202020204" pitchFamily="34" charset="0"/>
                <a:ea typeface="Calibri" panose="020F0502020204030204" pitchFamily="34" charset="0"/>
                <a:cs typeface="Times New Roman"/>
              </a:rPr>
              <a:t>TEF’s </a:t>
            </a:r>
            <a:r>
              <a:rPr lang="en-GB" sz="1400" b="1" dirty="0">
                <a:solidFill>
                  <a:srgbClr val="53565A"/>
                </a:solidFill>
                <a:latin typeface="Century Gothic" panose="020B0502020202020204" pitchFamily="34" charset="0"/>
                <a:ea typeface="Calibri" panose="020F0502020204030204" pitchFamily="34" charset="0"/>
                <a:cs typeface="Times New Roman"/>
              </a:rPr>
              <a:t>strong partnerships </a:t>
            </a:r>
            <a:r>
              <a:rPr lang="en-GB" sz="1400" dirty="0">
                <a:solidFill>
                  <a:srgbClr val="53565A"/>
                </a:solidFill>
                <a:latin typeface="Century Gothic" panose="020B0502020202020204" pitchFamily="34" charset="0"/>
                <a:ea typeface="Calibri" panose="020F0502020204030204" pitchFamily="34" charset="0"/>
                <a:cs typeface="Times New Roman"/>
              </a:rPr>
              <a:t>with reputable financial institutions and the extensive infrastructure, local expertise for the seamless disbursement of seed capital.</a:t>
            </a:r>
            <a:endParaRPr lang="en-NG" sz="1400" dirty="0">
              <a:latin typeface="Century Gothic" panose="020B0502020202020204" pitchFamily="34" charset="0"/>
            </a:endParaRPr>
          </a:p>
        </p:txBody>
      </p:sp>
      <p:sp>
        <p:nvSpPr>
          <p:cNvPr id="20" name="Rounded Rectangle 19">
            <a:extLst>
              <a:ext uri="{FF2B5EF4-FFF2-40B4-BE49-F238E27FC236}">
                <a16:creationId xmlns:a16="http://schemas.microsoft.com/office/drawing/2014/main" id="{10CF3E76-F810-0256-1482-0FE4FF68F478}"/>
              </a:ext>
            </a:extLst>
          </p:cNvPr>
          <p:cNvSpPr/>
          <p:nvPr/>
        </p:nvSpPr>
        <p:spPr>
          <a:xfrm>
            <a:off x="196045" y="1278688"/>
            <a:ext cx="2818806" cy="209671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NG"/>
          </a:p>
        </p:txBody>
      </p:sp>
      <p:sp>
        <p:nvSpPr>
          <p:cNvPr id="27" name="TextBox 26">
            <a:extLst>
              <a:ext uri="{FF2B5EF4-FFF2-40B4-BE49-F238E27FC236}">
                <a16:creationId xmlns:a16="http://schemas.microsoft.com/office/drawing/2014/main" id="{B12B318F-7CCF-C264-F329-019A89AF86E6}"/>
              </a:ext>
            </a:extLst>
          </p:cNvPr>
          <p:cNvSpPr txBox="1"/>
          <p:nvPr/>
        </p:nvSpPr>
        <p:spPr>
          <a:xfrm>
            <a:off x="3293759" y="1936282"/>
            <a:ext cx="2718321" cy="1169551"/>
          </a:xfrm>
          <a:prstGeom prst="rect">
            <a:avLst/>
          </a:prstGeom>
          <a:noFill/>
        </p:spPr>
        <p:txBody>
          <a:bodyPr wrap="square">
            <a:spAutoFit/>
          </a:bodyPr>
          <a:lstStyle/>
          <a:p>
            <a:r>
              <a:rPr lang="en-GB" sz="1400" dirty="0">
                <a:solidFill>
                  <a:srgbClr val="53565A"/>
                </a:solidFill>
                <a:latin typeface="Century Gothic" panose="020B0502020202020204" pitchFamily="34" charset="0"/>
                <a:ea typeface="Calibri" panose="020F0502020204030204" pitchFamily="34" charset="0"/>
                <a:cs typeface="Times New Roman"/>
              </a:rPr>
              <a:t>A </a:t>
            </a:r>
            <a:r>
              <a:rPr lang="en-GB" sz="1400" b="1" dirty="0">
                <a:solidFill>
                  <a:srgbClr val="53565A"/>
                </a:solidFill>
                <a:latin typeface="Century Gothic" panose="020B0502020202020204" pitchFamily="34" charset="0"/>
                <a:ea typeface="Calibri" panose="020F0502020204030204" pitchFamily="34" charset="0"/>
                <a:cs typeface="Times New Roman"/>
              </a:rPr>
              <a:t>curriculum uniquely designed </a:t>
            </a:r>
            <a:r>
              <a:rPr lang="en-GB" sz="1400" dirty="0">
                <a:solidFill>
                  <a:srgbClr val="53565A"/>
                </a:solidFill>
                <a:latin typeface="Century Gothic" panose="020B0502020202020204" pitchFamily="34" charset="0"/>
                <a:ea typeface="Calibri" panose="020F0502020204030204" pitchFamily="34" charset="0"/>
                <a:cs typeface="Times New Roman"/>
              </a:rPr>
              <a:t>for this youthful, women inclusive target demography of entrepreneurs across Africa. </a:t>
            </a:r>
            <a:endParaRPr lang="en-NG" sz="1400" dirty="0">
              <a:latin typeface="Century Gothic" panose="020B0502020202020204" pitchFamily="34" charset="0"/>
            </a:endParaRPr>
          </a:p>
        </p:txBody>
      </p:sp>
      <p:sp>
        <p:nvSpPr>
          <p:cNvPr id="30" name="TextBox 29">
            <a:extLst>
              <a:ext uri="{FF2B5EF4-FFF2-40B4-BE49-F238E27FC236}">
                <a16:creationId xmlns:a16="http://schemas.microsoft.com/office/drawing/2014/main" id="{4A801AB0-F20B-437E-38C9-B644CABE058F}"/>
              </a:ext>
            </a:extLst>
          </p:cNvPr>
          <p:cNvSpPr txBox="1"/>
          <p:nvPr/>
        </p:nvSpPr>
        <p:spPr>
          <a:xfrm>
            <a:off x="6287536" y="1949867"/>
            <a:ext cx="2854337" cy="1231106"/>
          </a:xfrm>
          <a:prstGeom prst="rect">
            <a:avLst/>
          </a:prstGeom>
          <a:noFill/>
        </p:spPr>
        <p:txBody>
          <a:bodyPr wrap="square">
            <a:spAutoFit/>
          </a:bodyPr>
          <a:lstStyle/>
          <a:p>
            <a:r>
              <a:rPr lang="en-GB" sz="1400" dirty="0">
                <a:solidFill>
                  <a:srgbClr val="53565A"/>
                </a:solidFill>
                <a:latin typeface="Century Gothic" panose="020B0502020202020204" pitchFamily="34" charset="0"/>
                <a:ea typeface="Calibri" panose="020F0502020204030204" pitchFamily="34" charset="0"/>
                <a:cs typeface="Times New Roman"/>
              </a:rPr>
              <a:t>An </a:t>
            </a:r>
            <a:r>
              <a:rPr lang="en-GB" sz="1400" b="1" dirty="0">
                <a:solidFill>
                  <a:srgbClr val="53565A"/>
                </a:solidFill>
                <a:latin typeface="Century Gothic" panose="020B0502020202020204" pitchFamily="34" charset="0"/>
                <a:ea typeface="Calibri" panose="020F0502020204030204" pitchFamily="34" charset="0"/>
                <a:cs typeface="Times New Roman"/>
              </a:rPr>
              <a:t>extensive alumni network </a:t>
            </a:r>
            <a:r>
              <a:rPr lang="en-GB" sz="1400" dirty="0">
                <a:solidFill>
                  <a:srgbClr val="53565A"/>
                </a:solidFill>
                <a:latin typeface="Century Gothic" panose="020B0502020202020204" pitchFamily="34" charset="0"/>
                <a:ea typeface="Calibri" panose="020F0502020204030204" pitchFamily="34" charset="0"/>
                <a:cs typeface="Times New Roman"/>
              </a:rPr>
              <a:t>of over 18,000 previous beneficiaries to serve as peer mentors for support.</a:t>
            </a:r>
            <a:br>
              <a:rPr lang="en-GB" sz="2000" dirty="0">
                <a:latin typeface="Century Gothic" panose="020B0502020202020204" pitchFamily="34" charset="0"/>
                <a:ea typeface="Calibri" panose="020F0502020204030204" pitchFamily="34" charset="0"/>
                <a:cs typeface="Times New Roman" panose="02020603050405020304" pitchFamily="18" charset="0"/>
              </a:rPr>
            </a:br>
            <a:endParaRPr lang="en-NG" dirty="0">
              <a:latin typeface="Century Gothic" panose="020B0502020202020204" pitchFamily="34" charset="0"/>
            </a:endParaRPr>
          </a:p>
        </p:txBody>
      </p:sp>
      <p:sp>
        <p:nvSpPr>
          <p:cNvPr id="32" name="TextBox 31">
            <a:extLst>
              <a:ext uri="{FF2B5EF4-FFF2-40B4-BE49-F238E27FC236}">
                <a16:creationId xmlns:a16="http://schemas.microsoft.com/office/drawing/2014/main" id="{97EC0C06-881B-00D4-FA7E-1FD344E30A53}"/>
              </a:ext>
            </a:extLst>
          </p:cNvPr>
          <p:cNvSpPr txBox="1"/>
          <p:nvPr/>
        </p:nvSpPr>
        <p:spPr>
          <a:xfrm>
            <a:off x="253150" y="1936283"/>
            <a:ext cx="2854338" cy="1384995"/>
          </a:xfrm>
          <a:prstGeom prst="rect">
            <a:avLst/>
          </a:prstGeom>
          <a:noFill/>
        </p:spPr>
        <p:txBody>
          <a:bodyPr wrap="square">
            <a:spAutoFit/>
          </a:bodyPr>
          <a:lstStyle/>
          <a:p>
            <a:r>
              <a:rPr lang="en-GB" sz="1400" dirty="0">
                <a:solidFill>
                  <a:srgbClr val="53565A"/>
                </a:solidFill>
                <a:latin typeface="Century Gothic" panose="020B0502020202020204" pitchFamily="34" charset="0"/>
                <a:ea typeface="Calibri" panose="020F0502020204030204" pitchFamily="34" charset="0"/>
                <a:cs typeface="Times New Roman"/>
              </a:rPr>
              <a:t>TEF’s vast existing </a:t>
            </a:r>
            <a:r>
              <a:rPr lang="en-GB" sz="1400" b="1" dirty="0">
                <a:solidFill>
                  <a:srgbClr val="53565A"/>
                </a:solidFill>
                <a:latin typeface="Century Gothic" panose="020B0502020202020204" pitchFamily="34" charset="0"/>
                <a:ea typeface="Calibri" panose="020F0502020204030204" pitchFamily="34" charset="0"/>
                <a:cs typeface="Times New Roman"/>
              </a:rPr>
              <a:t>database of high-quality youth entrepreneurs </a:t>
            </a:r>
            <a:r>
              <a:rPr lang="en-GB" sz="1400" dirty="0">
                <a:solidFill>
                  <a:srgbClr val="53565A"/>
                </a:solidFill>
                <a:latin typeface="Century Gothic" panose="020B0502020202020204" pitchFamily="34" charset="0"/>
                <a:ea typeface="Calibri" panose="020F0502020204030204" pitchFamily="34" charset="0"/>
                <a:cs typeface="Times New Roman"/>
              </a:rPr>
              <a:t>from previous application cycles, and access to tens of thousands additional applications.</a:t>
            </a:r>
            <a:endParaRPr lang="en-NG" sz="1400" dirty="0">
              <a:latin typeface="Century Gothic" panose="020B0502020202020204" pitchFamily="34" charset="0"/>
            </a:endParaRPr>
          </a:p>
        </p:txBody>
      </p:sp>
      <p:sp>
        <p:nvSpPr>
          <p:cNvPr id="33" name="TextBox 32">
            <a:extLst>
              <a:ext uri="{FF2B5EF4-FFF2-40B4-BE49-F238E27FC236}">
                <a16:creationId xmlns:a16="http://schemas.microsoft.com/office/drawing/2014/main" id="{00D0F0BA-F39C-B69E-7056-B339CEAAA40F}"/>
              </a:ext>
            </a:extLst>
          </p:cNvPr>
          <p:cNvSpPr txBox="1"/>
          <p:nvPr/>
        </p:nvSpPr>
        <p:spPr>
          <a:xfrm>
            <a:off x="9498127" y="4892744"/>
            <a:ext cx="2512859" cy="954107"/>
          </a:xfrm>
          <a:prstGeom prst="rect">
            <a:avLst/>
          </a:prstGeom>
          <a:noFill/>
        </p:spPr>
        <p:txBody>
          <a:bodyPr wrap="square">
            <a:spAutoFit/>
          </a:bodyPr>
          <a:lstStyle/>
          <a:p>
            <a:r>
              <a:rPr lang="en-GB" sz="1400" dirty="0">
                <a:solidFill>
                  <a:srgbClr val="53565A"/>
                </a:solidFill>
                <a:latin typeface="Century Gothic" panose="020B0502020202020204" pitchFamily="34" charset="0"/>
                <a:ea typeface="Calibri" panose="020F0502020204030204" pitchFamily="34" charset="0"/>
                <a:cs typeface="Times New Roman"/>
              </a:rPr>
              <a:t>TEF’s on-the-ground </a:t>
            </a:r>
            <a:r>
              <a:rPr lang="en-GB" sz="1400" b="1" dirty="0">
                <a:solidFill>
                  <a:srgbClr val="53565A"/>
                </a:solidFill>
                <a:latin typeface="Century Gothic" panose="020B0502020202020204" pitchFamily="34" charset="0"/>
                <a:ea typeface="Calibri" panose="020F0502020204030204" pitchFamily="34" charset="0"/>
                <a:cs typeface="Times New Roman"/>
              </a:rPr>
              <a:t>network</a:t>
            </a:r>
            <a:r>
              <a:rPr lang="en-GB" sz="1400" dirty="0">
                <a:solidFill>
                  <a:srgbClr val="53565A"/>
                </a:solidFill>
                <a:latin typeface="Century Gothic" panose="020B0502020202020204" pitchFamily="34" charset="0"/>
                <a:ea typeface="Calibri" panose="020F0502020204030204" pitchFamily="34" charset="0"/>
                <a:cs typeface="Times New Roman"/>
              </a:rPr>
              <a:t> of youth organisations, agencies, &amp; impact hubs across Africa.</a:t>
            </a:r>
            <a:endParaRPr lang="en-NG" sz="1400" dirty="0">
              <a:latin typeface="Century Gothic" panose="020B0502020202020204" pitchFamily="34" charset="0"/>
            </a:endParaRPr>
          </a:p>
        </p:txBody>
      </p:sp>
      <p:sp>
        <p:nvSpPr>
          <p:cNvPr id="34" name="TextBox 33">
            <a:extLst>
              <a:ext uri="{FF2B5EF4-FFF2-40B4-BE49-F238E27FC236}">
                <a16:creationId xmlns:a16="http://schemas.microsoft.com/office/drawing/2014/main" id="{B6CAC3D8-E315-A1B5-BCF3-76804345D482}"/>
              </a:ext>
            </a:extLst>
          </p:cNvPr>
          <p:cNvSpPr txBox="1"/>
          <p:nvPr/>
        </p:nvSpPr>
        <p:spPr>
          <a:xfrm>
            <a:off x="3583552" y="4914363"/>
            <a:ext cx="2260466" cy="954107"/>
          </a:xfrm>
          <a:prstGeom prst="rect">
            <a:avLst/>
          </a:prstGeom>
          <a:noFill/>
        </p:spPr>
        <p:txBody>
          <a:bodyPr wrap="square">
            <a:spAutoFit/>
          </a:bodyPr>
          <a:lstStyle/>
          <a:p>
            <a:r>
              <a:rPr lang="en-GB" sz="1400" dirty="0">
                <a:solidFill>
                  <a:srgbClr val="53565A"/>
                </a:solidFill>
                <a:latin typeface="Century Gothic" panose="020B0502020202020204" pitchFamily="34" charset="0"/>
                <a:ea typeface="Calibri" panose="020F0502020204030204" pitchFamily="34" charset="0"/>
                <a:cs typeface="Times New Roman"/>
              </a:rPr>
              <a:t>Multiple channels for raising the </a:t>
            </a:r>
            <a:r>
              <a:rPr lang="en-GB" sz="1400" b="1" dirty="0">
                <a:solidFill>
                  <a:srgbClr val="53565A"/>
                </a:solidFill>
                <a:latin typeface="Century Gothic" panose="020B0502020202020204" pitchFamily="34" charset="0"/>
                <a:ea typeface="Calibri" panose="020F0502020204030204" pitchFamily="34" charset="0"/>
                <a:cs typeface="Times New Roman"/>
              </a:rPr>
              <a:t>visibility</a:t>
            </a:r>
            <a:r>
              <a:rPr lang="en-GB" sz="1400" dirty="0">
                <a:solidFill>
                  <a:srgbClr val="53565A"/>
                </a:solidFill>
                <a:latin typeface="Century Gothic" panose="020B0502020202020204" pitchFamily="34" charset="0"/>
                <a:ea typeface="Calibri" panose="020F0502020204030204" pitchFamily="34" charset="0"/>
                <a:cs typeface="Times New Roman"/>
              </a:rPr>
              <a:t> of our programme and partners. </a:t>
            </a:r>
            <a:endParaRPr lang="en-NG" sz="1400" dirty="0">
              <a:latin typeface="Century Gothic" panose="020B0502020202020204" pitchFamily="34" charset="0"/>
            </a:endParaRPr>
          </a:p>
        </p:txBody>
      </p:sp>
      <p:pic>
        <p:nvPicPr>
          <p:cNvPr id="12" name="Graphic 11" descr="Address Book with solid fill">
            <a:extLst>
              <a:ext uri="{FF2B5EF4-FFF2-40B4-BE49-F238E27FC236}">
                <a16:creationId xmlns:a16="http://schemas.microsoft.com/office/drawing/2014/main" id="{9C3B2408-5011-E2E1-3EA5-A1A0A287063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20971" y="1313400"/>
            <a:ext cx="639661" cy="639661"/>
          </a:xfrm>
          <a:prstGeom prst="rect">
            <a:avLst/>
          </a:prstGeom>
        </p:spPr>
      </p:pic>
      <p:pic>
        <p:nvPicPr>
          <p:cNvPr id="14" name="Graphic 13" descr="Blackboard with solid fill">
            <a:extLst>
              <a:ext uri="{FF2B5EF4-FFF2-40B4-BE49-F238E27FC236}">
                <a16:creationId xmlns:a16="http://schemas.microsoft.com/office/drawing/2014/main" id="{8929082F-A585-D57E-298D-1D65DCB0BC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238760" y="1313400"/>
            <a:ext cx="639661" cy="639661"/>
          </a:xfrm>
          <a:prstGeom prst="rect">
            <a:avLst/>
          </a:prstGeom>
        </p:spPr>
      </p:pic>
      <p:pic>
        <p:nvPicPr>
          <p:cNvPr id="15" name="Graphic 14" descr="Connections with solid fill">
            <a:extLst>
              <a:ext uri="{FF2B5EF4-FFF2-40B4-BE49-F238E27FC236}">
                <a16:creationId xmlns:a16="http://schemas.microsoft.com/office/drawing/2014/main" id="{0F2E597C-B4E8-2B6E-E942-ED69AAC8882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280562" y="1313399"/>
            <a:ext cx="639661" cy="639661"/>
          </a:xfrm>
          <a:prstGeom prst="rect">
            <a:avLst/>
          </a:prstGeom>
        </p:spPr>
      </p:pic>
      <p:pic>
        <p:nvPicPr>
          <p:cNvPr id="16" name="Graphic 15" descr="Lecturer with solid fill">
            <a:extLst>
              <a:ext uri="{FF2B5EF4-FFF2-40B4-BE49-F238E27FC236}">
                <a16:creationId xmlns:a16="http://schemas.microsoft.com/office/drawing/2014/main" id="{CB87C51E-8E24-52B6-8FA9-758C5D9807F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74339" y="1313399"/>
            <a:ext cx="639661" cy="639661"/>
          </a:xfrm>
          <a:prstGeom prst="rect">
            <a:avLst/>
          </a:prstGeom>
        </p:spPr>
      </p:pic>
      <p:pic>
        <p:nvPicPr>
          <p:cNvPr id="19" name="Graphic 18" descr="Research with solid fill">
            <a:extLst>
              <a:ext uri="{FF2B5EF4-FFF2-40B4-BE49-F238E27FC236}">
                <a16:creationId xmlns:a16="http://schemas.microsoft.com/office/drawing/2014/main" id="{3305F52A-9521-76C5-B091-08A40D8F094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285617" y="4155441"/>
            <a:ext cx="639661" cy="639661"/>
          </a:xfrm>
          <a:prstGeom prst="rect">
            <a:avLst/>
          </a:prstGeom>
        </p:spPr>
      </p:pic>
      <p:pic>
        <p:nvPicPr>
          <p:cNvPr id="23" name="Graphic 22" descr="Online Network with solid fill">
            <a:extLst>
              <a:ext uri="{FF2B5EF4-FFF2-40B4-BE49-F238E27FC236}">
                <a16:creationId xmlns:a16="http://schemas.microsoft.com/office/drawing/2014/main" id="{29BB41E7-1500-72AD-78E7-B031FDAB3F7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4218591" y="4155441"/>
            <a:ext cx="639661" cy="639661"/>
          </a:xfrm>
          <a:prstGeom prst="rect">
            <a:avLst/>
          </a:prstGeom>
        </p:spPr>
      </p:pic>
      <p:pic>
        <p:nvPicPr>
          <p:cNvPr id="25" name="Graphic 24" descr="Handshake with solid fill">
            <a:extLst>
              <a:ext uri="{FF2B5EF4-FFF2-40B4-BE49-F238E27FC236}">
                <a16:creationId xmlns:a16="http://schemas.microsoft.com/office/drawing/2014/main" id="{2C9BD917-10B4-6A0D-751E-F7EE69B1293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7253184" y="4155441"/>
            <a:ext cx="639661" cy="639661"/>
          </a:xfrm>
          <a:prstGeom prst="rect">
            <a:avLst/>
          </a:prstGeom>
        </p:spPr>
      </p:pic>
      <p:pic>
        <p:nvPicPr>
          <p:cNvPr id="29" name="Graphic 28" descr="City with solid fill">
            <a:extLst>
              <a:ext uri="{FF2B5EF4-FFF2-40B4-BE49-F238E27FC236}">
                <a16:creationId xmlns:a16="http://schemas.microsoft.com/office/drawing/2014/main" id="{8E9DAE31-5B01-4DDB-5E3C-93345365E27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10224647" y="4155441"/>
            <a:ext cx="639661" cy="639661"/>
          </a:xfrm>
          <a:prstGeom prst="rect">
            <a:avLst/>
          </a:prstGeom>
        </p:spPr>
      </p:pic>
    </p:spTree>
    <p:extLst>
      <p:ext uri="{BB962C8B-B14F-4D97-AF65-F5344CB8AC3E}">
        <p14:creationId xmlns:p14="http://schemas.microsoft.com/office/powerpoint/2010/main" val="278316119"/>
      </p:ext>
    </p:extLst>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rgbClr val="55545A"/>
      </a:dk1>
      <a:lt1>
        <a:srgbClr val="FFFFFF"/>
      </a:lt1>
      <a:dk2>
        <a:srgbClr val="A7A7A7"/>
      </a:dk2>
      <a:lt2>
        <a:srgbClr val="535353"/>
      </a:lt2>
      <a:accent1>
        <a:srgbClr val="FF0000"/>
      </a:accent1>
      <a:accent2>
        <a:srgbClr val="B2B2B2"/>
      </a:accent2>
      <a:accent3>
        <a:srgbClr val="969696"/>
      </a:accent3>
      <a:accent4>
        <a:srgbClr val="808080"/>
      </a:accent4>
      <a:accent5>
        <a:srgbClr val="5F5F5F"/>
      </a:accent5>
      <a:accent6>
        <a:srgbClr val="4D4D4D"/>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Custom 3">
      <a:dk1>
        <a:srgbClr val="55545A"/>
      </a:dk1>
      <a:lt1>
        <a:srgbClr val="FFFFFF"/>
      </a:lt1>
      <a:dk2>
        <a:srgbClr val="53545B"/>
      </a:dk2>
      <a:lt2>
        <a:srgbClr val="F8F8F8"/>
      </a:lt2>
      <a:accent1>
        <a:srgbClr val="FF0000"/>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6FDB08374C989419D9BB41065BB6DDC" ma:contentTypeVersion="16" ma:contentTypeDescription="Create a new document." ma:contentTypeScope="" ma:versionID="0035527ea927ac4191a76eba392149a7">
  <xsd:schema xmlns:xsd="http://www.w3.org/2001/XMLSchema" xmlns:xs="http://www.w3.org/2001/XMLSchema" xmlns:p="http://schemas.microsoft.com/office/2006/metadata/properties" xmlns:ns2="bf848e35-61d2-48fd-8d84-501ed59027b4" xmlns:ns3="45acefbe-f512-42c3-a1da-e663917b35c5" targetNamespace="http://schemas.microsoft.com/office/2006/metadata/properties" ma:root="true" ma:fieldsID="e98c9ebd7eaa4d96f89548412bd578a8" ns2:_="" ns3:_="">
    <xsd:import namespace="bf848e35-61d2-48fd-8d84-501ed59027b4"/>
    <xsd:import namespace="45acefbe-f512-42c3-a1da-e663917b35c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848e35-61d2-48fd-8d84-501ed59027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031fb7e-43aa-4aa5-a9fe-568e094ae911"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5acefbe-f512-42c3-a1da-e663917b35c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75344f2-f132-4997-90f3-1af917e96320}" ma:internalName="TaxCatchAll" ma:showField="CatchAllData" ma:web="45acefbe-f512-42c3-a1da-e663917b35c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EFD598-53E8-463A-9AFA-18D9A63E15F0}">
  <ds:schemaRefs>
    <ds:schemaRef ds:uri="http://schemas.microsoft.com/sharepoint/v3/contenttype/forms"/>
  </ds:schemaRefs>
</ds:datastoreItem>
</file>

<file path=customXml/itemProps2.xml><?xml version="1.0" encoding="utf-8"?>
<ds:datastoreItem xmlns:ds="http://schemas.openxmlformats.org/officeDocument/2006/customXml" ds:itemID="{9CDDB67A-6A84-4BAB-B954-84DC68F60F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848e35-61d2-48fd-8d84-501ed59027b4"/>
    <ds:schemaRef ds:uri="45acefbe-f512-42c3-a1da-e663917b35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3317</TotalTime>
  <Words>1620</Words>
  <Application>Microsoft Office PowerPoint</Application>
  <PresentationFormat>Widescreen</PresentationFormat>
  <Paragraphs>175</Paragraphs>
  <Slides>23</Slides>
  <Notes>14</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23</vt:i4>
      </vt:variant>
    </vt:vector>
  </HeadingPairs>
  <TitlesOfParts>
    <vt:vector size="38" baseType="lpstr">
      <vt:lpstr>Arial</vt:lpstr>
      <vt:lpstr>Calibri</vt:lpstr>
      <vt:lpstr>Century Gothic</vt:lpstr>
      <vt:lpstr>Franklin Gothic</vt:lpstr>
      <vt:lpstr>Helvetica Neue</vt:lpstr>
      <vt:lpstr>Montserrat</vt:lpstr>
      <vt:lpstr>Mulish</vt:lpstr>
      <vt:lpstr>Poppins</vt:lpstr>
      <vt:lpstr>Poppins Light</vt:lpstr>
      <vt:lpstr>Tahoma</vt:lpstr>
      <vt:lpstr>Verdana</vt:lpstr>
      <vt:lpstr>Wingdings</vt:lpstr>
      <vt:lpstr>1_Office Theme</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TEF – Demonstrable Impact</vt:lpstr>
      <vt:lpstr>PowerPoint Presentation</vt:lpstr>
      <vt:lpstr>Our Partners</vt:lpstr>
      <vt:lpstr>PowerPoint Presentation</vt:lpstr>
      <vt:lpstr>RESEARCH COLLABORATIONS </vt:lpstr>
      <vt:lpstr>Leadership Team</vt:lpstr>
      <vt:lpstr>Over the next 10 years…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Oniye Okolo</dc:creator>
  <cp:lastModifiedBy>Moyo Awotile</cp:lastModifiedBy>
  <cp:revision>5</cp:revision>
  <dcterms:created xsi:type="dcterms:W3CDTF">2023-03-06T17:09:02Z</dcterms:created>
  <dcterms:modified xsi:type="dcterms:W3CDTF">2024-05-21T10:07:54Z</dcterms:modified>
</cp:coreProperties>
</file>